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6" r:id="rId2"/>
    <p:sldId id="299" r:id="rId3"/>
    <p:sldId id="338" r:id="rId4"/>
    <p:sldId id="354" r:id="rId5"/>
    <p:sldId id="363" r:id="rId6"/>
    <p:sldId id="364" r:id="rId7"/>
    <p:sldId id="367" r:id="rId8"/>
    <p:sldId id="365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>
        <p:scale>
          <a:sx n="59" d="100"/>
          <a:sy n="59" d="100"/>
        </p:scale>
        <p:origin x="1092" y="2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17.wmf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9.wmf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0500" y="0"/>
            <a:ext cx="8763000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745 Group Theory</a:t>
            </a:r>
          </a:p>
          <a:p>
            <a:pPr algn="ctr"/>
            <a:r>
              <a:rPr lang="en-US" sz="3200" b="1" dirty="0" smtClean="0"/>
              <a:t>11-11:50 AM  MWF  Olin 102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 smtClean="0"/>
              <a:t>Plan for Lecture </a:t>
            </a:r>
            <a:r>
              <a:rPr lang="en-US" sz="3200" b="1" dirty="0" smtClean="0"/>
              <a:t>5:</a:t>
            </a:r>
            <a:endParaRPr lang="en-US" sz="3200" b="1" dirty="0" smtClean="0"/>
          </a:p>
          <a:p>
            <a:pPr algn="ctr"/>
            <a:endParaRPr lang="en-US" sz="2400" b="1" dirty="0" smtClean="0">
              <a:solidFill>
                <a:schemeClr val="folHlink"/>
              </a:solidFill>
            </a:endParaRP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Representations, characters, and </a:t>
            </a:r>
          </a:p>
          <a:p>
            <a:pPr algn="ctr"/>
            <a:r>
              <a:rPr lang="en-US" sz="2800" b="1" dirty="0" smtClean="0">
                <a:solidFill>
                  <a:schemeClr val="folHlink"/>
                </a:solidFill>
              </a:rPr>
              <a:t>the </a:t>
            </a:r>
            <a:r>
              <a:rPr lang="en-US" sz="2800" b="1" dirty="0" smtClean="0">
                <a:solidFill>
                  <a:schemeClr val="folHlink"/>
                </a:solidFill>
              </a:rPr>
              <a:t>“great” </a:t>
            </a:r>
            <a:r>
              <a:rPr lang="en-US" sz="28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2800" b="1" dirty="0" smtClean="0">
                <a:solidFill>
                  <a:schemeClr val="folHlink"/>
                </a:solidFill>
              </a:rPr>
              <a:t> theorem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800" b="1" dirty="0" smtClean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3 </a:t>
            </a:r>
            <a:r>
              <a:rPr lang="en-US" sz="2800" b="1" dirty="0" smtClean="0">
                <a:solidFill>
                  <a:schemeClr val="folHlink"/>
                </a:solidFill>
              </a:rPr>
              <a:t>in DDJ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Finish proof of  </a:t>
            </a:r>
            <a:r>
              <a:rPr lang="en-US" sz="2800" b="1" dirty="0">
                <a:solidFill>
                  <a:schemeClr val="folHlink"/>
                </a:solidFill>
              </a:rPr>
              <a:t>“Great </a:t>
            </a:r>
            <a:r>
              <a:rPr lang="en-US" sz="28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2800" b="1" dirty="0" smtClean="0">
                <a:solidFill>
                  <a:schemeClr val="folHlink"/>
                </a:solidFill>
              </a:rPr>
              <a:t> </a:t>
            </a:r>
            <a:r>
              <a:rPr lang="en-US" sz="2800" b="1" dirty="0">
                <a:solidFill>
                  <a:schemeClr val="folHlink"/>
                </a:solidFill>
              </a:rPr>
              <a:t>Theorem</a:t>
            </a:r>
            <a:r>
              <a:rPr lang="en-US" sz="2800" b="1" dirty="0" smtClean="0">
                <a:solidFill>
                  <a:schemeClr val="folHlink"/>
                </a:solidFill>
              </a:rPr>
              <a:t>”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Character of a representation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Great </a:t>
            </a:r>
            <a:r>
              <a:rPr lang="en-US" sz="2800" b="1" dirty="0" err="1" smtClean="0">
                <a:solidFill>
                  <a:schemeClr val="folHlink"/>
                </a:solidFill>
              </a:rPr>
              <a:t>orthogonality</a:t>
            </a:r>
            <a:r>
              <a:rPr lang="en-US" sz="2800" b="1" dirty="0" smtClean="0">
                <a:solidFill>
                  <a:schemeClr val="folHlink"/>
                </a:solidFill>
              </a:rPr>
              <a:t> theorem for characters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32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8539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086371"/>
              </p:ext>
            </p:extLst>
          </p:nvPr>
        </p:nvGraphicFramePr>
        <p:xfrm>
          <a:off x="233853" y="914400"/>
          <a:ext cx="8676294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5" name="Equation" r:id="rId3" imgW="6222960" imgH="825480" progId="Equation.DSMT4">
                  <p:embed/>
                </p:oleObj>
              </mc:Choice>
              <mc:Fallback>
                <p:oleObj name="Equation" r:id="rId3" imgW="6222960" imgH="825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3853" y="914400"/>
                        <a:ext cx="8676294" cy="1150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57212"/>
              </p:ext>
            </p:extLst>
          </p:nvPr>
        </p:nvGraphicFramePr>
        <p:xfrm>
          <a:off x="168539" y="1866999"/>
          <a:ext cx="8943888" cy="20756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6" name="Equation" r:id="rId5" imgW="6730920" imgH="1562040" progId="Equation.DSMT4">
                  <p:embed/>
                </p:oleObj>
              </mc:Choice>
              <mc:Fallback>
                <p:oleObj name="Equation" r:id="rId5" imgW="673092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539" y="1866999"/>
                        <a:ext cx="8943888" cy="20756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528879"/>
              </p:ext>
            </p:extLst>
          </p:nvPr>
        </p:nvGraphicFramePr>
        <p:xfrm>
          <a:off x="233853" y="3897993"/>
          <a:ext cx="7996143" cy="2823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47" name="Equation" r:id="rId7" imgW="6438600" imgH="2273040" progId="Equation.DSMT4">
                  <p:embed/>
                </p:oleObj>
              </mc:Choice>
              <mc:Fallback>
                <p:oleObj name="Equation" r:id="rId7" imgW="6438600" imgH="227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3853" y="3897993"/>
                        <a:ext cx="7996143" cy="2823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2452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for characters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133685"/>
              </p:ext>
            </p:extLst>
          </p:nvPr>
        </p:nvGraphicFramePr>
        <p:xfrm>
          <a:off x="990600" y="704092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8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704092"/>
                        <a:ext cx="6502908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084544"/>
              </p:ext>
            </p:extLst>
          </p:nvPr>
        </p:nvGraphicFramePr>
        <p:xfrm>
          <a:off x="762000" y="1999492"/>
          <a:ext cx="8167952" cy="280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59" name="Equation" r:id="rId5" imgW="4546440" imgH="1562040" progId="Equation.DSMT4">
                  <p:embed/>
                </p:oleObj>
              </mc:Choice>
              <mc:Fallback>
                <p:oleObj name="Equation" r:id="rId5" imgW="454644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1999492"/>
                        <a:ext cx="8167952" cy="2805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6520754"/>
              </p:ext>
            </p:extLst>
          </p:nvPr>
        </p:nvGraphicFramePr>
        <p:xfrm>
          <a:off x="773112" y="4919662"/>
          <a:ext cx="759777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60" name="Equation" r:id="rId7" imgW="4228920" imgH="901440" progId="Equation.DSMT4">
                  <p:embed/>
                </p:oleObj>
              </mc:Choice>
              <mc:Fallback>
                <p:oleObj name="Equation" r:id="rId7" imgW="42289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73112" y="4919662"/>
                        <a:ext cx="7597775" cy="1619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6321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16460" t="28099" r="22671"/>
          <a:stretch/>
        </p:blipFill>
        <p:spPr>
          <a:xfrm>
            <a:off x="2542153" y="152400"/>
            <a:ext cx="3733800" cy="331470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6438900" y="383232"/>
            <a:ext cx="2362200" cy="19227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200" y="152400"/>
            <a:ext cx="2392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– </a:t>
            </a:r>
            <a:r>
              <a:rPr lang="en-US" sz="2400" i="1" dirty="0" smtClean="0">
                <a:latin typeface="+mj-lt"/>
              </a:rPr>
              <a:t>P(3):</a:t>
            </a:r>
            <a:endParaRPr lang="en-US" sz="2400" dirty="0" smtClean="0">
              <a:latin typeface="+mj-lt"/>
            </a:endParaRPr>
          </a:p>
        </p:txBody>
      </p:sp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117814" y="3559513"/>
            <a:ext cx="6169025" cy="407988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/>
          <a:stretch>
            <a:fillRect/>
          </a:stretch>
        </p:blipFill>
        <p:spPr>
          <a:xfrm>
            <a:off x="87086" y="3933140"/>
            <a:ext cx="7743826" cy="450850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6"/>
          <a:stretch>
            <a:fillRect/>
          </a:stretch>
        </p:blipFill>
        <p:spPr>
          <a:xfrm>
            <a:off x="117814" y="4427880"/>
            <a:ext cx="7989887" cy="2128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66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04800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Character table for </a:t>
            </a:r>
            <a:r>
              <a:rPr lang="en-US" sz="2400" i="1" dirty="0" smtClean="0">
                <a:latin typeface="+mj-lt"/>
              </a:rPr>
              <a:t>P(3):</a:t>
            </a:r>
            <a:endParaRPr lang="en-US" sz="2400" dirty="0" smtClean="0">
              <a:latin typeface="+mj-lt"/>
            </a:endParaRPr>
          </a:p>
        </p:txBody>
      </p:sp>
      <p:pic>
        <p:nvPicPr>
          <p:cNvPr id="8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487928" y="838200"/>
            <a:ext cx="6169025" cy="407988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4"/>
          <a:stretch>
            <a:fillRect/>
          </a:stretch>
        </p:blipFill>
        <p:spPr>
          <a:xfrm>
            <a:off x="457200" y="1211827"/>
            <a:ext cx="7743826" cy="450850"/>
          </a:xfrm>
          <a:prstGeom prst="rect">
            <a:avLst/>
          </a:prstGeom>
        </p:spPr>
      </p:pic>
      <p:pic>
        <p:nvPicPr>
          <p:cNvPr id="10" name="Picture 9"/>
          <p:cNvPicPr/>
          <p:nvPr/>
        </p:nvPicPr>
        <p:blipFill>
          <a:blip r:embed="rId5"/>
          <a:stretch>
            <a:fillRect/>
          </a:stretch>
        </p:blipFill>
        <p:spPr>
          <a:xfrm>
            <a:off x="487928" y="1706567"/>
            <a:ext cx="7989887" cy="2128837"/>
          </a:xfrm>
          <a:prstGeom prst="rect">
            <a:avLst/>
          </a:prstGeom>
        </p:spPr>
      </p:pic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62024"/>
              </p:ext>
            </p:extLst>
          </p:nvPr>
        </p:nvGraphicFramePr>
        <p:xfrm>
          <a:off x="3556000" y="19558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77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56000" y="19558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339761"/>
              </p:ext>
            </p:extLst>
          </p:nvPr>
        </p:nvGraphicFramePr>
        <p:xfrm>
          <a:off x="3556000" y="19558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78" name="Equation" r:id="rId8" imgW="914400" imgH="250560" progId="Equation.DSMT4">
                  <p:embed/>
                </p:oleObj>
              </mc:Choice>
              <mc:Fallback>
                <p:oleObj name="Equation" r:id="rId8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56000" y="19558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372876"/>
              </p:ext>
            </p:extLst>
          </p:nvPr>
        </p:nvGraphicFramePr>
        <p:xfrm>
          <a:off x="246906" y="3857523"/>
          <a:ext cx="8230909" cy="510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79" name="Equation" r:id="rId9" imgW="4711680" imgH="291960" progId="Equation.DSMT4">
                  <p:embed/>
                </p:oleObj>
              </mc:Choice>
              <mc:Fallback>
                <p:oleObj name="Equation" r:id="rId9" imgW="471168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6906" y="3857523"/>
                        <a:ext cx="8230909" cy="510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6154"/>
              </p:ext>
            </p:extLst>
          </p:nvPr>
        </p:nvGraphicFramePr>
        <p:xfrm>
          <a:off x="1676399" y="4485772"/>
          <a:ext cx="5384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>
                          <a:latin typeface="Symbol" panose="05050102010706020507" pitchFamily="18" charset="2"/>
                        </a:rPr>
                        <a:t>3</a:t>
                      </a:r>
                      <a:endParaRPr lang="en-US" b="1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089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77746"/>
              </p:ext>
            </p:extLst>
          </p:nvPr>
        </p:nvGraphicFramePr>
        <p:xfrm>
          <a:off x="685800" y="690265"/>
          <a:ext cx="444976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8" name="Equation" r:id="rId3" imgW="2476440" imgH="558720" progId="Equation.DSMT4">
                  <p:embed/>
                </p:oleObj>
              </mc:Choice>
              <mc:Fallback>
                <p:oleObj name="Equation" r:id="rId3" imgW="24764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690265"/>
                        <a:ext cx="4449762" cy="1003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6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Check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200009"/>
              </p:ext>
            </p:extLst>
          </p:nvPr>
        </p:nvGraphicFramePr>
        <p:xfrm>
          <a:off x="609600" y="1752600"/>
          <a:ext cx="5384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>
                          <a:latin typeface="Symbol" panose="05050102010706020507" pitchFamily="18" charset="2"/>
                        </a:rPr>
                        <a:t>3</a:t>
                      </a:r>
                      <a:endParaRPr lang="en-US" b="1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104244"/>
              </p:ext>
            </p:extLst>
          </p:nvPr>
        </p:nvGraphicFramePr>
        <p:xfrm>
          <a:off x="489857" y="4114800"/>
          <a:ext cx="8284029" cy="1836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9" name="Equation" r:id="rId5" imgW="5206680" imgH="1155600" progId="Equation.DSMT4">
                  <p:embed/>
                </p:oleObj>
              </mc:Choice>
              <mc:Fallback>
                <p:oleObj name="Equation" r:id="rId5" imgW="520668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9857" y="4114800"/>
                        <a:ext cx="8284029" cy="18369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9943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further conclusions: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1505558"/>
              </p:ext>
            </p:extLst>
          </p:nvPr>
        </p:nvGraphicFramePr>
        <p:xfrm>
          <a:off x="1143000" y="918865"/>
          <a:ext cx="4449762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8" name="Equation" r:id="rId3" imgW="2476440" imgH="558720" progId="Equation.DSMT4">
                  <p:embed/>
                </p:oleObj>
              </mc:Choice>
              <mc:Fallback>
                <p:oleObj name="Equation" r:id="rId3" imgW="247644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918865"/>
                        <a:ext cx="4449762" cy="1003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62000" y="2286000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characters </a:t>
            </a:r>
            <a:r>
              <a:rPr lang="en-US" sz="2400" i="1" dirty="0" smtClean="0">
                <a:latin typeface="Symbol" panose="05050102010706020507" pitchFamily="18" charset="2"/>
              </a:rPr>
              <a:t>c</a:t>
            </a:r>
            <a:r>
              <a:rPr lang="en-US" sz="2400" baseline="30000" dirty="0" smtClean="0">
                <a:latin typeface="+mj-lt"/>
              </a:rPr>
              <a:t>i </a:t>
            </a:r>
            <a:r>
              <a:rPr lang="en-US" sz="2400" dirty="0" smtClean="0">
                <a:latin typeface="+mj-lt"/>
              </a:rPr>
              <a:t> behave as a vector space with the dimension equal to the number of classes.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The number of characters=the number of classes</a:t>
            </a:r>
            <a:endParaRPr lang="en-US" sz="2400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779143"/>
              </p:ext>
            </p:extLst>
          </p:nvPr>
        </p:nvGraphicFramePr>
        <p:xfrm>
          <a:off x="1119188" y="4046538"/>
          <a:ext cx="4564062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89" name="Equation" r:id="rId5" imgW="2539800" imgH="977760" progId="Equation.DSMT4">
                  <p:embed/>
                </p:oleObj>
              </mc:Choice>
              <mc:Fallback>
                <p:oleObj name="Equation" r:id="rId5" imgW="25398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9188" y="4046538"/>
                        <a:ext cx="4564062" cy="1755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2888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regular representation is composed of </a:t>
            </a:r>
            <a:r>
              <a:rPr lang="en-US" sz="2400" i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 x </a:t>
            </a:r>
            <a:r>
              <a:rPr lang="en-US" sz="2400" i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 matrices constructed as follows, shown with the </a:t>
            </a:r>
            <a:r>
              <a:rPr lang="en-US" sz="2400" i="1" dirty="0" smtClean="0">
                <a:latin typeface="+mj-lt"/>
              </a:rPr>
              <a:t>P(3)</a:t>
            </a:r>
          </a:p>
          <a:p>
            <a:r>
              <a:rPr lang="en-US" sz="2400" dirty="0" smtClean="0">
                <a:latin typeface="+mj-lt"/>
              </a:rPr>
              <a:t>example:</a:t>
            </a:r>
            <a:r>
              <a:rPr lang="en-US" sz="2400" i="1" dirty="0" smtClean="0">
                <a:latin typeface="+mj-lt"/>
              </a:rPr>
              <a:t>  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1828800"/>
            <a:ext cx="2667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       E A B C D F</a:t>
            </a:r>
          </a:p>
          <a:p>
            <a:r>
              <a:rPr lang="en-US" dirty="0" smtClean="0">
                <a:latin typeface="+mj-lt"/>
              </a:rPr>
              <a:t>E</a:t>
            </a:r>
            <a:r>
              <a:rPr lang="en-US" baseline="30000" dirty="0" smtClean="0">
                <a:latin typeface="+mj-lt"/>
              </a:rPr>
              <a:t>-1    </a:t>
            </a:r>
            <a:r>
              <a:rPr lang="en-US" dirty="0" smtClean="0">
                <a:latin typeface="+mj-lt"/>
              </a:rPr>
              <a:t>E A </a:t>
            </a:r>
            <a:r>
              <a:rPr lang="en-US" dirty="0" smtClean="0">
                <a:latin typeface="+mj-lt"/>
              </a:rPr>
              <a:t>B C D F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A</a:t>
            </a:r>
            <a:r>
              <a:rPr lang="en-US" baseline="30000" dirty="0" smtClean="0"/>
              <a:t>-1</a:t>
            </a:r>
            <a:r>
              <a:rPr lang="en-US" dirty="0" smtClean="0"/>
              <a:t>   A E D F B C 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B</a:t>
            </a:r>
            <a:r>
              <a:rPr lang="en-US" baseline="30000" dirty="0" smtClean="0"/>
              <a:t>-1</a:t>
            </a:r>
            <a:r>
              <a:rPr lang="en-US" dirty="0" smtClean="0"/>
              <a:t>   B F E D C A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C</a:t>
            </a:r>
            <a:r>
              <a:rPr lang="en-US" baseline="30000" dirty="0" smtClean="0"/>
              <a:t>-1</a:t>
            </a:r>
            <a:r>
              <a:rPr lang="en-US" dirty="0" smtClean="0"/>
              <a:t>   C D F E A B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D</a:t>
            </a:r>
            <a:r>
              <a:rPr lang="en-US" baseline="30000" dirty="0" smtClean="0"/>
              <a:t>-1</a:t>
            </a:r>
            <a:r>
              <a:rPr lang="en-US" dirty="0" smtClean="0"/>
              <a:t>   F B C A E D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F</a:t>
            </a:r>
            <a:r>
              <a:rPr lang="en-US" baseline="30000" dirty="0" smtClean="0"/>
              <a:t>-1</a:t>
            </a:r>
            <a:r>
              <a:rPr lang="en-US" dirty="0" smtClean="0"/>
              <a:t>   D C A B F 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133600"/>
            <a:ext cx="1600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14400" y="1981200"/>
            <a:ext cx="0" cy="1828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90800" y="2514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  <a:sym typeface="Wingdings" panose="05000000000000000000" pitchFamily="2" charset="2"/>
              </a:rPr>
              <a:t></a:t>
            </a:r>
            <a:endParaRPr lang="en-US" sz="2400" dirty="0" smtClean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1428929"/>
            <a:ext cx="144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  <a:r>
              <a:rPr lang="en-US" sz="2400" baseline="30000" dirty="0" smtClean="0"/>
              <a:t>reg</a:t>
            </a:r>
            <a:r>
              <a:rPr lang="en-US" sz="2400" dirty="0" smtClean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+mj-lt"/>
              </a:rPr>
              <a:t>(E)=</a:t>
            </a:r>
            <a:endParaRPr lang="en-US" sz="2400" dirty="0" smtClean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24400" y="1221939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1 0 0 0 0 0</a:t>
            </a:r>
          </a:p>
          <a:p>
            <a:r>
              <a:rPr lang="en-US" dirty="0" smtClean="0">
                <a:latin typeface="+mj-lt"/>
              </a:rPr>
              <a:t>0 1 0 0 0 0</a:t>
            </a:r>
          </a:p>
          <a:p>
            <a:r>
              <a:rPr lang="en-US" dirty="0" smtClean="0">
                <a:latin typeface="+mj-lt"/>
              </a:rPr>
              <a:t>0 0 1 0 0 0</a:t>
            </a:r>
          </a:p>
          <a:p>
            <a:r>
              <a:rPr lang="en-US" dirty="0" smtClean="0">
                <a:latin typeface="+mj-lt"/>
              </a:rPr>
              <a:t>0 0 0 1 0 0</a:t>
            </a:r>
          </a:p>
          <a:p>
            <a:r>
              <a:rPr lang="en-US" dirty="0" smtClean="0">
                <a:latin typeface="+mj-lt"/>
              </a:rPr>
              <a:t>0 0 0 0 1 0</a:t>
            </a:r>
          </a:p>
          <a:p>
            <a:r>
              <a:rPr lang="en-US" dirty="0" smtClean="0">
                <a:latin typeface="+mj-lt"/>
              </a:rPr>
              <a:t>0 0 0 0 0 1</a:t>
            </a:r>
            <a:endParaRPr lang="en-US" dirty="0" smtClean="0">
              <a:latin typeface="+mj-lt"/>
            </a:endParaRPr>
          </a:p>
        </p:txBody>
      </p:sp>
      <p:sp>
        <p:nvSpPr>
          <p:cNvPr id="15" name="Left Bracket 14"/>
          <p:cNvSpPr/>
          <p:nvPr/>
        </p:nvSpPr>
        <p:spPr>
          <a:xfrm>
            <a:off x="4648200" y="1219200"/>
            <a:ext cx="152399" cy="179627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ket 15"/>
          <p:cNvSpPr/>
          <p:nvPr/>
        </p:nvSpPr>
        <p:spPr>
          <a:xfrm>
            <a:off x="5867401" y="1221938"/>
            <a:ext cx="152400" cy="179353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172199" y="1352729"/>
            <a:ext cx="144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  <a:r>
              <a:rPr lang="en-US" sz="2400" baseline="30000" dirty="0" smtClean="0"/>
              <a:t>reg</a:t>
            </a:r>
            <a:r>
              <a:rPr lang="en-US" sz="2400" dirty="0" smtClean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+mj-lt"/>
              </a:rPr>
              <a:t>(A)=</a:t>
            </a:r>
            <a:endParaRPr lang="en-US" sz="2400" dirty="0" smtClean="0">
              <a:latin typeface="+mj-lt"/>
            </a:endParaRPr>
          </a:p>
        </p:txBody>
      </p:sp>
      <p:sp>
        <p:nvSpPr>
          <p:cNvPr id="18" name="Left Bracket 17"/>
          <p:cNvSpPr/>
          <p:nvPr/>
        </p:nvSpPr>
        <p:spPr>
          <a:xfrm>
            <a:off x="7467599" y="1143000"/>
            <a:ext cx="152399" cy="179627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Bracket 18"/>
          <p:cNvSpPr/>
          <p:nvPr/>
        </p:nvSpPr>
        <p:spPr>
          <a:xfrm>
            <a:off x="8686800" y="1145738"/>
            <a:ext cx="152400" cy="179353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438400" y="3366453"/>
            <a:ext cx="144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  <a:r>
              <a:rPr lang="en-US" sz="2400" baseline="30000" dirty="0" smtClean="0"/>
              <a:t>reg</a:t>
            </a:r>
            <a:r>
              <a:rPr lang="en-US" sz="2400" dirty="0" smtClean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+mj-lt"/>
              </a:rPr>
              <a:t>(B)=</a:t>
            </a:r>
            <a:endParaRPr lang="en-US" sz="2400" dirty="0" smtClean="0">
              <a:latin typeface="+mj-lt"/>
            </a:endParaRPr>
          </a:p>
        </p:txBody>
      </p:sp>
      <p:sp>
        <p:nvSpPr>
          <p:cNvPr id="21" name="Left Bracket 20"/>
          <p:cNvSpPr/>
          <p:nvPr/>
        </p:nvSpPr>
        <p:spPr>
          <a:xfrm>
            <a:off x="3733800" y="3156724"/>
            <a:ext cx="152399" cy="179627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ket 21"/>
          <p:cNvSpPr/>
          <p:nvPr/>
        </p:nvSpPr>
        <p:spPr>
          <a:xfrm>
            <a:off x="4953001" y="3159462"/>
            <a:ext cx="152400" cy="179353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410199" y="3290253"/>
            <a:ext cx="144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  <a:r>
              <a:rPr lang="en-US" sz="2400" baseline="30000" dirty="0" smtClean="0"/>
              <a:t>reg</a:t>
            </a:r>
            <a:r>
              <a:rPr lang="en-US" sz="2400" dirty="0" smtClean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+mj-lt"/>
              </a:rPr>
              <a:t>(C)=</a:t>
            </a:r>
            <a:endParaRPr lang="en-US" sz="2400" dirty="0" smtClean="0">
              <a:latin typeface="+mj-lt"/>
            </a:endParaRPr>
          </a:p>
        </p:txBody>
      </p:sp>
      <p:sp>
        <p:nvSpPr>
          <p:cNvPr id="24" name="Left Bracket 23"/>
          <p:cNvSpPr/>
          <p:nvPr/>
        </p:nvSpPr>
        <p:spPr>
          <a:xfrm>
            <a:off x="6705599" y="3080524"/>
            <a:ext cx="152399" cy="179627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Bracket 24"/>
          <p:cNvSpPr/>
          <p:nvPr/>
        </p:nvSpPr>
        <p:spPr>
          <a:xfrm>
            <a:off x="7924800" y="3083262"/>
            <a:ext cx="152400" cy="179353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838200" y="4553129"/>
            <a:ext cx="144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  <a:r>
              <a:rPr lang="en-US" sz="2400" baseline="30000" dirty="0" smtClean="0"/>
              <a:t>reg</a:t>
            </a:r>
            <a:r>
              <a:rPr lang="en-US" sz="2400" dirty="0" smtClean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+mj-lt"/>
              </a:rPr>
              <a:t>(D)=</a:t>
            </a:r>
            <a:endParaRPr lang="en-US" sz="2400" dirty="0" smtClean="0">
              <a:latin typeface="+mj-lt"/>
            </a:endParaRPr>
          </a:p>
        </p:txBody>
      </p:sp>
      <p:sp>
        <p:nvSpPr>
          <p:cNvPr id="27" name="Left Bracket 26"/>
          <p:cNvSpPr/>
          <p:nvPr/>
        </p:nvSpPr>
        <p:spPr>
          <a:xfrm>
            <a:off x="2133600" y="4343400"/>
            <a:ext cx="152399" cy="179627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ket 27"/>
          <p:cNvSpPr/>
          <p:nvPr/>
        </p:nvSpPr>
        <p:spPr>
          <a:xfrm>
            <a:off x="3352801" y="4346138"/>
            <a:ext cx="152400" cy="179353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886200" y="4934129"/>
            <a:ext cx="1447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</a:rPr>
              <a:t>G</a:t>
            </a:r>
            <a:r>
              <a:rPr lang="en-US" sz="2400" baseline="30000" dirty="0" smtClean="0"/>
              <a:t>reg</a:t>
            </a:r>
            <a:r>
              <a:rPr lang="en-US" sz="2400" dirty="0" smtClean="0">
                <a:latin typeface="Symbol" panose="05050102010706020507" pitchFamily="18" charset="2"/>
              </a:rPr>
              <a:t> </a:t>
            </a:r>
            <a:r>
              <a:rPr lang="en-US" sz="2400" dirty="0" smtClean="0">
                <a:latin typeface="+mj-lt"/>
              </a:rPr>
              <a:t>(F)=</a:t>
            </a:r>
            <a:endParaRPr lang="en-US" sz="2400" dirty="0" smtClean="0">
              <a:latin typeface="+mj-lt"/>
            </a:endParaRPr>
          </a:p>
        </p:txBody>
      </p:sp>
      <p:sp>
        <p:nvSpPr>
          <p:cNvPr id="30" name="Left Bracket 29"/>
          <p:cNvSpPr/>
          <p:nvPr/>
        </p:nvSpPr>
        <p:spPr>
          <a:xfrm>
            <a:off x="5181600" y="4724400"/>
            <a:ext cx="152399" cy="1796276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Bracket 30"/>
          <p:cNvSpPr/>
          <p:nvPr/>
        </p:nvSpPr>
        <p:spPr>
          <a:xfrm>
            <a:off x="6400801" y="4727138"/>
            <a:ext cx="152400" cy="1793537"/>
          </a:xfrm>
          <a:prstGeom prst="righ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543800" y="1143000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0 1 0 0 0 0</a:t>
            </a:r>
          </a:p>
          <a:p>
            <a:r>
              <a:rPr lang="en-US" dirty="0" smtClean="0">
                <a:latin typeface="+mj-lt"/>
              </a:rPr>
              <a:t>1 0 0 0 0 0</a:t>
            </a:r>
          </a:p>
          <a:p>
            <a:r>
              <a:rPr lang="en-US" dirty="0" smtClean="0">
                <a:latin typeface="+mj-lt"/>
              </a:rPr>
              <a:t>0 0 0 0 0 1</a:t>
            </a:r>
          </a:p>
          <a:p>
            <a:r>
              <a:rPr lang="en-US" dirty="0" smtClean="0">
                <a:latin typeface="+mj-lt"/>
              </a:rPr>
              <a:t>0 0 0 0 1 0</a:t>
            </a:r>
          </a:p>
          <a:p>
            <a:r>
              <a:rPr lang="en-US" dirty="0" smtClean="0">
                <a:latin typeface="+mj-lt"/>
              </a:rPr>
              <a:t>0 0 0 1 0 0</a:t>
            </a:r>
          </a:p>
          <a:p>
            <a:r>
              <a:rPr lang="en-US" dirty="0" smtClean="0">
                <a:latin typeface="+mj-lt"/>
              </a:rPr>
              <a:t>0 0 1 0 0 0</a:t>
            </a:r>
            <a:endParaRPr lang="en-US" dirty="0" smtClean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10000" y="3200400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0 0 1 0 0 0</a:t>
            </a:r>
          </a:p>
          <a:p>
            <a:r>
              <a:rPr lang="en-US" dirty="0" smtClean="0">
                <a:latin typeface="+mj-lt"/>
              </a:rPr>
              <a:t>0 0 0 0 1 0</a:t>
            </a:r>
          </a:p>
          <a:p>
            <a:r>
              <a:rPr lang="en-US" dirty="0" smtClean="0">
                <a:latin typeface="+mj-lt"/>
              </a:rPr>
              <a:t>1 0 0 0 0 0</a:t>
            </a:r>
          </a:p>
          <a:p>
            <a:r>
              <a:rPr lang="en-US" dirty="0" smtClean="0">
                <a:latin typeface="+mj-lt"/>
              </a:rPr>
              <a:t>0 0 0 0 0 1</a:t>
            </a:r>
          </a:p>
          <a:p>
            <a:r>
              <a:rPr lang="en-US" dirty="0" smtClean="0">
                <a:latin typeface="+mj-lt"/>
              </a:rPr>
              <a:t>0 1 0 0 0 0</a:t>
            </a:r>
          </a:p>
          <a:p>
            <a:r>
              <a:rPr lang="en-US" dirty="0" smtClean="0">
                <a:latin typeface="+mj-lt"/>
              </a:rPr>
              <a:t>0 0 0 1 0 0</a:t>
            </a:r>
            <a:endParaRPr lang="en-US" dirty="0" smtClean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05600" y="3122474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0 0 0 1 0 0</a:t>
            </a:r>
          </a:p>
          <a:p>
            <a:r>
              <a:rPr lang="en-US" dirty="0" smtClean="0">
                <a:latin typeface="+mj-lt"/>
              </a:rPr>
              <a:t>0 0 0 0 0 1</a:t>
            </a:r>
          </a:p>
          <a:p>
            <a:r>
              <a:rPr lang="en-US" dirty="0" smtClean="0">
                <a:latin typeface="+mj-lt"/>
              </a:rPr>
              <a:t>0 0 0 0 1 0</a:t>
            </a:r>
          </a:p>
          <a:p>
            <a:r>
              <a:rPr lang="en-US" dirty="0" smtClean="0">
                <a:latin typeface="+mj-lt"/>
              </a:rPr>
              <a:t>1 0 0 0 0 0</a:t>
            </a:r>
          </a:p>
          <a:p>
            <a:r>
              <a:rPr lang="en-US" dirty="0" smtClean="0">
                <a:latin typeface="+mj-lt"/>
              </a:rPr>
              <a:t>0 0 1 0 0 0</a:t>
            </a:r>
          </a:p>
          <a:p>
            <a:r>
              <a:rPr lang="en-US" dirty="0" smtClean="0">
                <a:latin typeface="+mj-lt"/>
              </a:rPr>
              <a:t>0 1 0 0 0 0</a:t>
            </a:r>
            <a:endParaRPr lang="en-US" dirty="0" smtClean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09800" y="4419600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0 0 0 0 1 0</a:t>
            </a:r>
          </a:p>
          <a:p>
            <a:r>
              <a:rPr lang="en-US" dirty="0" smtClean="0">
                <a:latin typeface="+mj-lt"/>
              </a:rPr>
              <a:t>0 0 1 0 0 0</a:t>
            </a:r>
          </a:p>
          <a:p>
            <a:r>
              <a:rPr lang="en-US" dirty="0" smtClean="0">
                <a:latin typeface="+mj-lt"/>
              </a:rPr>
              <a:t>0 0 0 1 0 0</a:t>
            </a:r>
          </a:p>
          <a:p>
            <a:r>
              <a:rPr lang="en-US" dirty="0" smtClean="0">
                <a:latin typeface="+mj-lt"/>
              </a:rPr>
              <a:t>0 1 0 0 0 0</a:t>
            </a:r>
          </a:p>
          <a:p>
            <a:r>
              <a:rPr lang="en-US" dirty="0" smtClean="0">
                <a:latin typeface="+mj-lt"/>
              </a:rPr>
              <a:t>0 0 0 0 0 1</a:t>
            </a:r>
          </a:p>
          <a:p>
            <a:r>
              <a:rPr lang="en-US" dirty="0" smtClean="0">
                <a:latin typeface="+mj-lt"/>
              </a:rPr>
              <a:t>1 0 0 0 0 0</a:t>
            </a:r>
            <a:endParaRPr lang="en-US" dirty="0" smtClean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57801" y="4798874"/>
            <a:ext cx="1981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0 0 0 0 0 1</a:t>
            </a:r>
          </a:p>
          <a:p>
            <a:r>
              <a:rPr lang="en-US" dirty="0" smtClean="0">
                <a:latin typeface="+mj-lt"/>
              </a:rPr>
              <a:t>0 0 0 1 0 0</a:t>
            </a:r>
          </a:p>
          <a:p>
            <a:r>
              <a:rPr lang="en-US" dirty="0" smtClean="0">
                <a:latin typeface="+mj-lt"/>
              </a:rPr>
              <a:t>0 1 0 0 0 0</a:t>
            </a:r>
          </a:p>
          <a:p>
            <a:r>
              <a:rPr lang="en-US" dirty="0" smtClean="0">
                <a:latin typeface="+mj-lt"/>
              </a:rPr>
              <a:t>0 0 1 0 0 0</a:t>
            </a:r>
          </a:p>
          <a:p>
            <a:r>
              <a:rPr lang="en-US" dirty="0" smtClean="0">
                <a:latin typeface="+mj-lt"/>
              </a:rPr>
              <a:t>1 0 0 0 0 0</a:t>
            </a:r>
          </a:p>
          <a:p>
            <a:r>
              <a:rPr lang="en-US" dirty="0" smtClean="0">
                <a:latin typeface="+mj-lt"/>
              </a:rPr>
              <a:t>0 0 0 0 1 0</a:t>
            </a:r>
            <a:endParaRPr lang="en-US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868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Regular representation continued –</a:t>
            </a:r>
          </a:p>
          <a:p>
            <a:r>
              <a:rPr lang="en-US" sz="2400" dirty="0" smtClean="0">
                <a:latin typeface="+mj-lt"/>
              </a:rPr>
              <a:t>Note that the regular representation matrices satisfy the multiplication table of the group and have the same class structure as the group.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088201"/>
              </p:ext>
            </p:extLst>
          </p:nvPr>
        </p:nvGraphicFramePr>
        <p:xfrm>
          <a:off x="326571" y="2105025"/>
          <a:ext cx="8740775" cy="425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1" name="Equation" r:id="rId3" imgW="6451560" imgH="3136680" progId="Equation.DSMT4">
                  <p:embed/>
                </p:oleObj>
              </mc:Choice>
              <mc:Fallback>
                <p:oleObj name="Equation" r:id="rId3" imgW="6451560" imgH="3136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6571" y="2105025"/>
                        <a:ext cx="8740775" cy="4251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536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234310"/>
              </p:ext>
            </p:extLst>
          </p:nvPr>
        </p:nvGraphicFramePr>
        <p:xfrm>
          <a:off x="1227818" y="690265"/>
          <a:ext cx="7121525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6" name="Equation" r:id="rId3" imgW="4076640" imgH="291960" progId="Equation.DSMT4">
                  <p:embed/>
                </p:oleObj>
              </mc:Choice>
              <mc:Fallback>
                <p:oleObj name="Equation" r:id="rId3" imgW="40766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7818" y="690265"/>
                        <a:ext cx="7121525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for </a:t>
            </a:r>
            <a:r>
              <a:rPr lang="en-US" sz="2400" i="1" dirty="0" smtClean="0">
                <a:latin typeface="+mj-lt"/>
              </a:rPr>
              <a:t>P(3):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363683"/>
              </p:ext>
            </p:extLst>
          </p:nvPr>
        </p:nvGraphicFramePr>
        <p:xfrm>
          <a:off x="1320800" y="1295400"/>
          <a:ext cx="53848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1</a:t>
                      </a:r>
                      <a:endParaRPr lang="en-US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3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2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</a:t>
                      </a:r>
                      <a:r>
                        <a:rPr lang="en-US" dirty="0" smtClean="0">
                          <a:latin typeface="Script MT Bold" panose="03040602040607080904" pitchFamily="66" charset="0"/>
                        </a:rPr>
                        <a:t>C</a:t>
                      </a:r>
                      <a:r>
                        <a:rPr lang="en-US" baseline="-25000" dirty="0" smtClean="0"/>
                        <a:t>3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/>
                        <a:t>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Symbol" panose="05050102010706020507" pitchFamily="18" charset="2"/>
                          <a:ea typeface="+mn-ea"/>
                          <a:cs typeface="+mn-cs"/>
                        </a:rPr>
                        <a:t>c</a:t>
                      </a:r>
                      <a:r>
                        <a:rPr lang="en-US" b="1" baseline="30000" dirty="0" smtClean="0">
                          <a:latin typeface="Symbol" panose="05050102010706020507" pitchFamily="18" charset="2"/>
                        </a:rPr>
                        <a:t>3</a:t>
                      </a:r>
                      <a:endParaRPr lang="en-US" b="1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412553"/>
              </p:ext>
            </p:extLst>
          </p:nvPr>
        </p:nvGraphicFramePr>
        <p:xfrm>
          <a:off x="1524000" y="3429000"/>
          <a:ext cx="4886325" cy="284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7" name="Equation" r:id="rId5" imgW="3606480" imgH="2095200" progId="Equation.DSMT4">
                  <p:embed/>
                </p:oleObj>
              </mc:Choice>
              <mc:Fallback>
                <p:oleObj name="Equation" r:id="rId5" imgW="3606480" imgH="2095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3429000"/>
                        <a:ext cx="4886325" cy="2840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144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" y="695325"/>
            <a:ext cx="9196700" cy="54006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45576" y="5257800"/>
            <a:ext cx="8610600" cy="2286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54954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 </a:t>
            </a:r>
            <a:r>
              <a:rPr lang="en-US" sz="2400" smtClean="0">
                <a:latin typeface="+mj-lt"/>
              </a:rPr>
              <a:t>on unitary irreducible </a:t>
            </a:r>
            <a:r>
              <a:rPr lang="en-US" sz="2400" dirty="0" smtClean="0">
                <a:latin typeface="+mj-lt"/>
              </a:rPr>
              <a:t>representations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236089"/>
              </p:ext>
            </p:extLst>
          </p:nvPr>
        </p:nvGraphicFramePr>
        <p:xfrm>
          <a:off x="876300" y="1173163"/>
          <a:ext cx="7035800" cy="332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6" name="Equation" r:id="rId3" imgW="4330440" imgH="2044440" progId="Equation.DSMT4">
                  <p:embed/>
                </p:oleObj>
              </mc:Choice>
              <mc:Fallback>
                <p:oleObj name="Equation" r:id="rId3" imgW="4330440" imgH="2044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300" y="1173163"/>
                        <a:ext cx="7035800" cy="3322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4484727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27" name="Equation" r:id="rId5" imgW="3187440" imgH="634680" progId="Equation.DSMT4">
                  <p:embed/>
                </p:oleObj>
              </mc:Choice>
              <mc:Fallback>
                <p:oleObj name="Equation" r:id="rId5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0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Put all parts together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7520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57200"/>
            <a:ext cx="7467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of the great </a:t>
            </a:r>
            <a:r>
              <a:rPr lang="en-US" sz="2400" dirty="0" err="1" smtClean="0">
                <a:latin typeface="+mj-lt"/>
              </a:rPr>
              <a:t>orthogonality</a:t>
            </a:r>
            <a:r>
              <a:rPr lang="en-US" sz="2400" dirty="0" smtClean="0">
                <a:latin typeface="+mj-lt"/>
              </a:rPr>
              <a:t> theorem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that all representations can be unitary matrices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1 – any matrix which commutes with all matrices of an irreducible representation must be a constant matrix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+mj-lt"/>
              </a:rPr>
              <a:t>Prove </a:t>
            </a:r>
            <a:r>
              <a:rPr lang="en-US" sz="2400" dirty="0" err="1" smtClean="0">
                <a:latin typeface="+mj-lt"/>
              </a:rPr>
              <a:t>Schur’s</a:t>
            </a:r>
            <a:r>
              <a:rPr lang="en-US" sz="2400" dirty="0" smtClean="0">
                <a:latin typeface="+mj-lt"/>
              </a:rPr>
              <a:t> lemma part 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+mj-lt"/>
              </a:rPr>
              <a:t>Put all parts together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215051"/>
              </p:ext>
            </p:extLst>
          </p:nvPr>
        </p:nvGraphicFramePr>
        <p:xfrm>
          <a:off x="1161548" y="447357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3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1548" y="4473574"/>
                        <a:ext cx="6502908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7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135550"/>
              </p:ext>
            </p:extLst>
          </p:nvPr>
        </p:nvGraphicFramePr>
        <p:xfrm>
          <a:off x="265790" y="152400"/>
          <a:ext cx="8612419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4" name="Equation" r:id="rId3" imgW="6311880" imgH="1206360" progId="Equation.DSMT4">
                  <p:embed/>
                </p:oleObj>
              </mc:Choice>
              <mc:Fallback>
                <p:oleObj name="Equation" r:id="rId3" imgW="631188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5790" y="152400"/>
                        <a:ext cx="8612419" cy="164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707716"/>
              </p:ext>
            </p:extLst>
          </p:nvPr>
        </p:nvGraphicFramePr>
        <p:xfrm>
          <a:off x="1125538" y="2051050"/>
          <a:ext cx="6621462" cy="275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5" name="Equation" r:id="rId5" imgW="4851360" imgH="2019240" progId="Equation.DSMT4">
                  <p:embed/>
                </p:oleObj>
              </mc:Choice>
              <mc:Fallback>
                <p:oleObj name="Equation" r:id="rId5" imgW="4851360" imgH="2019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25538" y="2051050"/>
                        <a:ext cx="6621462" cy="2754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975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8598120"/>
              </p:ext>
            </p:extLst>
          </p:nvPr>
        </p:nvGraphicFramePr>
        <p:xfrm>
          <a:off x="239713" y="80964"/>
          <a:ext cx="8612419" cy="164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8" name="Equation" r:id="rId3" imgW="6311880" imgH="1206360" progId="Equation.DSMT4">
                  <p:embed/>
                </p:oleObj>
              </mc:Choice>
              <mc:Fallback>
                <p:oleObj name="Equation" r:id="rId3" imgW="6311880" imgH="120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713" y="80964"/>
                        <a:ext cx="8612419" cy="1646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955650"/>
              </p:ext>
            </p:extLst>
          </p:nvPr>
        </p:nvGraphicFramePr>
        <p:xfrm>
          <a:off x="239713" y="1727201"/>
          <a:ext cx="8664575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9" name="Equation" r:id="rId5" imgW="6349680" imgH="3365280" progId="Equation.DSMT4">
                  <p:embed/>
                </p:oleObj>
              </mc:Choice>
              <mc:Fallback>
                <p:oleObj name="Equation" r:id="rId5" imgW="6349680" imgH="3365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9713" y="1727201"/>
                        <a:ext cx="8664575" cy="459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607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891219"/>
              </p:ext>
            </p:extLst>
          </p:nvPr>
        </p:nvGraphicFramePr>
        <p:xfrm>
          <a:off x="609600" y="4612254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7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4612254"/>
                        <a:ext cx="6502908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152400"/>
            <a:ext cx="5410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Proof continued: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950648"/>
              </p:ext>
            </p:extLst>
          </p:nvPr>
        </p:nvGraphicFramePr>
        <p:xfrm>
          <a:off x="435429" y="1219200"/>
          <a:ext cx="8086071" cy="292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78" name="Equation" r:id="rId5" imgW="5092560" imgH="1841400" progId="Equation.DSMT4">
                  <p:embed/>
                </p:oleObj>
              </mc:Choice>
              <mc:Fallback>
                <p:oleObj name="Equation" r:id="rId5" imgW="5092560" imgH="1841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5429" y="1219200"/>
                        <a:ext cx="8086071" cy="2922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420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1/23/2017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745  Spring 2017 -- Lecture 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885373"/>
              </p:ext>
            </p:extLst>
          </p:nvPr>
        </p:nvGraphicFramePr>
        <p:xfrm>
          <a:off x="457200" y="228600"/>
          <a:ext cx="650290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8" name="Equation" r:id="rId3" imgW="3187440" imgH="634680" progId="Equation.DSMT4">
                  <p:embed/>
                </p:oleObj>
              </mc:Choice>
              <mc:Fallback>
                <p:oleObj name="Equation" r:id="rId3" imgW="31874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228600"/>
                        <a:ext cx="6502908" cy="1295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760558"/>
              </p:ext>
            </p:extLst>
          </p:nvPr>
        </p:nvGraphicFramePr>
        <p:xfrm>
          <a:off x="257672" y="1676400"/>
          <a:ext cx="8628655" cy="2253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29" name="Equation" r:id="rId5" imgW="5981400" imgH="1562040" progId="Equation.DSMT4">
                  <p:embed/>
                </p:oleObj>
              </mc:Choice>
              <mc:Fallback>
                <p:oleObj name="Equation" r:id="rId5" imgW="5981400" imgH="1562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7672" y="1676400"/>
                        <a:ext cx="8628655" cy="22533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114993"/>
              </p:ext>
            </p:extLst>
          </p:nvPr>
        </p:nvGraphicFramePr>
        <p:xfrm>
          <a:off x="424543" y="4572000"/>
          <a:ext cx="6127141" cy="131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30" name="Equation" r:id="rId7" imgW="3251160" imgH="698400" progId="Equation.DSMT4">
                  <p:embed/>
                </p:oleObj>
              </mc:Choice>
              <mc:Fallback>
                <p:oleObj name="Equation" r:id="rId7" imgW="325116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4543" y="4572000"/>
                        <a:ext cx="6127141" cy="1316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2761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14333</TotalTime>
  <Words>754</Words>
  <Application>Microsoft Office PowerPoint</Application>
  <PresentationFormat>On-screen Show (4:3)</PresentationFormat>
  <Paragraphs>188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Script MT Bold</vt:lpstr>
      <vt:lpstr>Symbol</vt:lpstr>
      <vt:lpstr>Wingdings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826</cp:revision>
  <cp:lastPrinted>2017-01-20T17:04:25Z</cp:lastPrinted>
  <dcterms:created xsi:type="dcterms:W3CDTF">2012-01-10T18:32:24Z</dcterms:created>
  <dcterms:modified xsi:type="dcterms:W3CDTF">2017-01-22T04:53:47Z</dcterms:modified>
</cp:coreProperties>
</file>