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png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hyperlink" Target="http://chem.libretexts.org/Core/Physical_and_Theoretical_Chemistry/Spectroscopy/Vibrational_Spectroscopy/Vibrational_Mod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0"/>
            <a:ext cx="8763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7: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Examples of point groups and their characters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Chapter 4 &amp; 8 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Symmetry basis functions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Examples of point groups – molecules and their vibrational modes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" y="5486400"/>
            <a:ext cx="887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  In this lecture, some materials are taken from an electronic version of the </a:t>
            </a:r>
            <a:r>
              <a:rPr lang="en-US" sz="2400" dirty="0" err="1" smtClean="0">
                <a:latin typeface="+mj-lt"/>
              </a:rPr>
              <a:t>Dresselhaus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Dresselhaus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Jorio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09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>
                <a:latin typeface="+mj-lt"/>
              </a:rPr>
              <a:t>x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        -1 0 0 0 0 0 0 0 0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endParaRPr lang="en-US" sz="2400" baseline="-25000" dirty="0" smtClean="0">
              <a:latin typeface="+mj-lt"/>
            </a:endParaRPr>
          </a:p>
          <a:p>
            <a:r>
              <a:rPr lang="en-US" sz="2400" baseline="-25000" dirty="0" smtClean="0">
                <a:latin typeface="+mj-lt"/>
              </a:rPr>
              <a:t>    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0 1 0 0 0 0 0 0 0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0 -1 0 0 0 0 0 0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0 0 0 -1 0 0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i="1" dirty="0" smtClean="0"/>
              <a:t>   C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=    0 0 0 0 0 0 0 1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0 0 0 0 0 -1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0 -1 0 0 0 0 0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0 0 0 0 1 0 0 0 0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0 -1 0 0 0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6" name="Left Bracket 5"/>
          <p:cNvSpPr/>
          <p:nvPr/>
        </p:nvSpPr>
        <p:spPr>
          <a:xfrm>
            <a:off x="1143000" y="32566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>
            <a:off x="1655852" y="32566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2362200" y="22860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/>
          <p:cNvSpPr/>
          <p:nvPr/>
        </p:nvSpPr>
        <p:spPr>
          <a:xfrm>
            <a:off x="4638840" y="22860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>
            <a:off x="5040388" y="176073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5553240" y="176073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57300" y="4260750"/>
            <a:ext cx="441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>
                <a:latin typeface="+mj-lt"/>
              </a:rPr>
              <a:t>(C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)=-1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Similarly: </a:t>
            </a:r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/>
              <a:t>v</a:t>
            </a:r>
            <a:r>
              <a:rPr lang="en-US" sz="2400" dirty="0" smtClean="0"/>
              <a:t>)=3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</a:t>
            </a:r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/>
              <a:t>(</a:t>
            </a:r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/>
              <a:t>v</a:t>
            </a:r>
            <a:r>
              <a:rPr lang="en-US" sz="2400" baseline="-25000" dirty="0" smtClean="0"/>
              <a:t>’</a:t>
            </a:r>
            <a:r>
              <a:rPr lang="en-US" sz="2400" dirty="0" smtClean="0"/>
              <a:t>)=1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979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268656"/>
              </p:ext>
            </p:extLst>
          </p:nvPr>
        </p:nvGraphicFramePr>
        <p:xfrm>
          <a:off x="457200" y="112713"/>
          <a:ext cx="8026400" cy="28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" imgW="5041800" imgH="1815840" progId="Equation.DSMT4">
                  <p:embed/>
                </p:oleObj>
              </mc:Choice>
              <mc:Fallback>
                <p:oleObj name="Equation" r:id="rId3" imgW="504180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12713"/>
                        <a:ext cx="8026400" cy="289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7215" y="2962275"/>
            <a:ext cx="5833093" cy="28289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199279"/>
              </p:ext>
            </p:extLst>
          </p:nvPr>
        </p:nvGraphicFramePr>
        <p:xfrm>
          <a:off x="2852738" y="5791200"/>
          <a:ext cx="42814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6" imgW="2997000" imgH="266400" progId="Equation.DSMT4">
                  <p:embed/>
                </p:oleObj>
              </mc:Choice>
              <mc:Fallback>
                <p:oleObj name="Equation" r:id="rId6" imgW="2997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52738" y="5791200"/>
                        <a:ext cx="428148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37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4800"/>
            <a:ext cx="5833093" cy="282892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232385"/>
              </p:ext>
            </p:extLst>
          </p:nvPr>
        </p:nvGraphicFramePr>
        <p:xfrm>
          <a:off x="1466523" y="3133725"/>
          <a:ext cx="42814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4" imgW="2997000" imgH="266400" progId="Equation.DSMT4">
                  <p:embed/>
                </p:oleObj>
              </mc:Choice>
              <mc:Fallback>
                <p:oleObj name="Equation" r:id="rId4" imgW="2997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6523" y="3133725"/>
                        <a:ext cx="428148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522595"/>
              </p:ext>
            </p:extLst>
          </p:nvPr>
        </p:nvGraphicFramePr>
        <p:xfrm>
          <a:off x="1092674" y="3916040"/>
          <a:ext cx="5972231" cy="1722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6" imgW="4622760" imgH="1333440" progId="Equation.DSMT4">
                  <p:embed/>
                </p:oleObj>
              </mc:Choice>
              <mc:Fallback>
                <p:oleObj name="Equation" r:id="rId6" imgW="462276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2674" y="3916040"/>
                        <a:ext cx="5972231" cy="1722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23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4098" name="Picture 2" descr="h2ovibration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1599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228600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From:</a:t>
            </a:r>
          </a:p>
          <a:p>
            <a:r>
              <a:rPr lang="en-US" dirty="0">
                <a:latin typeface="+mj-lt"/>
                <a:hlinkClick r:id="rId4"/>
              </a:rPr>
              <a:t>http://chem.libretexts.org/Core/Physical_and_Theoretical_Chemistry/Spectroscopy/Vibrational_Spectroscopy/Vibrational_Modes</a:t>
            </a:r>
            <a:endParaRPr lang="en-US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10622"/>
              </p:ext>
            </p:extLst>
          </p:nvPr>
        </p:nvGraphicFramePr>
        <p:xfrm>
          <a:off x="1066799" y="4384508"/>
          <a:ext cx="7526279" cy="1635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4851360" imgH="1054080" progId="Equation.DSMT4">
                  <p:embed/>
                </p:oleObj>
              </mc:Choice>
              <mc:Fallback>
                <p:oleObj name="Equation" r:id="rId5" imgW="48513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799" y="4384508"/>
                        <a:ext cx="7526279" cy="1635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7400" y="3780681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6527" y="378068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3810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50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97" y="631031"/>
            <a:ext cx="8963405" cy="559593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56388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911" y="235491"/>
            <a:ext cx="69092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Point symmetry groups  in physics</a:t>
            </a:r>
          </a:p>
          <a:p>
            <a:r>
              <a:rPr lang="en-US" sz="2400" dirty="0">
                <a:latin typeface="+mj-lt"/>
              </a:rPr>
              <a:t>	</a:t>
            </a:r>
            <a:r>
              <a:rPr lang="en-US" sz="2400" dirty="0" smtClean="0">
                <a:latin typeface="+mj-lt"/>
              </a:rPr>
              <a:t>Notion of symmetry related basis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016483"/>
              </p:ext>
            </p:extLst>
          </p:nvPr>
        </p:nvGraphicFramePr>
        <p:xfrm>
          <a:off x="222682" y="1079331"/>
          <a:ext cx="8891352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3" imgW="6642000" imgH="698400" progId="Equation.DSMT4">
                  <p:embed/>
                </p:oleObj>
              </mc:Choice>
              <mc:Fallback>
                <p:oleObj name="Equation" r:id="rId3" imgW="66420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682" y="1079331"/>
                        <a:ext cx="8891352" cy="93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59850"/>
              </p:ext>
            </p:extLst>
          </p:nvPr>
        </p:nvGraphicFramePr>
        <p:xfrm>
          <a:off x="152400" y="2205329"/>
          <a:ext cx="8658726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5" imgW="6451560" imgH="723600" progId="Equation.DSMT4">
                  <p:embed/>
                </p:oleObj>
              </mc:Choice>
              <mc:Fallback>
                <p:oleObj name="Equation" r:id="rId5" imgW="645156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2205329"/>
                        <a:ext cx="8658726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4763" y="3367840"/>
            <a:ext cx="5334000" cy="12477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32743" y="4492197"/>
            <a:ext cx="3972155" cy="7822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64463" y="5150792"/>
            <a:ext cx="3679783" cy="9165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806" y="3495299"/>
            <a:ext cx="289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605" y="5236943"/>
            <a:ext cx="2737988" cy="46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778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basis functions based on Cartesian coordinates for the example of the triangular group: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1171575"/>
            <a:ext cx="7981950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basis functions associated with </a:t>
            </a:r>
          </a:p>
          <a:p>
            <a:r>
              <a:rPr lang="en-US" sz="2400" dirty="0" smtClean="0">
                <a:latin typeface="+mj-lt"/>
              </a:rPr>
              <a:t>character table for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0"/>
            <a:ext cx="7778752" cy="2500313"/>
          </a:xfrm>
          <a:prstGeom prst="rect">
            <a:avLst/>
          </a:prstGeom>
        </p:spPr>
      </p:pic>
      <p:sp>
        <p:nvSpPr>
          <p:cNvPr id="7" name="Up Arrow 6"/>
          <p:cNvSpPr/>
          <p:nvPr/>
        </p:nvSpPr>
        <p:spPr>
          <a:xfrm>
            <a:off x="5181600" y="4024313"/>
            <a:ext cx="4572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11624" y="4620214"/>
            <a:ext cx="3279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“Standard” notation for representations of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79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be 17"/>
          <p:cNvSpPr/>
          <p:nvPr/>
        </p:nvSpPr>
        <p:spPr>
          <a:xfrm>
            <a:off x="3352800" y="76200"/>
            <a:ext cx="2209800" cy="1295400"/>
          </a:xfrm>
          <a:prstGeom prst="cube">
            <a:avLst>
              <a:gd name="adj" fmla="val 5172"/>
            </a:avLst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14088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O   </a:t>
            </a:r>
          </a:p>
        </p:txBody>
      </p:sp>
      <p:sp>
        <p:nvSpPr>
          <p:cNvPr id="6" name="Oval 5"/>
          <p:cNvSpPr/>
          <p:nvPr/>
        </p:nvSpPr>
        <p:spPr>
          <a:xfrm>
            <a:off x="4114800" y="34513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600" y="990600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00427" y="995737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7" idx="7"/>
            <a:endCxn id="6" idx="3"/>
          </p:cNvCxnSpPr>
          <p:nvPr/>
        </p:nvCxnSpPr>
        <p:spPr>
          <a:xfrm flipV="1">
            <a:off x="3982804" y="800417"/>
            <a:ext cx="210111" cy="24597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>
          <a:xfrm flipH="1" flipV="1">
            <a:off x="4570085" y="800417"/>
            <a:ext cx="186138" cy="25111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81500" y="0"/>
            <a:ext cx="0" cy="19050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rved Right Arrow 15"/>
          <p:cNvSpPr/>
          <p:nvPr/>
        </p:nvSpPr>
        <p:spPr>
          <a:xfrm>
            <a:off x="4114800" y="152400"/>
            <a:ext cx="455285" cy="1927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2545" y="69820"/>
            <a:ext cx="70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</a:t>
            </a:r>
            <a:r>
              <a:rPr lang="en-US" sz="2400" baseline="-25000" dirty="0" smtClean="0">
                <a:latin typeface="+mj-lt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44904" y="461741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endParaRPr lang="en-US" sz="2400" dirty="0" smtClean="0">
              <a:latin typeface="+mj-lt"/>
            </a:endParaRPr>
          </a:p>
        </p:txBody>
      </p:sp>
      <p:sp>
        <p:nvSpPr>
          <p:cNvPr id="20" name="Cube 19"/>
          <p:cNvSpPr/>
          <p:nvPr/>
        </p:nvSpPr>
        <p:spPr>
          <a:xfrm>
            <a:off x="4267200" y="0"/>
            <a:ext cx="204627" cy="1905000"/>
          </a:xfrm>
          <a:prstGeom prst="cube">
            <a:avLst>
              <a:gd name="adj" fmla="val 81466"/>
            </a:avLst>
          </a:prstGeom>
          <a:solidFill>
            <a:schemeClr val="bg2">
              <a:lumMod val="5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419600" y="1447800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r>
              <a:rPr lang="en-US" sz="2400" baseline="-25000" dirty="0" smtClean="0">
                <a:latin typeface="+mj-lt"/>
              </a:rPr>
              <a:t>’</a:t>
            </a:r>
            <a:endParaRPr lang="en-US" sz="2400" dirty="0" smtClean="0">
              <a:latin typeface="+mj-lt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09249"/>
            <a:ext cx="5833093" cy="2828925"/>
          </a:xfrm>
          <a:prstGeom prst="rect">
            <a:avLst/>
          </a:prstGeom>
        </p:spPr>
      </p:pic>
      <p:sp>
        <p:nvSpPr>
          <p:cNvPr id="23" name="Up Arrow 22"/>
          <p:cNvSpPr/>
          <p:nvPr/>
        </p:nvSpPr>
        <p:spPr>
          <a:xfrm>
            <a:off x="3508376" y="4745302"/>
            <a:ext cx="4572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438400" y="5341203"/>
            <a:ext cx="3279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“Standard” notation for representations of </a:t>
            </a:r>
            <a:r>
              <a:rPr lang="en-US" sz="2400" i="1" dirty="0" smtClean="0">
                <a:latin typeface="+mj-lt"/>
              </a:rPr>
              <a:t>C</a:t>
            </a:r>
            <a:r>
              <a:rPr lang="en-US" sz="2400" i="1" baseline="-25000" dirty="0" smtClean="0">
                <a:latin typeface="+mj-lt"/>
              </a:rPr>
              <a:t>2v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64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814387"/>
            <a:ext cx="7010400" cy="5229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152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Lattice vibrations of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9050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Symmetric stretch:</a:t>
            </a:r>
          </a:p>
          <a:p>
            <a:r>
              <a:rPr lang="en-US" sz="2400" dirty="0" smtClean="0">
                <a:latin typeface="Symbol" panose="05050102010706020507" pitchFamily="18" charset="2"/>
              </a:rPr>
              <a:t>n</a:t>
            </a:r>
            <a:r>
              <a:rPr lang="en-US" sz="2400" dirty="0" smtClean="0"/>
              <a:t>=3685 </a:t>
            </a:r>
            <a:r>
              <a:rPr lang="en-US" sz="2400" dirty="0"/>
              <a:t>cm</a:t>
            </a:r>
            <a:r>
              <a:rPr lang="en-US" sz="2400" baseline="30000" dirty="0"/>
              <a:t>-1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352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S</a:t>
            </a:r>
            <a:r>
              <a:rPr lang="en-US" sz="2400" dirty="0" err="1" smtClean="0">
                <a:latin typeface="+mj-lt"/>
              </a:rPr>
              <a:t>issors</a:t>
            </a:r>
            <a:r>
              <a:rPr lang="en-US" sz="2400" dirty="0" smtClean="0">
                <a:latin typeface="+mj-lt"/>
              </a:rPr>
              <a:t> bend:</a:t>
            </a:r>
          </a:p>
          <a:p>
            <a:r>
              <a:rPr lang="en-US" sz="2400" dirty="0" smtClean="0">
                <a:latin typeface="Symbol" panose="05050102010706020507" pitchFamily="18" charset="2"/>
              </a:rPr>
              <a:t>n</a:t>
            </a:r>
            <a:r>
              <a:rPr lang="en-US" sz="2400" dirty="0" smtClean="0"/>
              <a:t>=1885 </a:t>
            </a:r>
            <a:r>
              <a:rPr lang="en-US" sz="2400" dirty="0"/>
              <a:t>cm</a:t>
            </a:r>
            <a:r>
              <a:rPr lang="en-US" sz="2400" baseline="30000" dirty="0"/>
              <a:t>-1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960203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Asymmetric stretch:</a:t>
            </a:r>
          </a:p>
          <a:p>
            <a:r>
              <a:rPr lang="en-US" sz="2400" dirty="0" smtClean="0">
                <a:latin typeface="Symbol" panose="05050102010706020507" pitchFamily="18" charset="2"/>
              </a:rPr>
              <a:t>n</a:t>
            </a:r>
            <a:r>
              <a:rPr lang="en-US" sz="2400" dirty="0" smtClean="0"/>
              <a:t>=3506 </a:t>
            </a:r>
            <a:r>
              <a:rPr lang="en-US" sz="2400" dirty="0"/>
              <a:t>cm</a:t>
            </a:r>
            <a:r>
              <a:rPr lang="en-US" sz="2400" baseline="30000" dirty="0"/>
              <a:t>-1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3810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3 modes: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3x3 degrees of freedom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3  translations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3  rotations</a:t>
            </a:r>
          </a:p>
        </p:txBody>
      </p:sp>
    </p:spTree>
    <p:extLst>
      <p:ext uri="{BB962C8B-B14F-4D97-AF65-F5344CB8AC3E}">
        <p14:creationId xmlns:p14="http://schemas.microsoft.com/office/powerpoint/2010/main" val="428994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762000" y="3653135"/>
            <a:ext cx="2209800" cy="1295400"/>
          </a:xfrm>
          <a:prstGeom prst="cube">
            <a:avLst>
              <a:gd name="adj" fmla="val 5172"/>
            </a:avLst>
          </a:pr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3922067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66800" y="4567535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09627" y="4572672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7"/>
            <a:endCxn id="6" idx="3"/>
          </p:cNvCxnSpPr>
          <p:nvPr/>
        </p:nvCxnSpPr>
        <p:spPr>
          <a:xfrm flipV="1">
            <a:off x="1392004" y="4377352"/>
            <a:ext cx="210111" cy="24597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8" idx="1"/>
            <a:endCxn id="6" idx="5"/>
          </p:cNvCxnSpPr>
          <p:nvPr/>
        </p:nvCxnSpPr>
        <p:spPr>
          <a:xfrm flipH="1" flipV="1">
            <a:off x="1979285" y="4377352"/>
            <a:ext cx="186138" cy="25111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90700" y="3576935"/>
            <a:ext cx="0" cy="19050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rved Right Arrow 11"/>
          <p:cNvSpPr/>
          <p:nvPr/>
        </p:nvSpPr>
        <p:spPr>
          <a:xfrm>
            <a:off x="1524000" y="3729335"/>
            <a:ext cx="455285" cy="1927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41745" y="3646755"/>
            <a:ext cx="70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</a:t>
            </a:r>
            <a:r>
              <a:rPr lang="en-US" sz="2400" baseline="-25000" dirty="0" smtClean="0">
                <a:latin typeface="+mj-lt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54104" y="4038676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endParaRPr lang="en-US" sz="2400" dirty="0" smtClean="0">
              <a:latin typeface="+mj-lt"/>
            </a:endParaRPr>
          </a:p>
        </p:txBody>
      </p:sp>
      <p:sp>
        <p:nvSpPr>
          <p:cNvPr id="15" name="Cube 14"/>
          <p:cNvSpPr/>
          <p:nvPr/>
        </p:nvSpPr>
        <p:spPr>
          <a:xfrm>
            <a:off x="1676400" y="3576935"/>
            <a:ext cx="204627" cy="1905000"/>
          </a:xfrm>
          <a:prstGeom prst="cube">
            <a:avLst>
              <a:gd name="adj" fmla="val 81466"/>
            </a:avLst>
          </a:prstGeom>
          <a:solidFill>
            <a:schemeClr val="bg2">
              <a:lumMod val="5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28800" y="50247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anose="05050102010706020507" pitchFamily="18" charset="2"/>
              </a:rPr>
              <a:t>s</a:t>
            </a:r>
            <a:r>
              <a:rPr lang="en-US" sz="2400" baseline="-25000" dirty="0" err="1" smtClean="0">
                <a:latin typeface="+mj-lt"/>
              </a:rPr>
              <a:t>v</a:t>
            </a:r>
            <a:r>
              <a:rPr lang="en-US" sz="2400" baseline="-25000" dirty="0" smtClean="0">
                <a:latin typeface="+mj-lt"/>
              </a:rPr>
              <a:t>’</a:t>
            </a:r>
            <a:endParaRPr lang="en-US" sz="240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228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Symmetry analysis</a:t>
            </a:r>
          </a:p>
        </p:txBody>
      </p:sp>
      <p:sp>
        <p:nvSpPr>
          <p:cNvPr id="19" name="Oval 18"/>
          <p:cNvSpPr/>
          <p:nvPr/>
        </p:nvSpPr>
        <p:spPr>
          <a:xfrm>
            <a:off x="1447800" y="148813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90600" y="2133600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33427" y="2138737"/>
            <a:ext cx="381000" cy="381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20" idx="7"/>
            <a:endCxn id="19" idx="3"/>
          </p:cNvCxnSpPr>
          <p:nvPr/>
        </p:nvCxnSpPr>
        <p:spPr>
          <a:xfrm flipV="1">
            <a:off x="1315804" y="1943417"/>
            <a:ext cx="210111" cy="24597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1" idx="1"/>
            <a:endCxn id="19" idx="5"/>
          </p:cNvCxnSpPr>
          <p:nvPr/>
        </p:nvCxnSpPr>
        <p:spPr>
          <a:xfrm flipH="1" flipV="1">
            <a:off x="1903085" y="1943417"/>
            <a:ext cx="186138" cy="25111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711504" y="1066800"/>
            <a:ext cx="0" cy="724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711504" y="1791017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427252" y="1770469"/>
            <a:ext cx="274892" cy="380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30464" y="1539636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09445" y="703669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54304" y="1981200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1163548" y="1641113"/>
            <a:ext cx="0" cy="724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163548" y="236533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79296" y="2344782"/>
            <a:ext cx="274892" cy="380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782508" y="2113949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34948" y="1331848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6348" y="2555513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209800" y="1604665"/>
            <a:ext cx="0" cy="724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209800" y="2328882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925548" y="2308334"/>
            <a:ext cx="274892" cy="380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828760" y="2077501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81200" y="1295400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y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52600" y="2519065"/>
            <a:ext cx="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00600" y="1331848"/>
            <a:ext cx="327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>
                <a:latin typeface="+mj-lt"/>
              </a:rPr>
              <a:t>x</a:t>
            </a:r>
            <a:r>
              <a:rPr lang="en-US" sz="2400" baseline="-25000" dirty="0" smtClean="0">
                <a:latin typeface="+mj-lt"/>
              </a:rPr>
              <a:t>1</a:t>
            </a:r>
          </a:p>
          <a:p>
            <a:r>
              <a:rPr lang="en-US" sz="2400" baseline="-25000" dirty="0">
                <a:latin typeface="+mj-lt"/>
              </a:rPr>
              <a:t> </a:t>
            </a:r>
            <a:r>
              <a:rPr lang="en-US" sz="2400" baseline="-25000" dirty="0" smtClean="0">
                <a:latin typeface="+mj-lt"/>
              </a:rPr>
              <a:t>   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i="1" dirty="0" smtClean="0"/>
              <a:t>   R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/>
              <a:t>3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/>
              <a:t>3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/>
              <a:t>3</a:t>
            </a:r>
            <a:endParaRPr lang="en-US" sz="2400" dirty="0"/>
          </a:p>
          <a:p>
            <a:r>
              <a:rPr lang="en-US" sz="2400" dirty="0" smtClean="0">
                <a:latin typeface="+mj-lt"/>
              </a:rPr>
              <a:t>  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55" name="Left Bracket 54"/>
          <p:cNvSpPr/>
          <p:nvPr/>
        </p:nvSpPr>
        <p:spPr>
          <a:xfrm>
            <a:off x="5562600" y="1428908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ket 55"/>
          <p:cNvSpPr/>
          <p:nvPr/>
        </p:nvSpPr>
        <p:spPr>
          <a:xfrm>
            <a:off x="6075452" y="1428908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8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09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>
                <a:latin typeface="+mj-lt"/>
              </a:rPr>
              <a:t>x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        1 0 0 0 0 0 0 0 0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endParaRPr lang="en-US" sz="2400" baseline="-25000" dirty="0" smtClean="0">
              <a:latin typeface="+mj-lt"/>
            </a:endParaRPr>
          </a:p>
          <a:p>
            <a:r>
              <a:rPr lang="en-US" sz="2400" baseline="-25000" dirty="0" smtClean="0">
                <a:latin typeface="+mj-lt"/>
              </a:rPr>
              <a:t>    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0 1 0 0 0 0 0 0 0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        0 0 1 0 0 0 0 0 0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0 0 0 1 0 0 0 0 0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i="1" dirty="0" smtClean="0"/>
              <a:t>   E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=    0 0 0 0 1 0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   0 0 0 0 0 1 0 0 0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0 0 0 0 0 0 1 0 0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0 0 0 0 0 0 0 1 0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      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 0 0 0 0 0 0 0 0 1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Symbol" panose="05050102010706020507" pitchFamily="18" charset="2"/>
              </a:rPr>
              <a:t>     D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3</a:t>
            </a:r>
            <a:endParaRPr lang="en-US" sz="2400" dirty="0" smtClean="0"/>
          </a:p>
          <a:p>
            <a:r>
              <a:rPr lang="en-US" sz="2400" dirty="0" smtClean="0">
                <a:latin typeface="+mj-lt"/>
              </a:rPr>
              <a:t>  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6" name="Left Bracket 5"/>
          <p:cNvSpPr/>
          <p:nvPr/>
        </p:nvSpPr>
        <p:spPr>
          <a:xfrm>
            <a:off x="1143000" y="32566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>
            <a:off x="1655852" y="32566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2362200" y="228600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/>
          <p:cNvSpPr/>
          <p:nvPr/>
        </p:nvSpPr>
        <p:spPr>
          <a:xfrm>
            <a:off x="4638840" y="228600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>
            <a:off x="5040388" y="176073"/>
            <a:ext cx="228600" cy="3329127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5553240" y="176073"/>
            <a:ext cx="237960" cy="332912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57300" y="426075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c</a:t>
            </a:r>
            <a:r>
              <a:rPr lang="en-US" sz="2400" dirty="0" smtClean="0">
                <a:latin typeface="+mj-lt"/>
              </a:rPr>
              <a:t>(E)=9</a:t>
            </a:r>
          </a:p>
        </p:txBody>
      </p:sp>
    </p:spTree>
    <p:extLst>
      <p:ext uri="{BB962C8B-B14F-4D97-AF65-F5344CB8AC3E}">
        <p14:creationId xmlns:p14="http://schemas.microsoft.com/office/powerpoint/2010/main" val="207818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15244</TotalTime>
  <Words>562</Words>
  <Application>Microsoft Office PowerPoint</Application>
  <PresentationFormat>On-screen Show (4:3)</PresentationFormat>
  <Paragraphs>130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889</cp:revision>
  <cp:lastPrinted>2017-01-27T05:14:24Z</cp:lastPrinted>
  <dcterms:created xsi:type="dcterms:W3CDTF">2012-01-10T18:32:24Z</dcterms:created>
  <dcterms:modified xsi:type="dcterms:W3CDTF">2017-01-27T17:19:20Z</dcterms:modified>
</cp:coreProperties>
</file>