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96" r:id="rId2"/>
    <p:sldId id="299" r:id="rId3"/>
    <p:sldId id="300" r:id="rId4"/>
    <p:sldId id="301" r:id="rId5"/>
    <p:sldId id="302" r:id="rId6"/>
    <p:sldId id="311" r:id="rId7"/>
    <p:sldId id="312" r:id="rId8"/>
    <p:sldId id="313" r:id="rId9"/>
    <p:sldId id="314" r:id="rId10"/>
    <p:sldId id="315" r:id="rId11"/>
    <p:sldId id="316" r:id="rId12"/>
    <p:sldId id="303" r:id="rId13"/>
    <p:sldId id="317" r:id="rId14"/>
    <p:sldId id="318" r:id="rId15"/>
    <p:sldId id="310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56" d="100"/>
          <a:sy n="56" d="100"/>
        </p:scale>
        <p:origin x="117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1/30/2017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0.png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6.bin"/><Relationship Id="rId4" Type="http://schemas.openxmlformats.org/officeDocument/2006/relationships/hyperlink" Target="http://chem.libretexts.org/Core/Physical_and_Theoretical_Chemistry/Spectroscopy/Vibrational_Spectroscopy/Vibrational_Modes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gif"/><Relationship Id="rId7" Type="http://schemas.openxmlformats.org/officeDocument/2006/relationships/image" Target="../media/image30.png"/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gif"/><Relationship Id="rId10" Type="http://schemas.openxmlformats.org/officeDocument/2006/relationships/hyperlink" Target="http://www2.ess.ucla.edu/~schauble/MoleculeHTML/CH4_html/CH4_page.html" TargetMode="External"/><Relationship Id="rId4" Type="http://schemas.openxmlformats.org/officeDocument/2006/relationships/image" Target="../media/image27.gif"/><Relationship Id="rId9" Type="http://schemas.openxmlformats.org/officeDocument/2006/relationships/image" Target="../media/image3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symmetry.otterbein.edu/tutorial/methane.html" TargetMode="External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6.wmf"/><Relationship Id="rId4" Type="http://schemas.openxmlformats.org/officeDocument/2006/relationships/oleObject" Target="../embeddings/oleObject1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8.png"/><Relationship Id="rId5" Type="http://schemas.openxmlformats.org/officeDocument/2006/relationships/image" Target="../media/image37.wmf"/><Relationship Id="rId4" Type="http://schemas.openxmlformats.org/officeDocument/2006/relationships/oleObject" Target="../embeddings/oleObject18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4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39.wmf"/><Relationship Id="rId4" Type="http://schemas.openxmlformats.org/officeDocument/2006/relationships/oleObject" Target="../embeddings/oleObject19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ps.prenhall.com/wps/media/objects/602/616516/Media_Assets/Chapter19/Text_Images/FG19_07-12UN.JPG" TargetMode="External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42.wmf"/><Relationship Id="rId4" Type="http://schemas.openxmlformats.org/officeDocument/2006/relationships/oleObject" Target="../embeddings/oleObject2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png"/><Relationship Id="rId5" Type="http://schemas.openxmlformats.org/officeDocument/2006/relationships/image" Target="../media/image10.w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0500" y="0"/>
            <a:ext cx="87630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745 Group Theory</a:t>
            </a:r>
          </a:p>
          <a:p>
            <a:pPr algn="ctr"/>
            <a:r>
              <a:rPr lang="en-US" sz="3200" b="1" dirty="0" smtClean="0"/>
              <a:t>11-11:50 AM  MWF  Olin 102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 smtClean="0"/>
              <a:t>Plan for Lecture 8:</a:t>
            </a:r>
          </a:p>
          <a:p>
            <a:pPr algn="ctr"/>
            <a:endParaRPr lang="en-US" sz="2400" b="1" dirty="0" smtClean="0">
              <a:solidFill>
                <a:schemeClr val="folHlink"/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folHlink"/>
                </a:solidFill>
              </a:rPr>
              <a:t>Examples of point groups and their characters – more details</a:t>
            </a:r>
            <a:endParaRPr lang="en-US" sz="28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2800" b="1" dirty="0" smtClean="0">
                <a:solidFill>
                  <a:schemeClr val="folHlink"/>
                </a:solidFill>
              </a:rPr>
              <a:t>Reading: Chapter 4 &amp; 8 in DDJ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More details on basis functions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More details on symmetries of molecular vibrations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500" y="5486400"/>
            <a:ext cx="8877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Note:    In this lecture, some materials are taken from an electronic version of the </a:t>
            </a:r>
            <a:r>
              <a:rPr lang="en-US" sz="2400" dirty="0" err="1" smtClean="0">
                <a:latin typeface="+mj-lt"/>
              </a:rPr>
              <a:t>Dresselhaus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dirty="0" err="1" smtClean="0">
                <a:latin typeface="+mj-lt"/>
              </a:rPr>
              <a:t>Dresselhaus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dirty="0" err="1" smtClean="0">
                <a:latin typeface="+mj-lt"/>
              </a:rPr>
              <a:t>Jorio</a:t>
            </a:r>
            <a:r>
              <a:rPr lang="en-US" sz="2400" dirty="0" smtClean="0">
                <a:latin typeface="+mj-lt"/>
              </a:rPr>
              <a:t> text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Extension to quadratic basis functions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71403" r="81146"/>
          <a:stretch/>
        </p:blipFill>
        <p:spPr>
          <a:xfrm>
            <a:off x="300724" y="914400"/>
            <a:ext cx="2257125" cy="22428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52506" t="69312" r="71" b="2091"/>
          <a:stretch/>
        </p:blipFill>
        <p:spPr>
          <a:xfrm>
            <a:off x="2557849" y="762000"/>
            <a:ext cx="5691490" cy="2248495"/>
          </a:xfrm>
          <a:prstGeom prst="rect">
            <a:avLst/>
          </a:prstGeom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014292"/>
              </p:ext>
            </p:extLst>
          </p:nvPr>
        </p:nvGraphicFramePr>
        <p:xfrm>
          <a:off x="652463" y="3657600"/>
          <a:ext cx="7537450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Equation" r:id="rId4" imgW="5613120" imgH="990360" progId="Equation.DSMT4">
                  <p:embed/>
                </p:oleObj>
              </mc:Choice>
              <mc:Fallback>
                <p:oleObj name="Equation" r:id="rId4" imgW="5613120" imgH="990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52463" y="3657600"/>
                        <a:ext cx="7537450" cy="1330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926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Summary of basis functions associated with </a:t>
            </a:r>
          </a:p>
          <a:p>
            <a:r>
              <a:rPr lang="en-US" sz="2400" dirty="0" smtClean="0">
                <a:latin typeface="+mj-lt"/>
              </a:rPr>
              <a:t>character table for </a:t>
            </a:r>
            <a:r>
              <a:rPr lang="en-US" sz="2400" i="1" dirty="0" smtClean="0">
                <a:latin typeface="+mj-lt"/>
              </a:rPr>
              <a:t>D</a:t>
            </a:r>
            <a:r>
              <a:rPr lang="en-US" sz="2400" i="1" baseline="-25000" dirty="0" smtClean="0">
                <a:latin typeface="+mj-lt"/>
              </a:rPr>
              <a:t>3</a:t>
            </a:r>
            <a:endParaRPr lang="en-US" sz="2400" i="1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524000"/>
            <a:ext cx="7778752" cy="2500313"/>
          </a:xfrm>
          <a:prstGeom prst="rect">
            <a:avLst/>
          </a:prstGeom>
        </p:spPr>
      </p:pic>
      <p:sp>
        <p:nvSpPr>
          <p:cNvPr id="7" name="Up Arrow 6"/>
          <p:cNvSpPr/>
          <p:nvPr/>
        </p:nvSpPr>
        <p:spPr>
          <a:xfrm>
            <a:off x="5181600" y="4024313"/>
            <a:ext cx="457200" cy="609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111624" y="4620214"/>
            <a:ext cx="3279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“Standard” notation for representations of </a:t>
            </a:r>
            <a:r>
              <a:rPr lang="en-US" sz="2400" i="1" dirty="0" smtClean="0">
                <a:latin typeface="+mj-lt"/>
              </a:rPr>
              <a:t>D</a:t>
            </a:r>
            <a:r>
              <a:rPr lang="en-US" sz="2400" i="1" baseline="-25000" dirty="0" smtClean="0">
                <a:latin typeface="+mj-lt"/>
              </a:rPr>
              <a:t>3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5525353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 this case, </a:t>
            </a:r>
            <a:r>
              <a:rPr lang="en-US" sz="2400" i="1" dirty="0" smtClean="0">
                <a:latin typeface="+mj-lt"/>
              </a:rPr>
              <a:t>R</a:t>
            </a:r>
            <a:r>
              <a:rPr lang="en-US" sz="2400" i="1" baseline="-25000" dirty="0" smtClean="0">
                <a:latin typeface="+mj-lt"/>
              </a:rPr>
              <a:t>x</a:t>
            </a:r>
            <a:r>
              <a:rPr lang="en-US" sz="2400" i="1" dirty="0" smtClean="0">
                <a:latin typeface="+mj-lt"/>
              </a:rPr>
              <a:t>,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y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R</a:t>
            </a:r>
            <a:r>
              <a:rPr lang="en-US" sz="2400" i="1" baseline="-25000" dirty="0" err="1" smtClean="0"/>
              <a:t>z</a:t>
            </a:r>
            <a:r>
              <a:rPr lang="en-US" sz="2400" i="1" dirty="0" smtClean="0"/>
              <a:t> </a:t>
            </a:r>
            <a:r>
              <a:rPr lang="en-US" sz="2400" dirty="0" smtClean="0"/>
              <a:t>behave as axial vectors along     </a:t>
            </a:r>
            <a:r>
              <a:rPr lang="en-US" sz="2400" i="1" dirty="0" smtClean="0"/>
              <a:t>x, y, z.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77213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ube 17"/>
          <p:cNvSpPr/>
          <p:nvPr/>
        </p:nvSpPr>
        <p:spPr>
          <a:xfrm>
            <a:off x="3352800" y="76200"/>
            <a:ext cx="2209800" cy="1295400"/>
          </a:xfrm>
          <a:prstGeom prst="cube">
            <a:avLst>
              <a:gd name="adj" fmla="val 5172"/>
            </a:avLst>
          </a:prstGeom>
          <a:solidFill>
            <a:srgbClr val="FF00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0500" y="140883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of H</a:t>
            </a:r>
            <a:r>
              <a:rPr lang="en-US" sz="2400" baseline="-25000" dirty="0" smtClean="0">
                <a:latin typeface="+mj-lt"/>
              </a:rPr>
              <a:t>2</a:t>
            </a:r>
            <a:r>
              <a:rPr lang="en-US" sz="2400" dirty="0" smtClean="0">
                <a:latin typeface="+mj-lt"/>
              </a:rPr>
              <a:t>O   </a:t>
            </a:r>
          </a:p>
        </p:txBody>
      </p:sp>
      <p:sp>
        <p:nvSpPr>
          <p:cNvPr id="6" name="Oval 5"/>
          <p:cNvSpPr/>
          <p:nvPr/>
        </p:nvSpPr>
        <p:spPr>
          <a:xfrm>
            <a:off x="4114800" y="345132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657600" y="990600"/>
            <a:ext cx="381000" cy="3810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700427" y="995737"/>
            <a:ext cx="381000" cy="3810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7" idx="7"/>
            <a:endCxn id="6" idx="3"/>
          </p:cNvCxnSpPr>
          <p:nvPr/>
        </p:nvCxnSpPr>
        <p:spPr>
          <a:xfrm flipV="1">
            <a:off x="3982804" y="800417"/>
            <a:ext cx="210111" cy="245979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8" idx="1"/>
            <a:endCxn id="6" idx="5"/>
          </p:cNvCxnSpPr>
          <p:nvPr/>
        </p:nvCxnSpPr>
        <p:spPr>
          <a:xfrm flipH="1" flipV="1">
            <a:off x="4570085" y="800417"/>
            <a:ext cx="186138" cy="25111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381500" y="0"/>
            <a:ext cx="0" cy="190500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rved Right Arrow 15"/>
          <p:cNvSpPr/>
          <p:nvPr/>
        </p:nvSpPr>
        <p:spPr>
          <a:xfrm>
            <a:off x="4114800" y="152400"/>
            <a:ext cx="455285" cy="1927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32545" y="69820"/>
            <a:ext cx="706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</a:t>
            </a:r>
            <a:r>
              <a:rPr lang="en-US" sz="2400" baseline="-25000" dirty="0" smtClean="0">
                <a:latin typeface="+mj-lt"/>
              </a:rPr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544904" y="461741"/>
            <a:ext cx="64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Symbol" panose="05050102010706020507" pitchFamily="18" charset="2"/>
              </a:rPr>
              <a:t>s</a:t>
            </a:r>
            <a:r>
              <a:rPr lang="en-US" sz="2400" baseline="-25000" dirty="0" err="1" smtClean="0">
                <a:latin typeface="+mj-lt"/>
              </a:rPr>
              <a:t>v</a:t>
            </a:r>
            <a:endParaRPr lang="en-US" sz="2400" dirty="0" smtClean="0">
              <a:latin typeface="+mj-lt"/>
            </a:endParaRPr>
          </a:p>
        </p:txBody>
      </p:sp>
      <p:sp>
        <p:nvSpPr>
          <p:cNvPr id="20" name="Cube 19"/>
          <p:cNvSpPr/>
          <p:nvPr/>
        </p:nvSpPr>
        <p:spPr>
          <a:xfrm>
            <a:off x="4267200" y="0"/>
            <a:ext cx="204627" cy="1905000"/>
          </a:xfrm>
          <a:prstGeom prst="cube">
            <a:avLst>
              <a:gd name="adj" fmla="val 81466"/>
            </a:avLst>
          </a:prstGeom>
          <a:solidFill>
            <a:schemeClr val="bg2">
              <a:lumMod val="50000"/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419600" y="1447800"/>
            <a:ext cx="64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Symbol" panose="05050102010706020507" pitchFamily="18" charset="2"/>
              </a:rPr>
              <a:t>s</a:t>
            </a:r>
            <a:r>
              <a:rPr lang="en-US" sz="2400" baseline="-25000" dirty="0" err="1" smtClean="0">
                <a:latin typeface="+mj-lt"/>
              </a:rPr>
              <a:t>v</a:t>
            </a:r>
            <a:r>
              <a:rPr lang="en-US" sz="2400" baseline="-25000" dirty="0" smtClean="0">
                <a:latin typeface="+mj-lt"/>
              </a:rPr>
              <a:t>’</a:t>
            </a:r>
            <a:endParaRPr lang="en-US" sz="2400" dirty="0" smtClean="0">
              <a:latin typeface="+mj-lt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2109249"/>
            <a:ext cx="5833093" cy="2828925"/>
          </a:xfrm>
          <a:prstGeom prst="rect">
            <a:avLst/>
          </a:prstGeom>
        </p:spPr>
      </p:pic>
      <p:sp>
        <p:nvSpPr>
          <p:cNvPr id="23" name="Up Arrow 22"/>
          <p:cNvSpPr/>
          <p:nvPr/>
        </p:nvSpPr>
        <p:spPr>
          <a:xfrm>
            <a:off x="3508376" y="4745302"/>
            <a:ext cx="457200" cy="609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438400" y="5341203"/>
            <a:ext cx="3279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“Standard” notation for representations of </a:t>
            </a:r>
            <a:r>
              <a:rPr lang="en-US" sz="2400" i="1" dirty="0" smtClean="0">
                <a:latin typeface="+mj-lt"/>
              </a:rPr>
              <a:t>C</a:t>
            </a:r>
            <a:r>
              <a:rPr lang="en-US" sz="2400" i="1" baseline="-25000" dirty="0" smtClean="0">
                <a:latin typeface="+mj-lt"/>
              </a:rPr>
              <a:t>2v</a:t>
            </a:r>
            <a:endParaRPr lang="en-US" sz="24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0645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381000" y="1595735"/>
            <a:ext cx="2839804" cy="1909465"/>
            <a:chOff x="381000" y="986135"/>
            <a:chExt cx="2839804" cy="1909465"/>
          </a:xfrm>
        </p:grpSpPr>
        <p:sp>
          <p:nvSpPr>
            <p:cNvPr id="5" name="Cube 4"/>
            <p:cNvSpPr/>
            <p:nvPr/>
          </p:nvSpPr>
          <p:spPr>
            <a:xfrm>
              <a:off x="381000" y="1062335"/>
              <a:ext cx="2209800" cy="1295400"/>
            </a:xfrm>
            <a:prstGeom prst="cube">
              <a:avLst>
                <a:gd name="adj" fmla="val 5172"/>
              </a:avLst>
            </a:prstGeom>
            <a:solidFill>
              <a:srgbClr val="FF0000">
                <a:alpha val="3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1143000" y="1331267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685800" y="1976735"/>
              <a:ext cx="381000" cy="38100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1728627" y="1981872"/>
              <a:ext cx="381000" cy="38100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>
              <a:stCxn id="7" idx="7"/>
              <a:endCxn id="6" idx="3"/>
            </p:cNvCxnSpPr>
            <p:nvPr/>
          </p:nvCxnSpPr>
          <p:spPr>
            <a:xfrm flipV="1">
              <a:off x="1011004" y="1786552"/>
              <a:ext cx="210111" cy="245979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8" idx="1"/>
              <a:endCxn id="6" idx="5"/>
            </p:cNvCxnSpPr>
            <p:nvPr/>
          </p:nvCxnSpPr>
          <p:spPr>
            <a:xfrm flipH="1" flipV="1">
              <a:off x="1598285" y="1786552"/>
              <a:ext cx="186138" cy="251116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409700" y="986135"/>
              <a:ext cx="0" cy="1905000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Curved Right Arrow 11"/>
            <p:cNvSpPr/>
            <p:nvPr/>
          </p:nvSpPr>
          <p:spPr>
            <a:xfrm>
              <a:off x="1143000" y="1138535"/>
              <a:ext cx="455285" cy="192732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560745" y="1055955"/>
              <a:ext cx="7062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C</a:t>
              </a:r>
              <a:r>
                <a:rPr lang="en-US" sz="2400" baseline="-25000" dirty="0" smtClean="0">
                  <a:latin typeface="+mj-lt"/>
                </a:rPr>
                <a:t>2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573104" y="1447876"/>
              <a:ext cx="647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Symbol" panose="05050102010706020507" pitchFamily="18" charset="2"/>
                </a:rPr>
                <a:t>s</a:t>
              </a:r>
              <a:r>
                <a:rPr lang="en-US" sz="2400" baseline="-25000" dirty="0" err="1" smtClean="0">
                  <a:latin typeface="+mj-lt"/>
                </a:rPr>
                <a:t>v</a:t>
              </a:r>
              <a:endParaRPr lang="en-US" sz="2400" dirty="0" smtClean="0">
                <a:latin typeface="+mj-lt"/>
              </a:endParaRPr>
            </a:p>
          </p:txBody>
        </p:sp>
        <p:sp>
          <p:nvSpPr>
            <p:cNvPr id="15" name="Cube 14"/>
            <p:cNvSpPr/>
            <p:nvPr/>
          </p:nvSpPr>
          <p:spPr>
            <a:xfrm>
              <a:off x="1295400" y="986135"/>
              <a:ext cx="204627" cy="1905000"/>
            </a:xfrm>
            <a:prstGeom prst="cube">
              <a:avLst>
                <a:gd name="adj" fmla="val 81466"/>
              </a:avLst>
            </a:prstGeom>
            <a:solidFill>
              <a:schemeClr val="bg2">
                <a:lumMod val="50000"/>
                <a:alpha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447800" y="2433935"/>
              <a:ext cx="647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Symbol" panose="05050102010706020507" pitchFamily="18" charset="2"/>
                </a:rPr>
                <a:t>s</a:t>
              </a:r>
              <a:r>
                <a:rPr lang="en-US" sz="2400" baseline="-25000" dirty="0" err="1" smtClean="0">
                  <a:latin typeface="+mj-lt"/>
                </a:rPr>
                <a:t>v</a:t>
              </a:r>
              <a:r>
                <a:rPr lang="en-US" sz="2400" baseline="-25000" dirty="0" smtClean="0">
                  <a:latin typeface="+mj-lt"/>
                </a:rPr>
                <a:t>’</a:t>
              </a:r>
              <a:endParaRPr lang="en-US" sz="2400" dirty="0" smtClean="0">
                <a:latin typeface="+mj-lt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304800" y="228600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Basis functions for this case --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1409700" y="948035"/>
            <a:ext cx="0" cy="12954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409700" y="2243435"/>
            <a:ext cx="990600" cy="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838200" y="2209800"/>
            <a:ext cx="609600" cy="3048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397713" y="772120"/>
            <a:ext cx="624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+mj-lt"/>
              </a:rPr>
              <a:t>z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174340" y="1826979"/>
            <a:ext cx="624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+mj-lt"/>
              </a:rPr>
              <a:t>x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85800" y="2052935"/>
            <a:ext cx="624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+mj-lt"/>
              </a:rPr>
              <a:t>y</a:t>
            </a: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0956241"/>
              </p:ext>
            </p:extLst>
          </p:nvPr>
        </p:nvGraphicFramePr>
        <p:xfrm>
          <a:off x="3729362" y="735050"/>
          <a:ext cx="4957438" cy="48218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5" name="Equation" r:id="rId3" imgW="3251160" imgH="3162240" progId="Equation.DSMT4">
                  <p:embed/>
                </p:oleObj>
              </mc:Choice>
              <mc:Fallback>
                <p:oleObj name="Equation" r:id="rId3" imgW="3251160" imgH="3162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29362" y="735050"/>
                        <a:ext cx="4957438" cy="48218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147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8484413"/>
              </p:ext>
            </p:extLst>
          </p:nvPr>
        </p:nvGraphicFramePr>
        <p:xfrm>
          <a:off x="984538" y="661259"/>
          <a:ext cx="7971692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Equation" r:id="rId3" imgW="6045120" imgH="1155600" progId="Equation.DSMT4">
                  <p:embed/>
                </p:oleObj>
              </mc:Choice>
              <mc:Fallback>
                <p:oleObj name="Equation" r:id="rId3" imgW="6045120" imgH="1155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4538" y="661259"/>
                        <a:ext cx="7971692" cy="152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3048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Basis functions for </a:t>
            </a:r>
            <a:r>
              <a:rPr lang="en-US" sz="2400" i="1" dirty="0" smtClean="0">
                <a:latin typeface="+mj-lt"/>
              </a:rPr>
              <a:t>C</a:t>
            </a:r>
            <a:r>
              <a:rPr lang="en-US" sz="2400" i="1" baseline="-25000" dirty="0" smtClean="0">
                <a:latin typeface="+mj-lt"/>
              </a:rPr>
              <a:t>2v</a:t>
            </a:r>
            <a:r>
              <a:rPr lang="en-US" sz="2400" i="1" dirty="0" smtClean="0">
                <a:latin typeface="+mj-lt"/>
              </a:rPr>
              <a:t> – continued --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/>
          <a:srcRect t="27797"/>
          <a:stretch/>
        </p:blipFill>
        <p:spPr>
          <a:xfrm>
            <a:off x="649549" y="3070771"/>
            <a:ext cx="7616301" cy="2667000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626901" y="819887"/>
            <a:ext cx="8311068" cy="5409683"/>
            <a:chOff x="626901" y="819887"/>
            <a:chExt cx="8311068" cy="5409683"/>
          </a:xfrm>
        </p:grpSpPr>
        <p:sp>
          <p:nvSpPr>
            <p:cNvPr id="8" name="Curved Left Arrow 7"/>
            <p:cNvSpPr/>
            <p:nvPr/>
          </p:nvSpPr>
          <p:spPr>
            <a:xfrm rot="1348964">
              <a:off x="8177724" y="2206357"/>
              <a:ext cx="760245" cy="1910483"/>
            </a:xfrm>
            <a:prstGeom prst="curvedLeftArrow">
              <a:avLst/>
            </a:prstGeom>
            <a:solidFill>
              <a:srgbClr val="DA32AA">
                <a:alpha val="3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Curved Left Arrow 9"/>
            <p:cNvSpPr/>
            <p:nvPr/>
          </p:nvSpPr>
          <p:spPr>
            <a:xfrm rot="19666549" flipH="1">
              <a:off x="815749" y="1484371"/>
              <a:ext cx="1361390" cy="4745199"/>
            </a:xfrm>
            <a:prstGeom prst="curvedLeftArrow">
              <a:avLst/>
            </a:prstGeom>
            <a:solidFill>
              <a:srgbClr val="DA32AA">
                <a:alpha val="3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Curved Left Arrow 11"/>
            <p:cNvSpPr/>
            <p:nvPr/>
          </p:nvSpPr>
          <p:spPr>
            <a:xfrm rot="19666549" flipH="1">
              <a:off x="626901" y="819887"/>
              <a:ext cx="1361390" cy="4745199"/>
            </a:xfrm>
            <a:prstGeom prst="curvedLeftArrow">
              <a:avLst/>
            </a:prstGeom>
            <a:solidFill>
              <a:srgbClr val="DA32AA">
                <a:alpha val="3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80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pic>
        <p:nvPicPr>
          <p:cNvPr id="4098" name="Picture 2" descr="h2ovibrations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828800"/>
            <a:ext cx="6159900" cy="2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700" y="1260811"/>
            <a:ext cx="8610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From:</a:t>
            </a:r>
          </a:p>
          <a:p>
            <a:r>
              <a:rPr lang="en-US" dirty="0">
                <a:latin typeface="+mj-lt"/>
                <a:hlinkClick r:id="rId4"/>
              </a:rPr>
              <a:t>http://chem.libretexts.org/Core/Physical_and_Theoretical_Chemistry/Spectroscopy/Vibrational_Spectroscopy/Vibrational_Modes</a:t>
            </a:r>
            <a:endParaRPr lang="en-US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10622"/>
              </p:ext>
            </p:extLst>
          </p:nvPr>
        </p:nvGraphicFramePr>
        <p:xfrm>
          <a:off x="1066799" y="4384508"/>
          <a:ext cx="7526279" cy="16352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4" name="Equation" r:id="rId5" imgW="4851360" imgH="1054080" progId="Equation.DSMT4">
                  <p:embed/>
                </p:oleObj>
              </mc:Choice>
              <mc:Fallback>
                <p:oleObj name="Equation" r:id="rId5" imgW="485136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66799" y="4384508"/>
                        <a:ext cx="7526279" cy="16352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57400" y="3780681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</a:t>
            </a:r>
            <a:r>
              <a:rPr lang="en-US" sz="2400" baseline="-25000" dirty="0" smtClean="0">
                <a:latin typeface="+mj-lt"/>
              </a:rPr>
              <a:t>1</a:t>
            </a:r>
            <a:endParaRPr lang="en-US" sz="2400" dirty="0" smtClean="0">
              <a:latin typeface="+mj-lt"/>
            </a:endParaRPr>
          </a:p>
          <a:p>
            <a:endParaRPr lang="en-US" sz="2400" dirty="0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96527" y="3780680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</a:t>
            </a:r>
            <a:r>
              <a:rPr lang="en-US" sz="2400" baseline="-25000" dirty="0" smtClean="0">
                <a:latin typeface="+mj-lt"/>
              </a:rPr>
              <a:t>1</a:t>
            </a:r>
            <a:endParaRPr lang="en-US" sz="2400" dirty="0" smtClean="0">
              <a:latin typeface="+mj-lt"/>
            </a:endParaRPr>
          </a:p>
          <a:p>
            <a:endParaRPr lang="en-US" sz="2400" dirty="0" smtClean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4800" y="3810000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</a:t>
            </a:r>
            <a:r>
              <a:rPr lang="en-US" sz="2400" baseline="-25000" dirty="0" smtClean="0">
                <a:latin typeface="+mj-lt"/>
              </a:rPr>
              <a:t>1</a:t>
            </a:r>
            <a:endParaRPr lang="en-US" sz="2400" dirty="0" smtClean="0">
              <a:latin typeface="+mj-lt"/>
            </a:endParaRPr>
          </a:p>
          <a:p>
            <a:endParaRPr lang="en-US" sz="2400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3048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Vibrational modes</a:t>
            </a:r>
          </a:p>
        </p:txBody>
      </p:sp>
    </p:spTree>
    <p:extLst>
      <p:ext uri="{BB962C8B-B14F-4D97-AF65-F5344CB8AC3E}">
        <p14:creationId xmlns:p14="http://schemas.microsoft.com/office/powerpoint/2010/main" val="29750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5675" y="4260121"/>
            <a:ext cx="2790825" cy="25336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112" y="4191944"/>
            <a:ext cx="2790825" cy="253365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24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Another example – CH</a:t>
            </a:r>
            <a:r>
              <a:rPr lang="en-US" sz="2400" baseline="-25000" dirty="0" smtClean="0">
                <a:latin typeface="+mj-lt"/>
              </a:rPr>
              <a:t>4</a:t>
            </a:r>
            <a:r>
              <a:rPr lang="en-US" sz="2400" dirty="0" smtClean="0">
                <a:latin typeface="+mj-lt"/>
              </a:rPr>
              <a:t> (tetrahedral symmetry)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7" y="1680133"/>
            <a:ext cx="2790825" cy="25336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1715232"/>
            <a:ext cx="2790825" cy="25336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1518" y="1272510"/>
            <a:ext cx="2162175" cy="7048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95369" y="1167735"/>
            <a:ext cx="2019300" cy="8096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66800" y="3571875"/>
            <a:ext cx="2095500" cy="9239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931764" y="3561772"/>
            <a:ext cx="2171700" cy="97155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53995" y="697468"/>
            <a:ext cx="8285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  <a:hlinkClick r:id="rId10"/>
              </a:rPr>
              <a:t>http://www2.ess.ucla.edu/~schauble/MoleculeHTML/CH4_html/CH4_page.html</a:t>
            </a:r>
            <a:endParaRPr lang="en-US" dirty="0" smtClean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43000" y="3962400"/>
            <a:ext cx="533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T</a:t>
            </a:r>
            <a:r>
              <a:rPr lang="en-US" sz="2400" b="1" i="1" baseline="-25000" dirty="0" smtClean="0">
                <a:latin typeface="+mj-lt"/>
              </a:rPr>
              <a:t>2</a:t>
            </a:r>
            <a:endParaRPr lang="en-US" sz="2400" b="1" i="1" dirty="0" smtClean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38600" y="4038600"/>
            <a:ext cx="533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T</a:t>
            </a:r>
            <a:r>
              <a:rPr lang="en-US" sz="2400" b="1" i="1" baseline="-25000" dirty="0" smtClean="0">
                <a:latin typeface="+mj-lt"/>
              </a:rPr>
              <a:t>2</a:t>
            </a:r>
            <a:endParaRPr lang="en-US" sz="2400" b="1" i="1" dirty="0" smtClean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93266" y="1538437"/>
            <a:ext cx="1590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(2 modes)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33600" y="4415135"/>
            <a:ext cx="1590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(3 modes)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257800" y="4491335"/>
            <a:ext cx="1590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(3 modes)</a:t>
            </a:r>
          </a:p>
        </p:txBody>
      </p:sp>
    </p:spTree>
    <p:extLst>
      <p:ext uri="{BB962C8B-B14F-4D97-AF65-F5344CB8AC3E}">
        <p14:creationId xmlns:p14="http://schemas.microsoft.com/office/powerpoint/2010/main" val="34461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Symmetry analysis of vibrations of CH</a:t>
            </a:r>
            <a:r>
              <a:rPr lang="en-US" sz="2400" baseline="-25000" dirty="0" smtClean="0">
                <a:latin typeface="+mj-lt"/>
              </a:rPr>
              <a:t>4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066800"/>
            <a:ext cx="6679045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56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4600575" y="609600"/>
            <a:ext cx="3933825" cy="3990975"/>
            <a:chOff x="3810000" y="1268540"/>
            <a:chExt cx="3933825" cy="3990975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10000" y="1268540"/>
              <a:ext cx="3933825" cy="3990975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4419600" y="2137420"/>
              <a:ext cx="6143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err="1" smtClean="0">
                  <a:latin typeface="Symbol" panose="05050102010706020507" pitchFamily="18" charset="2"/>
                </a:rPr>
                <a:t>s</a:t>
              </a:r>
              <a:r>
                <a:rPr lang="en-US" sz="2400" i="1" baseline="-25000" dirty="0" err="1" smtClean="0"/>
                <a:t>d</a:t>
              </a:r>
              <a:endParaRPr lang="en-US" sz="2400" i="1" dirty="0" smtClean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Visualization of symmetry elements</a:t>
            </a:r>
          </a:p>
          <a:p>
            <a:r>
              <a:rPr lang="en-US" sz="2400" dirty="0">
                <a:latin typeface="+mj-lt"/>
              </a:rPr>
              <a:t>   </a:t>
            </a:r>
            <a:r>
              <a:rPr lang="en-US" sz="2400" dirty="0">
                <a:latin typeface="+mj-lt"/>
                <a:hlinkClick r:id="rId3"/>
              </a:rPr>
              <a:t>http://symmetry.otterbein.edu/tutorial/methane.html</a:t>
            </a:r>
            <a:endParaRPr lang="en-US" sz="2400" dirty="0" smtClean="0">
              <a:latin typeface="+mj-lt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28600" y="990600"/>
            <a:ext cx="3305175" cy="3733800"/>
            <a:chOff x="228600" y="1447800"/>
            <a:chExt cx="3305175" cy="373380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8600" y="1676400"/>
              <a:ext cx="3305175" cy="3505200"/>
            </a:xfrm>
            <a:prstGeom prst="rect">
              <a:avLst/>
            </a:prstGeom>
          </p:spPr>
        </p:pic>
        <p:cxnSp>
          <p:nvCxnSpPr>
            <p:cNvPr id="8" name="Straight Arrow Connector 7"/>
            <p:cNvCxnSpPr/>
            <p:nvPr/>
          </p:nvCxnSpPr>
          <p:spPr>
            <a:xfrm flipV="1">
              <a:off x="1881187" y="1828800"/>
              <a:ext cx="24714" cy="190500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881187" y="1447800"/>
              <a:ext cx="16525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C</a:t>
              </a:r>
              <a:r>
                <a:rPr lang="en-US" sz="2400" i="1" baseline="-25000" dirty="0" smtClean="0">
                  <a:latin typeface="+mj-lt"/>
                </a:rPr>
                <a:t>3</a:t>
              </a:r>
              <a:endParaRPr lang="en-US" sz="2400" i="1" dirty="0" smtClean="0">
                <a:latin typeface="+mj-lt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 flipV="1">
              <a:off x="685800" y="2450068"/>
              <a:ext cx="1219201" cy="1359932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81000" y="1976735"/>
              <a:ext cx="16525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C</a:t>
              </a:r>
              <a:r>
                <a:rPr lang="en-US" sz="2400" i="1" baseline="-25000" dirty="0" smtClean="0">
                  <a:latin typeface="+mj-lt"/>
                </a:rPr>
                <a:t>2</a:t>
              </a:r>
              <a:r>
                <a:rPr lang="en-US" sz="2400" i="1" dirty="0" smtClean="0">
                  <a:latin typeface="+mj-lt"/>
                </a:rPr>
                <a:t>  S</a:t>
              </a:r>
              <a:r>
                <a:rPr lang="en-US" sz="2400" i="1" baseline="-25000" dirty="0" smtClean="0">
                  <a:latin typeface="+mj-lt"/>
                </a:rPr>
                <a:t>4</a:t>
              </a:r>
              <a:endParaRPr lang="en-US" sz="2400" i="1" dirty="0" smtClean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576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259" y="304800"/>
            <a:ext cx="3305175" cy="3505200"/>
          </a:xfrm>
          <a:prstGeom prst="rect">
            <a:avLst/>
          </a:prstGeom>
        </p:spPr>
      </p:pic>
      <p:cxnSp>
        <p:nvCxnSpPr>
          <p:cNvPr id="38" name="Straight Arrow Connector 37"/>
          <p:cNvCxnSpPr/>
          <p:nvPr/>
        </p:nvCxnSpPr>
        <p:spPr>
          <a:xfrm flipV="1">
            <a:off x="2133600" y="381000"/>
            <a:ext cx="0" cy="6858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1828800" y="1066800"/>
            <a:ext cx="30480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2133600" y="1066800"/>
            <a:ext cx="609600" cy="381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133600" y="2286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z</a:t>
            </a:r>
            <a:r>
              <a:rPr lang="en-US" sz="2400" i="1" baseline="-25000" dirty="0" smtClean="0">
                <a:latin typeface="+mj-lt"/>
              </a:rPr>
              <a:t>1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828800" y="11385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x</a:t>
            </a:r>
            <a:r>
              <a:rPr lang="en-US" sz="2400" i="1" baseline="-25000" dirty="0" smtClean="0">
                <a:latin typeface="+mj-lt"/>
              </a:rPr>
              <a:t>1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667000" y="8337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y</a:t>
            </a:r>
            <a:r>
              <a:rPr lang="en-US" sz="2400" i="1" baseline="-25000" dirty="0" smtClean="0">
                <a:latin typeface="+mj-lt"/>
              </a:rPr>
              <a:t>1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flipV="1">
            <a:off x="3124200" y="1905000"/>
            <a:ext cx="0" cy="6858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2819400" y="2590800"/>
            <a:ext cx="30480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3124200" y="2590800"/>
            <a:ext cx="609600" cy="381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124200" y="17526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z</a:t>
            </a:r>
            <a:r>
              <a:rPr lang="en-US" sz="2400" i="1" baseline="-25000" dirty="0">
                <a:latin typeface="+mj-lt"/>
              </a:rPr>
              <a:t>4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819400" y="26625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x</a:t>
            </a:r>
            <a:r>
              <a:rPr lang="en-US" sz="2400" i="1" baseline="-25000" dirty="0">
                <a:latin typeface="+mj-lt"/>
              </a:rPr>
              <a:t>4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657600" y="23577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y</a:t>
            </a:r>
            <a:r>
              <a:rPr lang="en-US" sz="2400" i="1" baseline="-25000" dirty="0">
                <a:latin typeface="+mj-lt"/>
              </a:rPr>
              <a:t>4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 flipV="1">
            <a:off x="2362200" y="2514600"/>
            <a:ext cx="0" cy="6858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2057400" y="3200400"/>
            <a:ext cx="30480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2362200" y="3200400"/>
            <a:ext cx="609600" cy="381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362200" y="23622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z</a:t>
            </a:r>
            <a:r>
              <a:rPr lang="en-US" sz="2400" i="1" baseline="-25000" dirty="0">
                <a:latin typeface="+mj-lt"/>
              </a:rPr>
              <a:t>3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057400" y="32721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x</a:t>
            </a:r>
            <a:r>
              <a:rPr lang="en-US" sz="2400" i="1" baseline="-25000" dirty="0">
                <a:latin typeface="+mj-lt"/>
              </a:rPr>
              <a:t>3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895600" y="29673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y</a:t>
            </a:r>
            <a:r>
              <a:rPr lang="en-US" sz="2400" i="1" baseline="-25000" dirty="0" smtClean="0">
                <a:latin typeface="+mj-lt"/>
              </a:rPr>
              <a:t>3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 flipV="1">
            <a:off x="838200" y="1981200"/>
            <a:ext cx="0" cy="6858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>
            <a:off x="533400" y="2667000"/>
            <a:ext cx="30480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838200" y="2667000"/>
            <a:ext cx="609600" cy="381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838200" y="1828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z</a:t>
            </a:r>
            <a:r>
              <a:rPr lang="en-US" sz="2400" i="1" baseline="-25000" dirty="0">
                <a:latin typeface="+mj-lt"/>
              </a:rPr>
              <a:t>2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33400" y="27387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x</a:t>
            </a:r>
            <a:r>
              <a:rPr lang="en-US" sz="2400" i="1" baseline="-25000" dirty="0">
                <a:latin typeface="+mj-lt"/>
              </a:rPr>
              <a:t>2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371600" y="24339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y</a:t>
            </a:r>
            <a:r>
              <a:rPr lang="en-US" sz="2400" i="1" baseline="-25000" dirty="0">
                <a:latin typeface="+mj-lt"/>
              </a:rPr>
              <a:t>2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 flipV="1">
            <a:off x="2057400" y="1600200"/>
            <a:ext cx="0" cy="6858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>
            <a:off x="1752600" y="2286000"/>
            <a:ext cx="30480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2057400" y="2286000"/>
            <a:ext cx="609600" cy="381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2057400" y="1447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z</a:t>
            </a:r>
            <a:r>
              <a:rPr lang="en-US" sz="2400" i="1" baseline="-25000" dirty="0" smtClean="0">
                <a:latin typeface="+mj-lt"/>
              </a:rPr>
              <a:t>5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752600" y="23577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x</a:t>
            </a:r>
            <a:r>
              <a:rPr lang="en-US" sz="2400" i="1" baseline="-25000" dirty="0" smtClean="0">
                <a:latin typeface="+mj-lt"/>
              </a:rPr>
              <a:t>5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590800" y="20529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y</a:t>
            </a:r>
            <a:r>
              <a:rPr lang="en-US" sz="2400" i="1" baseline="-25000" dirty="0" smtClean="0">
                <a:latin typeface="+mj-lt"/>
              </a:rPr>
              <a:t>5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724400" y="381000"/>
            <a:ext cx="381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Construct 15-component vector V describing the 3-dimensional motion of the 5 atoms in CH</a:t>
            </a:r>
            <a:r>
              <a:rPr lang="en-US" sz="2400" baseline="-25000" dirty="0" smtClean="0">
                <a:latin typeface="+mj-lt"/>
              </a:rPr>
              <a:t>4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81" name="Object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9143318"/>
              </p:ext>
            </p:extLst>
          </p:nvPr>
        </p:nvGraphicFramePr>
        <p:xfrm>
          <a:off x="5362604" y="1905000"/>
          <a:ext cx="1419196" cy="4421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Equation" r:id="rId4" imgW="990360" imgH="3085920" progId="Equation.DSMT4">
                  <p:embed/>
                </p:oleObj>
              </mc:Choice>
              <mc:Fallback>
                <p:oleObj name="Equation" r:id="rId4" imgW="990360" imgH="308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62604" y="1905000"/>
                        <a:ext cx="1419196" cy="44213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86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52" y="433493"/>
            <a:ext cx="9043988" cy="5991013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" y="5867400"/>
            <a:ext cx="861060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259" y="304800"/>
            <a:ext cx="3305175" cy="3505200"/>
          </a:xfrm>
          <a:prstGeom prst="rect">
            <a:avLst/>
          </a:prstGeom>
        </p:spPr>
      </p:pic>
      <p:cxnSp>
        <p:nvCxnSpPr>
          <p:cNvPr id="38" name="Straight Arrow Connector 37"/>
          <p:cNvCxnSpPr/>
          <p:nvPr/>
        </p:nvCxnSpPr>
        <p:spPr>
          <a:xfrm flipV="1">
            <a:off x="2133600" y="381000"/>
            <a:ext cx="0" cy="6858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1828800" y="1066800"/>
            <a:ext cx="30480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2133600" y="1066800"/>
            <a:ext cx="609600" cy="381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133600" y="2286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z</a:t>
            </a:r>
            <a:r>
              <a:rPr lang="en-US" sz="2400" i="1" baseline="-25000" dirty="0" smtClean="0">
                <a:latin typeface="+mj-lt"/>
              </a:rPr>
              <a:t>1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828800" y="11385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x</a:t>
            </a:r>
            <a:r>
              <a:rPr lang="en-US" sz="2400" i="1" baseline="-25000" dirty="0" smtClean="0">
                <a:latin typeface="+mj-lt"/>
              </a:rPr>
              <a:t>1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667000" y="8337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y</a:t>
            </a:r>
            <a:r>
              <a:rPr lang="en-US" sz="2400" i="1" baseline="-25000" dirty="0" smtClean="0">
                <a:latin typeface="+mj-lt"/>
              </a:rPr>
              <a:t>1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flipV="1">
            <a:off x="3124200" y="1905000"/>
            <a:ext cx="0" cy="6858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2819400" y="2590800"/>
            <a:ext cx="30480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3124200" y="2590800"/>
            <a:ext cx="609600" cy="381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124200" y="17526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z</a:t>
            </a:r>
            <a:r>
              <a:rPr lang="en-US" sz="2400" i="1" baseline="-25000" dirty="0">
                <a:latin typeface="+mj-lt"/>
              </a:rPr>
              <a:t>4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819400" y="26625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x</a:t>
            </a:r>
            <a:r>
              <a:rPr lang="en-US" sz="2400" i="1" baseline="-25000" dirty="0">
                <a:latin typeface="+mj-lt"/>
              </a:rPr>
              <a:t>4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657600" y="23577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y</a:t>
            </a:r>
            <a:r>
              <a:rPr lang="en-US" sz="2400" i="1" baseline="-25000" dirty="0">
                <a:latin typeface="+mj-lt"/>
              </a:rPr>
              <a:t>4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 flipV="1">
            <a:off x="2362200" y="2514600"/>
            <a:ext cx="0" cy="6858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2057400" y="3200400"/>
            <a:ext cx="30480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2362200" y="3200400"/>
            <a:ext cx="609600" cy="381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362200" y="23622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z</a:t>
            </a:r>
            <a:r>
              <a:rPr lang="en-US" sz="2400" i="1" baseline="-25000" dirty="0">
                <a:latin typeface="+mj-lt"/>
              </a:rPr>
              <a:t>3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057400" y="32721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x</a:t>
            </a:r>
            <a:r>
              <a:rPr lang="en-US" sz="2400" i="1" baseline="-25000" dirty="0">
                <a:latin typeface="+mj-lt"/>
              </a:rPr>
              <a:t>3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895600" y="29673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y</a:t>
            </a:r>
            <a:r>
              <a:rPr lang="en-US" sz="2400" i="1" baseline="-25000" dirty="0" smtClean="0">
                <a:latin typeface="+mj-lt"/>
              </a:rPr>
              <a:t>3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 flipV="1">
            <a:off x="838200" y="1981200"/>
            <a:ext cx="0" cy="6858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>
            <a:off x="533400" y="2667000"/>
            <a:ext cx="30480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838200" y="2667000"/>
            <a:ext cx="609600" cy="381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838200" y="1828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z</a:t>
            </a:r>
            <a:r>
              <a:rPr lang="en-US" sz="2400" i="1" baseline="-25000" dirty="0">
                <a:latin typeface="+mj-lt"/>
              </a:rPr>
              <a:t>2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33400" y="27387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x</a:t>
            </a:r>
            <a:r>
              <a:rPr lang="en-US" sz="2400" i="1" baseline="-25000" dirty="0">
                <a:latin typeface="+mj-lt"/>
              </a:rPr>
              <a:t>2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371600" y="24339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y</a:t>
            </a:r>
            <a:r>
              <a:rPr lang="en-US" sz="2400" i="1" baseline="-25000" dirty="0">
                <a:latin typeface="+mj-lt"/>
              </a:rPr>
              <a:t>2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 flipV="1">
            <a:off x="2057400" y="1600200"/>
            <a:ext cx="0" cy="6858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>
            <a:off x="1752600" y="2286000"/>
            <a:ext cx="30480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2057400" y="2286000"/>
            <a:ext cx="609600" cy="381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2057400" y="1447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z</a:t>
            </a:r>
            <a:r>
              <a:rPr lang="en-US" sz="2400" i="1" baseline="-25000" dirty="0" smtClean="0">
                <a:latin typeface="+mj-lt"/>
              </a:rPr>
              <a:t>5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752600" y="23577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x</a:t>
            </a:r>
            <a:r>
              <a:rPr lang="en-US" sz="2400" i="1" baseline="-25000" dirty="0" smtClean="0">
                <a:latin typeface="+mj-lt"/>
              </a:rPr>
              <a:t>5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590800" y="20529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y</a:t>
            </a:r>
            <a:r>
              <a:rPr lang="en-US" sz="2400" i="1" baseline="-25000" dirty="0" smtClean="0">
                <a:latin typeface="+mj-lt"/>
              </a:rPr>
              <a:t>5</a:t>
            </a:r>
            <a:endParaRPr lang="en-US" sz="2400" i="1" dirty="0" smtClean="0">
              <a:latin typeface="+mj-lt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5456500"/>
              </p:ext>
            </p:extLst>
          </p:nvPr>
        </p:nvGraphicFramePr>
        <p:xfrm>
          <a:off x="778417" y="4487565"/>
          <a:ext cx="62357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name="Equation" r:id="rId4" imgW="6235560" imgH="622080" progId="Equation.DSMT4">
                  <p:embed/>
                </p:oleObj>
              </mc:Choice>
              <mc:Fallback>
                <p:oleObj name="Equation" r:id="rId4" imgW="623556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78417" y="4487565"/>
                        <a:ext cx="62357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78833" y="495002"/>
            <a:ext cx="3638550" cy="3438525"/>
          </a:xfrm>
          <a:prstGeom prst="rect">
            <a:avLst/>
          </a:prstGeom>
        </p:spPr>
      </p:pic>
      <p:cxnSp>
        <p:nvCxnSpPr>
          <p:cNvPr id="69" name="Straight Arrow Connector 68"/>
          <p:cNvCxnSpPr/>
          <p:nvPr/>
        </p:nvCxnSpPr>
        <p:spPr>
          <a:xfrm flipV="1">
            <a:off x="6477000" y="1524000"/>
            <a:ext cx="0" cy="6858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6477000" y="2209800"/>
            <a:ext cx="609600" cy="381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010400" y="19767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y</a:t>
            </a:r>
            <a:r>
              <a:rPr lang="en-US" sz="2400" i="1" baseline="-25000" dirty="0">
                <a:latin typeface="+mj-lt"/>
              </a:rPr>
              <a:t>5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 flipH="1">
            <a:off x="6141567" y="2214264"/>
            <a:ext cx="335433" cy="21967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6248400" y="11385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z</a:t>
            </a:r>
            <a:r>
              <a:rPr lang="en-US" sz="2400" i="1" baseline="-25000" dirty="0" smtClean="0">
                <a:latin typeface="+mj-lt"/>
              </a:rPr>
              <a:t>5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638800" y="19812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x</a:t>
            </a:r>
            <a:r>
              <a:rPr lang="en-US" sz="2400" i="1" baseline="-25000" dirty="0" smtClean="0">
                <a:latin typeface="+mj-lt"/>
              </a:rPr>
              <a:t>5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77" name="Straight Arrow Connector 76"/>
          <p:cNvCxnSpPr/>
          <p:nvPr/>
        </p:nvCxnSpPr>
        <p:spPr>
          <a:xfrm flipV="1">
            <a:off x="7543800" y="757535"/>
            <a:ext cx="0" cy="6858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7543800" y="1443335"/>
            <a:ext cx="609600" cy="381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077200" y="121027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y</a:t>
            </a:r>
            <a:r>
              <a:rPr lang="en-US" sz="2400" i="1" baseline="-25000" dirty="0" smtClean="0">
                <a:latin typeface="+mj-lt"/>
              </a:rPr>
              <a:t>1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 flipH="1">
            <a:off x="7208367" y="1447799"/>
            <a:ext cx="335433" cy="21967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7315200" y="37207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z</a:t>
            </a:r>
            <a:r>
              <a:rPr lang="en-US" sz="2400" i="1" baseline="-25000" dirty="0" smtClean="0">
                <a:latin typeface="+mj-lt"/>
              </a:rPr>
              <a:t>1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705600" y="12147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x</a:t>
            </a:r>
            <a:r>
              <a:rPr lang="en-US" sz="2400" i="1" baseline="-25000" dirty="0" smtClean="0">
                <a:latin typeface="+mj-lt"/>
              </a:rPr>
              <a:t>1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84" name="Straight Arrow Connector 83"/>
          <p:cNvCxnSpPr/>
          <p:nvPr/>
        </p:nvCxnSpPr>
        <p:spPr>
          <a:xfrm flipV="1">
            <a:off x="5334000" y="833735"/>
            <a:ext cx="0" cy="6858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5334000" y="1519535"/>
            <a:ext cx="609600" cy="381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5867400" y="128647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y</a:t>
            </a:r>
            <a:r>
              <a:rPr lang="en-US" sz="2400" i="1" baseline="-25000" dirty="0" smtClean="0">
                <a:latin typeface="+mj-lt"/>
              </a:rPr>
              <a:t>2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87" name="Straight Arrow Connector 86"/>
          <p:cNvCxnSpPr/>
          <p:nvPr/>
        </p:nvCxnSpPr>
        <p:spPr>
          <a:xfrm flipH="1">
            <a:off x="4998567" y="1523999"/>
            <a:ext cx="335433" cy="21967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5105400" y="44827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z</a:t>
            </a:r>
            <a:r>
              <a:rPr lang="en-US" sz="2400" i="1" baseline="-25000" dirty="0">
                <a:latin typeface="+mj-lt"/>
              </a:rPr>
              <a:t>2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495800" y="12909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x</a:t>
            </a:r>
            <a:r>
              <a:rPr lang="en-US" sz="2400" i="1" baseline="-25000" dirty="0" smtClean="0">
                <a:latin typeface="+mj-lt"/>
              </a:rPr>
              <a:t>2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90" name="Straight Arrow Connector 89"/>
          <p:cNvCxnSpPr/>
          <p:nvPr/>
        </p:nvCxnSpPr>
        <p:spPr>
          <a:xfrm flipV="1">
            <a:off x="6705600" y="2586335"/>
            <a:ext cx="0" cy="6858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6705600" y="3272135"/>
            <a:ext cx="609600" cy="381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7239000" y="303907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y</a:t>
            </a:r>
            <a:r>
              <a:rPr lang="en-US" sz="2400" i="1" baseline="-25000" dirty="0" smtClean="0">
                <a:latin typeface="+mj-lt"/>
              </a:rPr>
              <a:t>4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93" name="Straight Arrow Connector 92"/>
          <p:cNvCxnSpPr/>
          <p:nvPr/>
        </p:nvCxnSpPr>
        <p:spPr>
          <a:xfrm flipH="1">
            <a:off x="6370167" y="3276599"/>
            <a:ext cx="335433" cy="21967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6477000" y="220087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z</a:t>
            </a:r>
            <a:r>
              <a:rPr lang="en-US" sz="2400" i="1" baseline="-25000" dirty="0">
                <a:latin typeface="+mj-lt"/>
              </a:rPr>
              <a:t>4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867400" y="30435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x</a:t>
            </a:r>
            <a:r>
              <a:rPr lang="en-US" sz="2400" i="1" baseline="-25000" dirty="0" smtClean="0">
                <a:latin typeface="+mj-lt"/>
              </a:rPr>
              <a:t>4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 flipV="1">
            <a:off x="6096000" y="2061865"/>
            <a:ext cx="0" cy="6858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6096000" y="2747665"/>
            <a:ext cx="609600" cy="381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6629400" y="25146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y</a:t>
            </a:r>
            <a:r>
              <a:rPr lang="en-US" sz="2400" i="1" baseline="-25000" dirty="0" smtClean="0">
                <a:latin typeface="+mj-lt"/>
              </a:rPr>
              <a:t>3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5760567" y="2752129"/>
            <a:ext cx="335433" cy="21967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5867400" y="16764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z</a:t>
            </a:r>
            <a:r>
              <a:rPr lang="en-US" sz="2400" i="1" baseline="-25000" dirty="0" smtClean="0">
                <a:latin typeface="+mj-lt"/>
              </a:rPr>
              <a:t>3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257800" y="251906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x</a:t>
            </a:r>
            <a:r>
              <a:rPr lang="en-US" sz="2400" i="1" baseline="-25000" dirty="0" smtClean="0">
                <a:latin typeface="+mj-lt"/>
              </a:rPr>
              <a:t>3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0" y="6727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Alternate coordinate system</a:t>
            </a:r>
          </a:p>
        </p:txBody>
      </p:sp>
    </p:spTree>
    <p:extLst>
      <p:ext uri="{BB962C8B-B14F-4D97-AF65-F5344CB8AC3E}">
        <p14:creationId xmlns:p14="http://schemas.microsoft.com/office/powerpoint/2010/main" val="87978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23595"/>
          <a:stretch/>
        </p:blipFill>
        <p:spPr>
          <a:xfrm>
            <a:off x="482600" y="250825"/>
            <a:ext cx="6679045" cy="2590800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843208"/>
              </p:ext>
            </p:extLst>
          </p:nvPr>
        </p:nvGraphicFramePr>
        <p:xfrm>
          <a:off x="1733550" y="2584450"/>
          <a:ext cx="47720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7" name="Equation" r:id="rId4" imgW="3340080" imgH="266400" progId="Equation.DSMT4">
                  <p:embed/>
                </p:oleObj>
              </mc:Choice>
              <mc:Fallback>
                <p:oleObj name="Equation" r:id="rId4" imgW="334008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33550" y="2584450"/>
                        <a:ext cx="4772025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9101464"/>
              </p:ext>
            </p:extLst>
          </p:nvPr>
        </p:nvGraphicFramePr>
        <p:xfrm>
          <a:off x="842962" y="2965450"/>
          <a:ext cx="6553200" cy="2360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8" name="Equation" r:id="rId6" imgW="5041800" imgH="1815840" progId="Equation.DSMT4">
                  <p:embed/>
                </p:oleObj>
              </mc:Choice>
              <mc:Fallback>
                <p:oleObj name="Equation" r:id="rId6" imgW="5041800" imgH="1815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42962" y="2965450"/>
                        <a:ext cx="6553200" cy="23602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724400" y="3733800"/>
            <a:ext cx="419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sym typeface="Wingdings" panose="05000000000000000000" pitchFamily="2" charset="2"/>
              </a:rPr>
              <a:t>All motions:  </a:t>
            </a:r>
            <a:r>
              <a:rPr lang="en-US" sz="2400" i="1" dirty="0" smtClean="0">
                <a:latin typeface="+mj-lt"/>
                <a:sym typeface="Wingdings" panose="05000000000000000000" pitchFamily="2" charset="2"/>
              </a:rPr>
              <a:t>A</a:t>
            </a:r>
            <a:r>
              <a:rPr lang="en-US" sz="2400" i="1" baseline="-25000" dirty="0" smtClean="0">
                <a:latin typeface="+mj-lt"/>
                <a:sym typeface="Wingdings" panose="05000000000000000000" pitchFamily="2" charset="2"/>
              </a:rPr>
              <a:t>1</a:t>
            </a:r>
            <a:r>
              <a:rPr lang="en-US" sz="2400" i="1" dirty="0" smtClean="0">
                <a:latin typeface="+mj-lt"/>
                <a:sym typeface="Wingdings" panose="05000000000000000000" pitchFamily="2" charset="2"/>
              </a:rPr>
              <a:t>+E+T</a:t>
            </a:r>
            <a:r>
              <a:rPr lang="en-US" sz="2400" i="1" baseline="-25000" dirty="0" smtClean="0">
                <a:latin typeface="+mj-lt"/>
                <a:sym typeface="Wingdings" panose="05000000000000000000" pitchFamily="2" charset="2"/>
              </a:rPr>
              <a:t>1</a:t>
            </a:r>
            <a:r>
              <a:rPr lang="en-US" sz="2400" i="1" dirty="0" smtClean="0">
                <a:latin typeface="+mj-lt"/>
                <a:sym typeface="Wingdings" panose="05000000000000000000" pitchFamily="2" charset="2"/>
              </a:rPr>
              <a:t>+3T</a:t>
            </a:r>
            <a:r>
              <a:rPr lang="en-US" sz="2400" i="1" baseline="-25000" dirty="0" smtClean="0">
                <a:latin typeface="+mj-lt"/>
                <a:sym typeface="Wingdings" panose="05000000000000000000" pitchFamily="2" charset="2"/>
              </a:rPr>
              <a:t>2</a:t>
            </a:r>
            <a:endParaRPr lang="en-US" sz="2400" i="1" dirty="0" smtClean="0">
              <a:latin typeface="+mj-lt"/>
              <a:sym typeface="Wingdings" panose="05000000000000000000" pitchFamily="2" charset="2"/>
            </a:endParaRPr>
          </a:p>
          <a:p>
            <a:r>
              <a:rPr lang="en-US" sz="2400" dirty="0" smtClean="0">
                <a:latin typeface="+mj-lt"/>
              </a:rPr>
              <a:t>Translations:    </a:t>
            </a:r>
            <a:r>
              <a:rPr lang="en-US" sz="2400" i="1" dirty="0" smtClean="0">
                <a:latin typeface="+mj-lt"/>
              </a:rPr>
              <a:t>T</a:t>
            </a:r>
            <a:r>
              <a:rPr lang="en-US" sz="2400" i="1" baseline="-25000" dirty="0">
                <a:latin typeface="+mj-lt"/>
              </a:rPr>
              <a:t>2</a:t>
            </a:r>
            <a:r>
              <a:rPr lang="en-US" sz="2400" dirty="0" smtClean="0">
                <a:latin typeface="+mj-lt"/>
              </a:rPr>
              <a:t>  </a:t>
            </a:r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Rotations</a:t>
            </a:r>
            <a:r>
              <a:rPr lang="en-US" sz="2400" smtClean="0">
                <a:latin typeface="+mj-lt"/>
              </a:rPr>
              <a:t>:         </a:t>
            </a:r>
            <a:r>
              <a:rPr lang="en-US" sz="2400" i="1" smtClean="0">
                <a:latin typeface="+mj-lt"/>
              </a:rPr>
              <a:t>T</a:t>
            </a:r>
            <a:r>
              <a:rPr lang="en-US" sz="2400" i="1" baseline="-25000" dirty="0">
                <a:latin typeface="+mj-lt"/>
              </a:rPr>
              <a:t>1</a:t>
            </a:r>
            <a:endParaRPr lang="en-US" sz="2400" i="1" baseline="-250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Vibrations:        </a:t>
            </a:r>
            <a:r>
              <a:rPr lang="en-US" sz="2400" i="1" dirty="0" smtClean="0">
                <a:sym typeface="Wingdings" panose="05000000000000000000" pitchFamily="2" charset="2"/>
              </a:rPr>
              <a:t>A</a:t>
            </a:r>
            <a:r>
              <a:rPr lang="en-US" sz="2400" i="1" baseline="-25000" dirty="0" smtClean="0">
                <a:sym typeface="Wingdings" panose="05000000000000000000" pitchFamily="2" charset="2"/>
              </a:rPr>
              <a:t>1</a:t>
            </a:r>
            <a:r>
              <a:rPr lang="en-US" sz="2400" i="1" dirty="0" smtClean="0">
                <a:sym typeface="Wingdings" panose="05000000000000000000" pitchFamily="2" charset="2"/>
              </a:rPr>
              <a:t>+E+2T</a:t>
            </a:r>
            <a:r>
              <a:rPr lang="en-US" sz="2400" i="1" baseline="-25000" dirty="0" smtClean="0">
                <a:sym typeface="Wingdings" panose="05000000000000000000" pitchFamily="2" charset="2"/>
              </a:rPr>
              <a:t>2</a:t>
            </a:r>
            <a:r>
              <a:rPr lang="en-US" sz="2400" dirty="0" smtClean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432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57200"/>
            <a:ext cx="6019800" cy="421386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4572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Symmetry of NH</a:t>
            </a:r>
            <a:r>
              <a:rPr lang="en-US" sz="2400" baseline="-25000" dirty="0" smtClean="0">
                <a:latin typeface="+mj-lt"/>
              </a:rPr>
              <a:t>3</a:t>
            </a:r>
            <a:endParaRPr lang="en-US" sz="2400" dirty="0" smtClean="0">
              <a:latin typeface="+mj-lt"/>
            </a:endParaRPr>
          </a:p>
          <a:p>
            <a:endParaRPr lang="en-US" sz="2400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4681220"/>
            <a:ext cx="906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3"/>
              </a:rPr>
              <a:t>http://wps.prenhall.com/wps/media/objects/602/616516/Media_Assets/Chapter19/Text_Images/FG19_07-12UN.JPG</a:t>
            </a:r>
            <a:endParaRPr lang="en-US" sz="1200" dirty="0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9200" y="17526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</a:t>
            </a:r>
            <a:r>
              <a:rPr lang="en-US" sz="2400" baseline="-25000" dirty="0" smtClean="0">
                <a:latin typeface="+mj-lt"/>
              </a:rPr>
              <a:t>3v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907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513" y="85725"/>
            <a:ext cx="8091287" cy="3343275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9492245"/>
              </p:ext>
            </p:extLst>
          </p:nvPr>
        </p:nvGraphicFramePr>
        <p:xfrm>
          <a:off x="4800600" y="3390900"/>
          <a:ext cx="319314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Equation" r:id="rId4" imgW="2234880" imgH="266400" progId="Equation.DSMT4">
                  <p:embed/>
                </p:oleObj>
              </mc:Choice>
              <mc:Fallback>
                <p:oleObj name="Equation" r:id="rId4" imgW="223488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00600" y="3390900"/>
                        <a:ext cx="3193143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648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0911" y="235491"/>
            <a:ext cx="70294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Point symmetry groups  in physics</a:t>
            </a:r>
          </a:p>
          <a:p>
            <a:r>
              <a:rPr lang="en-US" sz="2400" dirty="0">
                <a:latin typeface="+mj-lt"/>
              </a:rPr>
              <a:t>	</a:t>
            </a:r>
            <a:r>
              <a:rPr lang="en-US" sz="2400" dirty="0" smtClean="0">
                <a:latin typeface="+mj-lt"/>
              </a:rPr>
              <a:t>Notion of symmetry related basis functions*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5290372"/>
              </p:ext>
            </p:extLst>
          </p:nvPr>
        </p:nvGraphicFramePr>
        <p:xfrm>
          <a:off x="152400" y="1226090"/>
          <a:ext cx="8658726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" name="Equation" r:id="rId3" imgW="6451560" imgH="723600" progId="Equation.DSMT4">
                  <p:embed/>
                </p:oleObj>
              </mc:Choice>
              <mc:Fallback>
                <p:oleObj name="Equation" r:id="rId3" imgW="645156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1226090"/>
                        <a:ext cx="8658726" cy="971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6399" y="2124580"/>
            <a:ext cx="5334000" cy="124771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99193" y="3292600"/>
            <a:ext cx="3972155" cy="78220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16399" y="3990994"/>
            <a:ext cx="3679783" cy="91652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69606" y="2464989"/>
            <a:ext cx="2890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Properties: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5361" y="4222288"/>
            <a:ext cx="2737988" cy="460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" y="5208195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*(Using notation in DDJ textbook)</a:t>
            </a:r>
          </a:p>
        </p:txBody>
      </p:sp>
    </p:spTree>
    <p:extLst>
      <p:ext uri="{BB962C8B-B14F-4D97-AF65-F5344CB8AC3E}">
        <p14:creationId xmlns:p14="http://schemas.microsoft.com/office/powerpoint/2010/main" val="217780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Examples of basis functions based on Cartesian coordinates for the example of the triangular group:  </a:t>
            </a:r>
            <a:r>
              <a:rPr lang="en-US" sz="2400" i="1" dirty="0" smtClean="0">
                <a:latin typeface="+mj-lt"/>
              </a:rPr>
              <a:t>P(3)=D</a:t>
            </a:r>
            <a:r>
              <a:rPr lang="en-US" sz="2400" i="1" baseline="-25000" dirty="0" smtClean="0">
                <a:latin typeface="+mj-lt"/>
              </a:rPr>
              <a:t>3</a:t>
            </a:r>
            <a:endParaRPr lang="en-US" sz="2400" i="1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025" y="1143000"/>
            <a:ext cx="7981950" cy="522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2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Summary of basis functions associated with </a:t>
            </a:r>
          </a:p>
          <a:p>
            <a:r>
              <a:rPr lang="en-US" sz="2400" dirty="0" smtClean="0">
                <a:latin typeface="+mj-lt"/>
              </a:rPr>
              <a:t>character table for </a:t>
            </a:r>
            <a:r>
              <a:rPr lang="en-US" sz="2400" i="1" dirty="0" smtClean="0">
                <a:latin typeface="+mj-lt"/>
              </a:rPr>
              <a:t>D</a:t>
            </a:r>
            <a:r>
              <a:rPr lang="en-US" sz="2400" i="1" baseline="-25000" dirty="0" smtClean="0">
                <a:latin typeface="+mj-lt"/>
              </a:rPr>
              <a:t>3</a:t>
            </a:r>
            <a:endParaRPr lang="en-US" sz="2400" i="1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524000"/>
            <a:ext cx="7778752" cy="2500313"/>
          </a:xfrm>
          <a:prstGeom prst="rect">
            <a:avLst/>
          </a:prstGeom>
        </p:spPr>
      </p:pic>
      <p:sp>
        <p:nvSpPr>
          <p:cNvPr id="7" name="Up Arrow 6"/>
          <p:cNvSpPr/>
          <p:nvPr/>
        </p:nvSpPr>
        <p:spPr>
          <a:xfrm>
            <a:off x="5181600" y="4024313"/>
            <a:ext cx="457200" cy="609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111624" y="4620214"/>
            <a:ext cx="3279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“Standard” notation for representations of </a:t>
            </a:r>
            <a:r>
              <a:rPr lang="en-US" sz="2400" i="1" dirty="0" smtClean="0">
                <a:latin typeface="+mj-lt"/>
              </a:rPr>
              <a:t>D</a:t>
            </a:r>
            <a:r>
              <a:rPr lang="en-US" sz="2400" i="1" baseline="-25000" dirty="0" smtClean="0">
                <a:latin typeface="+mj-lt"/>
              </a:rPr>
              <a:t>3</a:t>
            </a:r>
            <a:endParaRPr lang="en-US" sz="24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179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basis functions: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8722" y="3201569"/>
            <a:ext cx="3679783" cy="91652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85800" y="3429000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 on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:</a:t>
            </a:r>
          </a:p>
          <a:p>
            <a:pPr lvl="1"/>
            <a:r>
              <a:rPr lang="en-US" sz="2400" dirty="0" smtClean="0">
                <a:latin typeface="+mj-lt"/>
              </a:rPr>
              <a:t>Assume integral implied by </a:t>
            </a:r>
            <a:r>
              <a:rPr lang="en-US" sz="2400" dirty="0" err="1" smtClean="0">
                <a:latin typeface="+mj-lt"/>
              </a:rPr>
              <a:t>braket</a:t>
            </a:r>
            <a:r>
              <a:rPr lang="en-US" sz="2400" dirty="0" smtClean="0">
                <a:latin typeface="+mj-lt"/>
              </a:rPr>
              <a:t> takes place over unit sphere and appropriate normalization constants will be applied.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1157480"/>
              </p:ext>
            </p:extLst>
          </p:nvPr>
        </p:nvGraphicFramePr>
        <p:xfrm>
          <a:off x="1466850" y="5040313"/>
          <a:ext cx="6210300" cy="1449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7" name="Equation" r:id="rId4" imgW="4292280" imgH="1002960" progId="Equation.DSMT4">
                  <p:embed/>
                </p:oleObj>
              </mc:Choice>
              <mc:Fallback>
                <p:oleObj name="Equation" r:id="rId4" imgW="429228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66850" y="5040313"/>
                        <a:ext cx="6210300" cy="1449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6719846"/>
              </p:ext>
            </p:extLst>
          </p:nvPr>
        </p:nvGraphicFramePr>
        <p:xfrm>
          <a:off x="825495" y="1075611"/>
          <a:ext cx="7493010" cy="224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8" name="Equation" r:id="rId6" imgW="6006960" imgH="1803240" progId="Equation.DSMT4">
                  <p:embed/>
                </p:oleObj>
              </mc:Choice>
              <mc:Fallback>
                <p:oleObj name="Equation" r:id="rId6" imgW="6006960" imgH="1803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25495" y="1075611"/>
                        <a:ext cx="7493010" cy="2249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4038600" y="800238"/>
            <a:ext cx="1600200" cy="1871227"/>
            <a:chOff x="4038600" y="800238"/>
            <a:chExt cx="1600200" cy="1871227"/>
          </a:xfrm>
        </p:grpSpPr>
        <p:sp>
          <p:nvSpPr>
            <p:cNvPr id="10" name="Isosceles Triangle 9"/>
            <p:cNvSpPr/>
            <p:nvPr/>
          </p:nvSpPr>
          <p:spPr>
            <a:xfrm rot="-16200000">
              <a:off x="4647724" y="1675924"/>
              <a:ext cx="301593" cy="766158"/>
            </a:xfrm>
            <a:prstGeom prst="triangle">
              <a:avLst/>
            </a:prstGeom>
            <a:solidFill>
              <a:srgbClr val="00B0F0">
                <a:alpha val="64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4038600" y="800238"/>
              <a:ext cx="1600200" cy="1871227"/>
              <a:chOff x="4038600" y="800238"/>
              <a:chExt cx="1600200" cy="1871227"/>
            </a:xfrm>
          </p:grpSpPr>
          <p:cxnSp>
            <p:nvCxnSpPr>
              <p:cNvPr id="12" name="Straight Arrow Connector 11"/>
              <p:cNvCxnSpPr/>
              <p:nvPr/>
            </p:nvCxnSpPr>
            <p:spPr>
              <a:xfrm flipV="1">
                <a:off x="4572000" y="1219200"/>
                <a:ext cx="0" cy="803537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>
                <a:off x="4572000" y="2036082"/>
                <a:ext cx="609600" cy="32722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H="1">
                <a:off x="4368950" y="2029699"/>
                <a:ext cx="207799" cy="464001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4572000" y="800238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z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038600" y="22098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x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181600" y="1824335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y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7654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027670" y="228600"/>
            <a:ext cx="1600200" cy="1871227"/>
            <a:chOff x="4038600" y="800238"/>
            <a:chExt cx="1600200" cy="1871227"/>
          </a:xfrm>
        </p:grpSpPr>
        <p:sp>
          <p:nvSpPr>
            <p:cNvPr id="15" name="Isosceles Triangle 14"/>
            <p:cNvSpPr/>
            <p:nvPr/>
          </p:nvSpPr>
          <p:spPr>
            <a:xfrm rot="-16200000">
              <a:off x="4647724" y="1675924"/>
              <a:ext cx="301593" cy="766158"/>
            </a:xfrm>
            <a:prstGeom prst="triangle">
              <a:avLst/>
            </a:prstGeom>
            <a:solidFill>
              <a:srgbClr val="00B0F0">
                <a:alpha val="64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4038600" y="800238"/>
              <a:ext cx="1600200" cy="1871227"/>
              <a:chOff x="4038600" y="800238"/>
              <a:chExt cx="1600200" cy="1871227"/>
            </a:xfrm>
          </p:grpSpPr>
          <p:cxnSp>
            <p:nvCxnSpPr>
              <p:cNvPr id="17" name="Straight Arrow Connector 16"/>
              <p:cNvCxnSpPr/>
              <p:nvPr/>
            </p:nvCxnSpPr>
            <p:spPr>
              <a:xfrm flipV="1">
                <a:off x="4572000" y="1219200"/>
                <a:ext cx="0" cy="803537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4572000" y="2036082"/>
                <a:ext cx="609600" cy="32722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 flipH="1">
                <a:off x="4368950" y="2029699"/>
                <a:ext cx="207799" cy="464001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4572000" y="800238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z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038600" y="22098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x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181600" y="1824335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y</a:t>
                </a:r>
              </a:p>
            </p:txBody>
          </p:sp>
        </p:grpSp>
      </p:grp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3"/>
          <a:srcRect t="71403" r="47547"/>
          <a:stretch/>
        </p:blipFill>
        <p:spPr>
          <a:xfrm>
            <a:off x="2623121" y="399415"/>
            <a:ext cx="6055144" cy="2162779"/>
          </a:xfrm>
          <a:prstGeom prst="rect">
            <a:avLst/>
          </a:prstGeom>
        </p:spPr>
      </p:pic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461294"/>
              </p:ext>
            </p:extLst>
          </p:nvPr>
        </p:nvGraphicFramePr>
        <p:xfrm>
          <a:off x="922337" y="3157337"/>
          <a:ext cx="7299325" cy="196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Equation" r:id="rId4" imgW="4063680" imgH="1091880" progId="Equation.DSMT4">
                  <p:embed/>
                </p:oleObj>
              </mc:Choice>
              <mc:Fallback>
                <p:oleObj name="Equation" r:id="rId4" imgW="4063680" imgH="1091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2337" y="3157337"/>
                        <a:ext cx="7299325" cy="1963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" name="Picture 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82366" y="5625542"/>
            <a:ext cx="4874868" cy="959974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227570" y="5175824"/>
            <a:ext cx="358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 that basis functions related to irreducible representations  follow:</a:t>
            </a:r>
          </a:p>
        </p:txBody>
      </p:sp>
    </p:spTree>
    <p:extLst>
      <p:ext uri="{BB962C8B-B14F-4D97-AF65-F5344CB8AC3E}">
        <p14:creationId xmlns:p14="http://schemas.microsoft.com/office/powerpoint/2010/main" val="348730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027670" y="228600"/>
            <a:ext cx="1600200" cy="1871227"/>
            <a:chOff x="4038600" y="800238"/>
            <a:chExt cx="1600200" cy="1871227"/>
          </a:xfrm>
        </p:grpSpPr>
        <p:sp>
          <p:nvSpPr>
            <p:cNvPr id="6" name="Isosceles Triangle 5"/>
            <p:cNvSpPr/>
            <p:nvPr/>
          </p:nvSpPr>
          <p:spPr>
            <a:xfrm rot="-16200000">
              <a:off x="4647724" y="1675924"/>
              <a:ext cx="301593" cy="766158"/>
            </a:xfrm>
            <a:prstGeom prst="triangle">
              <a:avLst/>
            </a:prstGeom>
            <a:solidFill>
              <a:srgbClr val="00B0F0">
                <a:alpha val="64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038600" y="800238"/>
              <a:ext cx="1600200" cy="1871227"/>
              <a:chOff x="4038600" y="800238"/>
              <a:chExt cx="1600200" cy="1871227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 flipV="1">
                <a:off x="4572000" y="1219200"/>
                <a:ext cx="0" cy="803537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>
                <a:off x="4572000" y="2036082"/>
                <a:ext cx="609600" cy="32722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 flipH="1">
                <a:off x="4368950" y="2029699"/>
                <a:ext cx="207799" cy="464001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4572000" y="800238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z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038600" y="22098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x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5181600" y="1824335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y</a:t>
                </a:r>
              </a:p>
            </p:txBody>
          </p:sp>
        </p:grpSp>
      </p:grp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6911513"/>
              </p:ext>
            </p:extLst>
          </p:nvPr>
        </p:nvGraphicFramePr>
        <p:xfrm>
          <a:off x="2961542" y="347226"/>
          <a:ext cx="5877657" cy="2378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3" name="Equation" r:id="rId3" imgW="4330440" imgH="1752480" progId="Equation.DSMT4">
                  <p:embed/>
                </p:oleObj>
              </mc:Choice>
              <mc:Fallback>
                <p:oleObj name="Equation" r:id="rId3" imgW="4330440" imgH="1752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61542" y="347226"/>
                        <a:ext cx="5877657" cy="23786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581400" y="125269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>
              <a:latin typeface="+mj-lt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0455079"/>
              </p:ext>
            </p:extLst>
          </p:nvPr>
        </p:nvGraphicFramePr>
        <p:xfrm>
          <a:off x="430793" y="2990056"/>
          <a:ext cx="7388404" cy="9723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4" name="Equation" r:id="rId5" imgW="4914720" imgH="647640" progId="Equation.DSMT4">
                  <p:embed/>
                </p:oleObj>
              </mc:Choice>
              <mc:Fallback>
                <p:oleObj name="Equation" r:id="rId5" imgW="491472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0793" y="2990056"/>
                        <a:ext cx="7388404" cy="9723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6609228"/>
              </p:ext>
            </p:extLst>
          </p:nvPr>
        </p:nvGraphicFramePr>
        <p:xfrm>
          <a:off x="518318" y="4078650"/>
          <a:ext cx="8107363" cy="212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5" name="Equation" r:id="rId7" imgW="6235560" imgH="1638000" progId="Equation.DSMT4">
                  <p:embed/>
                </p:oleObj>
              </mc:Choice>
              <mc:Fallback>
                <p:oleObj name="Equation" r:id="rId7" imgW="6235560" imgH="1638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8318" y="4078650"/>
                        <a:ext cx="8107363" cy="2127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752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9150446"/>
              </p:ext>
            </p:extLst>
          </p:nvPr>
        </p:nvGraphicFramePr>
        <p:xfrm>
          <a:off x="838200" y="1143000"/>
          <a:ext cx="4352726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4" name="Equation" r:id="rId3" imgW="2031840" imgH="1638000" progId="Equation.DSMT4">
                  <p:embed/>
                </p:oleObj>
              </mc:Choice>
              <mc:Fallback>
                <p:oleObj name="Equation" r:id="rId3" imgW="2031840" imgH="1638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143000"/>
                        <a:ext cx="4352726" cy="350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3689295"/>
              </p:ext>
            </p:extLst>
          </p:nvPr>
        </p:nvGraphicFramePr>
        <p:xfrm>
          <a:off x="5147318" y="2918555"/>
          <a:ext cx="3535363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5" name="Equation" r:id="rId5" imgW="1968480" imgH="355320" progId="Equation.DSMT4">
                  <p:embed/>
                </p:oleObj>
              </mc:Choice>
              <mc:Fallback>
                <p:oleObj name="Equation" r:id="rId5" imgW="196848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47318" y="2918555"/>
                        <a:ext cx="3535363" cy="638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9758448"/>
              </p:ext>
            </p:extLst>
          </p:nvPr>
        </p:nvGraphicFramePr>
        <p:xfrm>
          <a:off x="5307120" y="3837782"/>
          <a:ext cx="3717925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6" name="Equation" r:id="rId7" imgW="2070000" imgH="368280" progId="Equation.DSMT4">
                  <p:embed/>
                </p:oleObj>
              </mc:Choice>
              <mc:Fallback>
                <p:oleObj name="Equation" r:id="rId7" imgW="207000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07120" y="3837782"/>
                        <a:ext cx="3717925" cy="661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4150156"/>
              </p:ext>
            </p:extLst>
          </p:nvPr>
        </p:nvGraphicFramePr>
        <p:xfrm>
          <a:off x="5138738" y="874713"/>
          <a:ext cx="3581400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7" name="Equation" r:id="rId9" imgW="1993680" imgH="342720" progId="Equation.DSMT4">
                  <p:embed/>
                </p:oleObj>
              </mc:Choice>
              <mc:Fallback>
                <p:oleObj name="Equation" r:id="rId9" imgW="199368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138738" y="874713"/>
                        <a:ext cx="3581400" cy="614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2982769"/>
              </p:ext>
            </p:extLst>
          </p:nvPr>
        </p:nvGraphicFramePr>
        <p:xfrm>
          <a:off x="5184775" y="1897063"/>
          <a:ext cx="3490913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8" name="Equation" r:id="rId11" imgW="1942920" imgH="368280" progId="Equation.DSMT4">
                  <p:embed/>
                </p:oleObj>
              </mc:Choice>
              <mc:Fallback>
                <p:oleObj name="Equation" r:id="rId11" imgW="194292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184775" y="1897063"/>
                        <a:ext cx="3490913" cy="658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urved Up Arrow 9"/>
          <p:cNvSpPr/>
          <p:nvPr/>
        </p:nvSpPr>
        <p:spPr>
          <a:xfrm flipH="1" flipV="1">
            <a:off x="3386138" y="703660"/>
            <a:ext cx="1752600" cy="610393"/>
          </a:xfrm>
          <a:prstGeom prst="curvedUpArrow">
            <a:avLst/>
          </a:prstGeom>
          <a:solidFill>
            <a:srgbClr val="DA32AA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urved Up Arrow 10"/>
          <p:cNvSpPr/>
          <p:nvPr/>
        </p:nvSpPr>
        <p:spPr>
          <a:xfrm flipH="1" flipV="1">
            <a:off x="3276600" y="1980407"/>
            <a:ext cx="1752600" cy="610393"/>
          </a:xfrm>
          <a:prstGeom prst="curvedUpArrow">
            <a:avLst/>
          </a:prstGeom>
          <a:solidFill>
            <a:srgbClr val="DA32AA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urved Up Arrow 11"/>
          <p:cNvSpPr/>
          <p:nvPr/>
        </p:nvSpPr>
        <p:spPr>
          <a:xfrm flipH="1" flipV="1">
            <a:off x="3429000" y="2590800"/>
            <a:ext cx="1752600" cy="610393"/>
          </a:xfrm>
          <a:prstGeom prst="curvedUpArrow">
            <a:avLst/>
          </a:prstGeom>
          <a:solidFill>
            <a:srgbClr val="DA32AA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urved Up Arrow 12"/>
          <p:cNvSpPr/>
          <p:nvPr/>
        </p:nvSpPr>
        <p:spPr>
          <a:xfrm flipH="1" flipV="1">
            <a:off x="3581400" y="3504407"/>
            <a:ext cx="1752600" cy="610393"/>
          </a:xfrm>
          <a:prstGeom prst="curvedUpArrow">
            <a:avLst/>
          </a:prstGeom>
          <a:solidFill>
            <a:srgbClr val="DA32AA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33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17356</TotalTime>
  <Words>589</Words>
  <Application>Microsoft Office PowerPoint</Application>
  <PresentationFormat>On-screen Show (4:3)</PresentationFormat>
  <Paragraphs>194</Paragraphs>
  <Slides>23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Symbol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940</cp:revision>
  <cp:lastPrinted>2017-01-30T04:21:08Z</cp:lastPrinted>
  <dcterms:created xsi:type="dcterms:W3CDTF">2012-01-10T18:32:24Z</dcterms:created>
  <dcterms:modified xsi:type="dcterms:W3CDTF">2017-01-30T17:02:05Z</dcterms:modified>
</cp:coreProperties>
</file>