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299" r:id="rId3"/>
    <p:sldId id="300" r:id="rId4"/>
    <p:sldId id="301" r:id="rId5"/>
    <p:sldId id="302" r:id="rId6"/>
    <p:sldId id="311" r:id="rId7"/>
    <p:sldId id="312" r:id="rId8"/>
    <p:sldId id="313" r:id="rId9"/>
    <p:sldId id="314" r:id="rId10"/>
    <p:sldId id="315" r:id="rId11"/>
    <p:sldId id="316" r:id="rId12"/>
    <p:sldId id="303" r:id="rId13"/>
    <p:sldId id="317" r:id="rId14"/>
    <p:sldId id="318" r:id="rId15"/>
    <p:sldId id="310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png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hyperlink" Target="http://chem.libretexts.org/Core/Physical_and_Theoretical_Chemistry/Spectroscopy/Vibrational_Spectroscopy/Vibrational_Modes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gif"/><Relationship Id="rId7" Type="http://schemas.openxmlformats.org/officeDocument/2006/relationships/image" Target="../media/image30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gif"/><Relationship Id="rId10" Type="http://schemas.openxmlformats.org/officeDocument/2006/relationships/hyperlink" Target="http://www2.ess.ucla.edu/~schauble/MoleculeHTML/CH4_html/CH4_page.html" TargetMode="External"/><Relationship Id="rId4" Type="http://schemas.openxmlformats.org/officeDocument/2006/relationships/image" Target="../media/image27.gif"/><Relationship Id="rId9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ymmetry.otterbein.edu/tutorial/methane.html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png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ps.prenhall.com/wps/media/objects/602/616516/Media_Assets/Chapter19/Text_Images/FG19_07-12UN.JPG" TargetMode="External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0"/>
            <a:ext cx="8763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8: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Examples of point groups and their characters – more details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Chapter 4 &amp; 8 in DDJ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More details on basis functions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More details on symmetries of molecular vibrations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" y="5486400"/>
            <a:ext cx="887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  In this lecture, some materials are taken from an electronic version of the </a:t>
            </a:r>
            <a:r>
              <a:rPr lang="en-US" sz="2400" dirty="0" err="1" smtClean="0">
                <a:latin typeface="+mj-lt"/>
              </a:rPr>
              <a:t>Dresselhaus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Dresselhaus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Jorio</a:t>
            </a:r>
            <a:r>
              <a:rPr lang="en-US" sz="2400" dirty="0" smtClean="0">
                <a:latin typeface="+mj-lt"/>
              </a:rPr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to quadratic basis functions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71403" r="81146"/>
          <a:stretch/>
        </p:blipFill>
        <p:spPr>
          <a:xfrm>
            <a:off x="300724" y="914400"/>
            <a:ext cx="2257125" cy="2242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2506" t="69312" r="71" b="2091"/>
          <a:stretch/>
        </p:blipFill>
        <p:spPr>
          <a:xfrm>
            <a:off x="2557849" y="762000"/>
            <a:ext cx="5691490" cy="224849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014292"/>
              </p:ext>
            </p:extLst>
          </p:nvPr>
        </p:nvGraphicFramePr>
        <p:xfrm>
          <a:off x="652463" y="3657600"/>
          <a:ext cx="753745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4" imgW="5613120" imgH="990360" progId="Equation.DSMT4">
                  <p:embed/>
                </p:oleObj>
              </mc:Choice>
              <mc:Fallback>
                <p:oleObj name="Equation" r:id="rId4" imgW="561312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463" y="3657600"/>
                        <a:ext cx="7537450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2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basis functions associated with </a:t>
            </a:r>
          </a:p>
          <a:p>
            <a:r>
              <a:rPr lang="en-US" sz="2400" dirty="0" smtClean="0">
                <a:latin typeface="+mj-lt"/>
              </a:rPr>
              <a:t>character table for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7778752" cy="2500313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5181600" y="4024313"/>
            <a:ext cx="4572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1624" y="4620214"/>
            <a:ext cx="3279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“Standard” notation for representations of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52535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case, </a:t>
            </a:r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x</a:t>
            </a:r>
            <a:r>
              <a:rPr lang="en-US" sz="2400" i="1" dirty="0" smtClean="0">
                <a:latin typeface="+mj-lt"/>
              </a:rPr>
              <a:t>,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y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z</a:t>
            </a:r>
            <a:r>
              <a:rPr lang="en-US" sz="2400" i="1" dirty="0" smtClean="0"/>
              <a:t> </a:t>
            </a:r>
            <a:r>
              <a:rPr lang="en-US" sz="2400" dirty="0" smtClean="0"/>
              <a:t>behave as axial vectors along     </a:t>
            </a:r>
            <a:r>
              <a:rPr lang="en-US" sz="2400" i="1" dirty="0" smtClean="0"/>
              <a:t>x, y, z.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721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be 17"/>
          <p:cNvSpPr/>
          <p:nvPr/>
        </p:nvSpPr>
        <p:spPr>
          <a:xfrm>
            <a:off x="3352800" y="76200"/>
            <a:ext cx="2209800" cy="1295400"/>
          </a:xfrm>
          <a:prstGeom prst="cube">
            <a:avLst>
              <a:gd name="adj" fmla="val 5172"/>
            </a:avLst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14088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H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O   </a:t>
            </a:r>
          </a:p>
        </p:txBody>
      </p:sp>
      <p:sp>
        <p:nvSpPr>
          <p:cNvPr id="6" name="Oval 5"/>
          <p:cNvSpPr/>
          <p:nvPr/>
        </p:nvSpPr>
        <p:spPr>
          <a:xfrm>
            <a:off x="4114800" y="345132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990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00427" y="995737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7"/>
            <a:endCxn id="6" idx="3"/>
          </p:cNvCxnSpPr>
          <p:nvPr/>
        </p:nvCxnSpPr>
        <p:spPr>
          <a:xfrm flipV="1">
            <a:off x="3982804" y="800417"/>
            <a:ext cx="210111" cy="245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6" idx="5"/>
          </p:cNvCxnSpPr>
          <p:nvPr/>
        </p:nvCxnSpPr>
        <p:spPr>
          <a:xfrm flipH="1" flipV="1">
            <a:off x="4570085" y="800417"/>
            <a:ext cx="186138" cy="2511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81500" y="0"/>
            <a:ext cx="0" cy="1905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rved Right Arrow 15"/>
          <p:cNvSpPr/>
          <p:nvPr/>
        </p:nvSpPr>
        <p:spPr>
          <a:xfrm>
            <a:off x="4114800" y="152400"/>
            <a:ext cx="455285" cy="1927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2545" y="69820"/>
            <a:ext cx="70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</a:t>
            </a:r>
            <a:r>
              <a:rPr lang="en-US" sz="2400" baseline="-25000" dirty="0" smtClean="0">
                <a:latin typeface="+mj-lt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44904" y="461741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endParaRPr lang="en-US" sz="2400" dirty="0" smtClean="0">
              <a:latin typeface="+mj-lt"/>
            </a:endParaRPr>
          </a:p>
        </p:txBody>
      </p:sp>
      <p:sp>
        <p:nvSpPr>
          <p:cNvPr id="20" name="Cube 19"/>
          <p:cNvSpPr/>
          <p:nvPr/>
        </p:nvSpPr>
        <p:spPr>
          <a:xfrm>
            <a:off x="4267200" y="0"/>
            <a:ext cx="204627" cy="1905000"/>
          </a:xfrm>
          <a:prstGeom prst="cube">
            <a:avLst>
              <a:gd name="adj" fmla="val 81466"/>
            </a:avLst>
          </a:prstGeom>
          <a:solidFill>
            <a:schemeClr val="bg2">
              <a:lumMod val="5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419600" y="14478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’</a:t>
            </a:r>
            <a:endParaRPr lang="en-US" sz="2400" dirty="0" smtClean="0">
              <a:latin typeface="+mj-lt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09249"/>
            <a:ext cx="5833093" cy="2828925"/>
          </a:xfrm>
          <a:prstGeom prst="rect">
            <a:avLst/>
          </a:prstGeom>
        </p:spPr>
      </p:pic>
      <p:sp>
        <p:nvSpPr>
          <p:cNvPr id="23" name="Up Arrow 22"/>
          <p:cNvSpPr/>
          <p:nvPr/>
        </p:nvSpPr>
        <p:spPr>
          <a:xfrm>
            <a:off x="3508376" y="4745302"/>
            <a:ext cx="4572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38400" y="5341203"/>
            <a:ext cx="3279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“Standard” notation for representations of </a:t>
            </a:r>
            <a:r>
              <a:rPr lang="en-US" sz="2400" i="1" dirty="0" smtClean="0">
                <a:latin typeface="+mj-lt"/>
              </a:rPr>
              <a:t>C</a:t>
            </a:r>
            <a:r>
              <a:rPr lang="en-US" sz="2400" i="1" baseline="-25000" dirty="0" smtClean="0">
                <a:latin typeface="+mj-lt"/>
              </a:rPr>
              <a:t>2v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64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81000" y="1595735"/>
            <a:ext cx="2839804" cy="1909465"/>
            <a:chOff x="381000" y="986135"/>
            <a:chExt cx="2839804" cy="1909465"/>
          </a:xfrm>
        </p:grpSpPr>
        <p:sp>
          <p:nvSpPr>
            <p:cNvPr id="5" name="Cube 4"/>
            <p:cNvSpPr/>
            <p:nvPr/>
          </p:nvSpPr>
          <p:spPr>
            <a:xfrm>
              <a:off x="381000" y="1062335"/>
              <a:ext cx="2209800" cy="1295400"/>
            </a:xfrm>
            <a:prstGeom prst="cube">
              <a:avLst>
                <a:gd name="adj" fmla="val 5172"/>
              </a:avLst>
            </a:prstGeom>
            <a:solidFill>
              <a:srgbClr val="FF0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143000" y="1331267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5800" y="1976735"/>
              <a:ext cx="381000" cy="3810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28627" y="1981872"/>
              <a:ext cx="381000" cy="3810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7" idx="7"/>
              <a:endCxn id="6" idx="3"/>
            </p:cNvCxnSpPr>
            <p:nvPr/>
          </p:nvCxnSpPr>
          <p:spPr>
            <a:xfrm flipV="1">
              <a:off x="1011004" y="1786552"/>
              <a:ext cx="210111" cy="245979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8" idx="1"/>
              <a:endCxn id="6" idx="5"/>
            </p:cNvCxnSpPr>
            <p:nvPr/>
          </p:nvCxnSpPr>
          <p:spPr>
            <a:xfrm flipH="1" flipV="1">
              <a:off x="1598285" y="1786552"/>
              <a:ext cx="186138" cy="251116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09700" y="986135"/>
              <a:ext cx="0" cy="1905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rved Right Arrow 11"/>
            <p:cNvSpPr/>
            <p:nvPr/>
          </p:nvSpPr>
          <p:spPr>
            <a:xfrm>
              <a:off x="1143000" y="1138535"/>
              <a:ext cx="455285" cy="192732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60745" y="1055955"/>
              <a:ext cx="7062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C</a:t>
              </a:r>
              <a:r>
                <a:rPr lang="en-US" sz="2400" baseline="-25000" dirty="0" smtClean="0">
                  <a:latin typeface="+mj-lt"/>
                </a:rPr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73104" y="1447876"/>
              <a:ext cx="64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anose="05050102010706020507" pitchFamily="18" charset="2"/>
                </a:rPr>
                <a:t>s</a:t>
              </a:r>
              <a:r>
                <a:rPr lang="en-US" sz="2400" baseline="-25000" dirty="0" err="1" smtClean="0">
                  <a:latin typeface="+mj-lt"/>
                </a:rPr>
                <a:t>v</a:t>
              </a:r>
              <a:endParaRPr lang="en-US" sz="2400" dirty="0" smtClean="0">
                <a:latin typeface="+mj-lt"/>
              </a:endParaRPr>
            </a:p>
          </p:txBody>
        </p:sp>
        <p:sp>
          <p:nvSpPr>
            <p:cNvPr id="15" name="Cube 14"/>
            <p:cNvSpPr/>
            <p:nvPr/>
          </p:nvSpPr>
          <p:spPr>
            <a:xfrm>
              <a:off x="1295400" y="986135"/>
              <a:ext cx="204627" cy="1905000"/>
            </a:xfrm>
            <a:prstGeom prst="cube">
              <a:avLst>
                <a:gd name="adj" fmla="val 81466"/>
              </a:avLst>
            </a:prstGeom>
            <a:solidFill>
              <a:schemeClr val="bg2">
                <a:lumMod val="50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47800" y="2433935"/>
              <a:ext cx="647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anose="05050102010706020507" pitchFamily="18" charset="2"/>
                </a:rPr>
                <a:t>s</a:t>
              </a:r>
              <a:r>
                <a:rPr lang="en-US" sz="2400" baseline="-25000" dirty="0" err="1" smtClean="0">
                  <a:latin typeface="+mj-lt"/>
                </a:rPr>
                <a:t>v</a:t>
              </a:r>
              <a:r>
                <a:rPr lang="en-US" sz="2400" baseline="-25000" dirty="0" smtClean="0">
                  <a:latin typeface="+mj-lt"/>
                </a:rPr>
                <a:t>’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04800" y="2286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Basis functions for this case --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409700" y="948035"/>
            <a:ext cx="0" cy="12954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409700" y="2243435"/>
            <a:ext cx="99060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38200" y="2209800"/>
            <a:ext cx="6096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97713" y="772120"/>
            <a:ext cx="62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74340" y="1826979"/>
            <a:ext cx="62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5800" y="2052935"/>
            <a:ext cx="624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y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56241"/>
              </p:ext>
            </p:extLst>
          </p:nvPr>
        </p:nvGraphicFramePr>
        <p:xfrm>
          <a:off x="3729362" y="735050"/>
          <a:ext cx="4957438" cy="4821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3" imgW="3251160" imgH="3162240" progId="Equation.DSMT4">
                  <p:embed/>
                </p:oleObj>
              </mc:Choice>
              <mc:Fallback>
                <p:oleObj name="Equation" r:id="rId3" imgW="3251160" imgH="3162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29362" y="735050"/>
                        <a:ext cx="4957438" cy="4821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14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484413"/>
              </p:ext>
            </p:extLst>
          </p:nvPr>
        </p:nvGraphicFramePr>
        <p:xfrm>
          <a:off x="984538" y="661259"/>
          <a:ext cx="797169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3" imgW="6045120" imgH="1155600" progId="Equation.DSMT4">
                  <p:embed/>
                </p:oleObj>
              </mc:Choice>
              <mc:Fallback>
                <p:oleObj name="Equation" r:id="rId3" imgW="60451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538" y="661259"/>
                        <a:ext cx="7971692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Basis functions for </a:t>
            </a:r>
            <a:r>
              <a:rPr lang="en-US" sz="2400" i="1" dirty="0" smtClean="0">
                <a:latin typeface="+mj-lt"/>
              </a:rPr>
              <a:t>C</a:t>
            </a:r>
            <a:r>
              <a:rPr lang="en-US" sz="2400" i="1" baseline="-25000" dirty="0" smtClean="0">
                <a:latin typeface="+mj-lt"/>
              </a:rPr>
              <a:t>2v</a:t>
            </a:r>
            <a:r>
              <a:rPr lang="en-US" sz="2400" i="1" dirty="0" smtClean="0">
                <a:latin typeface="+mj-lt"/>
              </a:rPr>
              <a:t> – continued --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27797"/>
          <a:stretch/>
        </p:blipFill>
        <p:spPr>
          <a:xfrm>
            <a:off x="649549" y="3070771"/>
            <a:ext cx="7616301" cy="26670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26901" y="819887"/>
            <a:ext cx="8311068" cy="5409683"/>
            <a:chOff x="626901" y="819887"/>
            <a:chExt cx="8311068" cy="5409683"/>
          </a:xfrm>
        </p:grpSpPr>
        <p:sp>
          <p:nvSpPr>
            <p:cNvPr id="8" name="Curved Left Arrow 7"/>
            <p:cNvSpPr/>
            <p:nvPr/>
          </p:nvSpPr>
          <p:spPr>
            <a:xfrm rot="1348964">
              <a:off x="8177724" y="2206357"/>
              <a:ext cx="760245" cy="1910483"/>
            </a:xfrm>
            <a:prstGeom prst="curvedLeftArrow">
              <a:avLst/>
            </a:prstGeom>
            <a:solidFill>
              <a:srgbClr val="DA32AA">
                <a:alpha val="3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urved Left Arrow 9"/>
            <p:cNvSpPr/>
            <p:nvPr/>
          </p:nvSpPr>
          <p:spPr>
            <a:xfrm rot="19666549" flipH="1">
              <a:off x="815749" y="1484371"/>
              <a:ext cx="1361390" cy="4745199"/>
            </a:xfrm>
            <a:prstGeom prst="curvedLeftArrow">
              <a:avLst/>
            </a:prstGeom>
            <a:solidFill>
              <a:srgbClr val="DA32AA">
                <a:alpha val="3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Curved Left Arrow 11"/>
            <p:cNvSpPr/>
            <p:nvPr/>
          </p:nvSpPr>
          <p:spPr>
            <a:xfrm rot="19666549" flipH="1">
              <a:off x="626901" y="819887"/>
              <a:ext cx="1361390" cy="4745199"/>
            </a:xfrm>
            <a:prstGeom prst="curvedLeftArrow">
              <a:avLst/>
            </a:prstGeom>
            <a:solidFill>
              <a:srgbClr val="DA32AA">
                <a:alpha val="3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8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4098" name="Picture 2" descr="h2ovibration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1599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" y="1260811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From:</a:t>
            </a:r>
          </a:p>
          <a:p>
            <a:r>
              <a:rPr lang="en-US" dirty="0">
                <a:latin typeface="+mj-lt"/>
                <a:hlinkClick r:id="rId4"/>
              </a:rPr>
              <a:t>http://chem.libretexts.org/Core/Physical_and_Theoretical_Chemistry/Spectroscopy/Vibrational_Spectroscopy/Vibrational_Modes</a:t>
            </a:r>
            <a:endParaRPr lang="en-US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10622"/>
              </p:ext>
            </p:extLst>
          </p:nvPr>
        </p:nvGraphicFramePr>
        <p:xfrm>
          <a:off x="1066799" y="4384508"/>
          <a:ext cx="7526279" cy="1635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5" imgW="4851360" imgH="1054080" progId="Equation.DSMT4">
                  <p:embed/>
                </p:oleObj>
              </mc:Choice>
              <mc:Fallback>
                <p:oleObj name="Equation" r:id="rId5" imgW="48513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799" y="4384508"/>
                        <a:ext cx="7526279" cy="1635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3780681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6527" y="378068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810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04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Vibrational modes</a:t>
            </a:r>
          </a:p>
        </p:txBody>
      </p:sp>
    </p:spTree>
    <p:extLst>
      <p:ext uri="{BB962C8B-B14F-4D97-AF65-F5344CB8AC3E}">
        <p14:creationId xmlns:p14="http://schemas.microsoft.com/office/powerpoint/2010/main" val="2975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5" y="4260121"/>
            <a:ext cx="2790825" cy="2533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" y="4191944"/>
            <a:ext cx="2790825" cy="25336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– CH</a:t>
            </a:r>
            <a:r>
              <a:rPr lang="en-US" sz="2400" baseline="-25000" dirty="0" smtClean="0">
                <a:latin typeface="+mj-lt"/>
              </a:rPr>
              <a:t>4</a:t>
            </a:r>
            <a:r>
              <a:rPr lang="en-US" sz="2400" dirty="0" smtClean="0">
                <a:latin typeface="+mj-lt"/>
              </a:rPr>
              <a:t> (tetrahedral symmetry)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7" y="1680133"/>
            <a:ext cx="2790825" cy="2533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715232"/>
            <a:ext cx="2790825" cy="2533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518" y="1272510"/>
            <a:ext cx="2162175" cy="704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5369" y="1167735"/>
            <a:ext cx="2019300" cy="8096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6800" y="3571875"/>
            <a:ext cx="2095500" cy="9239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31764" y="3561772"/>
            <a:ext cx="2171700" cy="9715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3995" y="697468"/>
            <a:ext cx="828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  <a:hlinkClick r:id="rId10"/>
              </a:rPr>
              <a:t>http://www2.ess.ucla.edu/~schauble/MoleculeHTML/CH4_html/CH4_page.html</a:t>
            </a:r>
            <a:endParaRPr lang="en-US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3962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T</a:t>
            </a:r>
            <a:r>
              <a:rPr lang="en-US" sz="2400" b="1" i="1" baseline="-25000" dirty="0" smtClean="0">
                <a:latin typeface="+mj-lt"/>
              </a:rPr>
              <a:t>2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40386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T</a:t>
            </a:r>
            <a:r>
              <a:rPr lang="en-US" sz="2400" b="1" i="1" baseline="-25000" dirty="0" smtClean="0">
                <a:latin typeface="+mj-lt"/>
              </a:rPr>
              <a:t>2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93266" y="1538437"/>
            <a:ext cx="1590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(2 modes)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33600" y="4415135"/>
            <a:ext cx="1590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(3 modes)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57800" y="4491335"/>
            <a:ext cx="1590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(3 modes)</a:t>
            </a:r>
          </a:p>
        </p:txBody>
      </p:sp>
    </p:spTree>
    <p:extLst>
      <p:ext uri="{BB962C8B-B14F-4D97-AF65-F5344CB8AC3E}">
        <p14:creationId xmlns:p14="http://schemas.microsoft.com/office/powerpoint/2010/main" val="3446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Symmetry analysis of vibrations of CH</a:t>
            </a:r>
            <a:r>
              <a:rPr lang="en-US" sz="2400" baseline="-25000" dirty="0" smtClean="0">
                <a:latin typeface="+mj-lt"/>
              </a:rPr>
              <a:t>4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67904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600575" y="609600"/>
            <a:ext cx="3933825" cy="3990975"/>
            <a:chOff x="3810000" y="1268540"/>
            <a:chExt cx="3933825" cy="3990975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0" y="1268540"/>
              <a:ext cx="3933825" cy="399097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419600" y="2137420"/>
              <a:ext cx="6143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latin typeface="Symbol" panose="05050102010706020507" pitchFamily="18" charset="2"/>
                </a:rPr>
                <a:t>s</a:t>
              </a:r>
              <a:r>
                <a:rPr lang="en-US" sz="2400" i="1" baseline="-25000" dirty="0" err="1" smtClean="0"/>
                <a:t>d</a:t>
              </a:r>
              <a:endParaRPr lang="en-US" sz="2400" i="1" dirty="0" smtClean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Visualization of symmetry elements</a:t>
            </a:r>
          </a:p>
          <a:p>
            <a:r>
              <a:rPr lang="en-US" sz="2400" dirty="0">
                <a:latin typeface="+mj-lt"/>
              </a:rPr>
              <a:t>   </a:t>
            </a:r>
            <a:r>
              <a:rPr lang="en-US" sz="2400" dirty="0">
                <a:latin typeface="+mj-lt"/>
                <a:hlinkClick r:id="rId3"/>
              </a:rPr>
              <a:t>http://symmetry.otterbein.edu/tutorial/methane.html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8600" y="990600"/>
            <a:ext cx="3305175" cy="3733800"/>
            <a:chOff x="228600" y="1447800"/>
            <a:chExt cx="3305175" cy="3733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600" y="1676400"/>
              <a:ext cx="3305175" cy="3505200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>
            <a:xfrm flipV="1">
              <a:off x="1881187" y="1828800"/>
              <a:ext cx="24714" cy="1905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881187" y="1447800"/>
              <a:ext cx="1652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C</a:t>
              </a:r>
              <a:r>
                <a:rPr lang="en-US" sz="2400" i="1" baseline="-25000" dirty="0" smtClean="0">
                  <a:latin typeface="+mj-lt"/>
                </a:rPr>
                <a:t>3</a:t>
              </a:r>
              <a:endParaRPr lang="en-US" sz="2400" i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685800" y="2450068"/>
              <a:ext cx="1219201" cy="135993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81000" y="1976735"/>
              <a:ext cx="1652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C</a:t>
              </a:r>
              <a:r>
                <a:rPr lang="en-US" sz="2400" i="1" baseline="-25000" dirty="0" smtClean="0">
                  <a:latin typeface="+mj-lt"/>
                </a:rPr>
                <a:t>2</a:t>
              </a:r>
              <a:r>
                <a:rPr lang="en-US" sz="2400" i="1" dirty="0" smtClean="0">
                  <a:latin typeface="+mj-lt"/>
                </a:rPr>
                <a:t>  S</a:t>
              </a:r>
              <a:r>
                <a:rPr lang="en-US" sz="2400" i="1" baseline="-25000" dirty="0" smtClean="0">
                  <a:latin typeface="+mj-lt"/>
                </a:rPr>
                <a:t>4</a:t>
              </a:r>
              <a:endParaRPr lang="en-US" sz="2400" i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57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59" y="304800"/>
            <a:ext cx="3305175" cy="3505200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V="1">
            <a:off x="2133600" y="3810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828800" y="10668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133600" y="10668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228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8800" y="113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67000" y="833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124200" y="19050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819400" y="25908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124200" y="25908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124200" y="1752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4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9400" y="2662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4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57600" y="2357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4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2362200" y="25146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057400" y="32004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362200" y="32004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3622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3272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95600" y="2967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838200" y="19812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33400" y="26670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838200" y="26670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82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34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1600" y="2433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2057400" y="16002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752600" y="22860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057400" y="22860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057400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 smtClean="0">
                <a:latin typeface="+mj-lt"/>
              </a:rPr>
              <a:t>5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52600" y="2357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5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590800" y="205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5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24400" y="3810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Construct 15-component vector V describing the 3-dimensional motion of the 5 atoms in CH</a:t>
            </a:r>
            <a:r>
              <a:rPr lang="en-US" sz="2400" baseline="-25000" dirty="0" smtClean="0">
                <a:latin typeface="+mj-lt"/>
              </a:rPr>
              <a:t>4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143318"/>
              </p:ext>
            </p:extLst>
          </p:nvPr>
        </p:nvGraphicFramePr>
        <p:xfrm>
          <a:off x="5362604" y="1905000"/>
          <a:ext cx="1419196" cy="4421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4" imgW="990360" imgH="3085920" progId="Equation.DSMT4">
                  <p:embed/>
                </p:oleObj>
              </mc:Choice>
              <mc:Fallback>
                <p:oleObj name="Equation" r:id="rId4" imgW="990360" imgH="308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62604" y="1905000"/>
                        <a:ext cx="1419196" cy="4421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8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" y="433493"/>
            <a:ext cx="9043988" cy="59910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8674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59" y="304800"/>
            <a:ext cx="3305175" cy="3505200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V="1">
            <a:off x="2133600" y="3810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828800" y="10668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133600" y="10668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33600" y="228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8800" y="113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67000" y="833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124200" y="19050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819400" y="25908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124200" y="25908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124200" y="1752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4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9400" y="2662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4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57600" y="2357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4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2362200" y="25146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057400" y="32004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362200" y="32004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3622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57400" y="3272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95600" y="2967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838200" y="19812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33400" y="26670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838200" y="26670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382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34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1600" y="2433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2057400" y="16002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752600" y="2286000"/>
            <a:ext cx="3048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057400" y="22860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057400" y="1447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 smtClean="0">
                <a:latin typeface="+mj-lt"/>
              </a:rPr>
              <a:t>5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52600" y="2357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5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590800" y="205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5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456500"/>
              </p:ext>
            </p:extLst>
          </p:nvPr>
        </p:nvGraphicFramePr>
        <p:xfrm>
          <a:off x="778417" y="4487565"/>
          <a:ext cx="6235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4" imgW="6235560" imgH="622080" progId="Equation.DSMT4">
                  <p:embed/>
                </p:oleObj>
              </mc:Choice>
              <mc:Fallback>
                <p:oleObj name="Equation" r:id="rId4" imgW="62355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417" y="4487565"/>
                        <a:ext cx="62357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8833" y="495002"/>
            <a:ext cx="3638550" cy="3438525"/>
          </a:xfrm>
          <a:prstGeom prst="rect">
            <a:avLst/>
          </a:prstGeom>
        </p:spPr>
      </p:pic>
      <p:cxnSp>
        <p:nvCxnSpPr>
          <p:cNvPr id="69" name="Straight Arrow Connector 68"/>
          <p:cNvCxnSpPr/>
          <p:nvPr/>
        </p:nvCxnSpPr>
        <p:spPr>
          <a:xfrm flipV="1">
            <a:off x="6477000" y="1524000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477000" y="2209800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010400" y="1976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5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6141567" y="2214264"/>
            <a:ext cx="335433" cy="21967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48400" y="113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 smtClean="0">
                <a:latin typeface="+mj-lt"/>
              </a:rPr>
              <a:t>5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638800" y="1981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5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7543800" y="757535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543800" y="1443335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077200" y="12102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7208367" y="1447799"/>
            <a:ext cx="335433" cy="21967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315200" y="3720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05600" y="1214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5334000" y="833735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334000" y="1519535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867400" y="12864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4998567" y="1523999"/>
            <a:ext cx="335433" cy="21967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105400" y="4482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495800" y="129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6705600" y="2586335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705600" y="3272135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239000" y="30390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4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6370167" y="3276599"/>
            <a:ext cx="335433" cy="21967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477000" y="22008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4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67400" y="3043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4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6096000" y="2061865"/>
            <a:ext cx="0" cy="6858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096000" y="2747665"/>
            <a:ext cx="609600" cy="38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629400" y="2514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5760567" y="2752129"/>
            <a:ext cx="335433" cy="21967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867400" y="1676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257800" y="251906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6727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Alternate coordinate system</a:t>
            </a:r>
          </a:p>
        </p:txBody>
      </p:sp>
    </p:spTree>
    <p:extLst>
      <p:ext uri="{BB962C8B-B14F-4D97-AF65-F5344CB8AC3E}">
        <p14:creationId xmlns:p14="http://schemas.microsoft.com/office/powerpoint/2010/main" val="87978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3595"/>
          <a:stretch/>
        </p:blipFill>
        <p:spPr>
          <a:xfrm>
            <a:off x="482600" y="250825"/>
            <a:ext cx="6679045" cy="2590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843208"/>
              </p:ext>
            </p:extLst>
          </p:nvPr>
        </p:nvGraphicFramePr>
        <p:xfrm>
          <a:off x="1733550" y="2584450"/>
          <a:ext cx="4772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4" imgW="3340080" imgH="266400" progId="Equation.DSMT4">
                  <p:embed/>
                </p:oleObj>
              </mc:Choice>
              <mc:Fallback>
                <p:oleObj name="Equation" r:id="rId4" imgW="33400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3550" y="2584450"/>
                        <a:ext cx="47720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101464"/>
              </p:ext>
            </p:extLst>
          </p:nvPr>
        </p:nvGraphicFramePr>
        <p:xfrm>
          <a:off x="842962" y="2965450"/>
          <a:ext cx="6553200" cy="23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6" imgW="5041800" imgH="1815840" progId="Equation.DSMT4">
                  <p:embed/>
                </p:oleObj>
              </mc:Choice>
              <mc:Fallback>
                <p:oleObj name="Equation" r:id="rId6" imgW="504180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2962" y="2965450"/>
                        <a:ext cx="6553200" cy="236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24400" y="37338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All motions:  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A</a:t>
            </a:r>
            <a:r>
              <a:rPr lang="en-US" sz="2400" i="1" baseline="-25000" dirty="0" smtClean="0">
                <a:latin typeface="+mj-lt"/>
                <a:sym typeface="Wingdings" panose="05000000000000000000" pitchFamily="2" charset="2"/>
              </a:rPr>
              <a:t>1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+E+T</a:t>
            </a:r>
            <a:r>
              <a:rPr lang="en-US" sz="2400" i="1" baseline="-25000" dirty="0" smtClean="0">
                <a:latin typeface="+mj-lt"/>
                <a:sym typeface="Wingdings" panose="05000000000000000000" pitchFamily="2" charset="2"/>
              </a:rPr>
              <a:t>1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+3T</a:t>
            </a:r>
            <a:r>
              <a:rPr lang="en-US" sz="2400" i="1" baseline="-25000" dirty="0" smtClean="0">
                <a:latin typeface="+mj-lt"/>
                <a:sym typeface="Wingdings" panose="05000000000000000000" pitchFamily="2" charset="2"/>
              </a:rPr>
              <a:t>2</a:t>
            </a:r>
            <a:endParaRPr lang="en-US" sz="2400" i="1" dirty="0" smtClean="0">
              <a:latin typeface="+mj-lt"/>
              <a:sym typeface="Wingdings" panose="05000000000000000000" pitchFamily="2" charset="2"/>
            </a:endParaRPr>
          </a:p>
          <a:p>
            <a:r>
              <a:rPr lang="en-US" sz="2400" dirty="0" smtClean="0">
                <a:latin typeface="+mj-lt"/>
              </a:rPr>
              <a:t>Translations:    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  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Rotations</a:t>
            </a:r>
            <a:r>
              <a:rPr lang="en-US" sz="2400" smtClean="0">
                <a:latin typeface="+mj-lt"/>
              </a:rPr>
              <a:t>:         </a:t>
            </a:r>
            <a:r>
              <a:rPr lang="en-US" sz="2400" i="1" smtClean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1</a:t>
            </a:r>
            <a:endParaRPr lang="en-US" sz="2400" i="1" baseline="-250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Vibrations:        </a:t>
            </a:r>
            <a:r>
              <a:rPr lang="en-US" sz="2400" i="1" dirty="0" smtClean="0">
                <a:sym typeface="Wingdings" panose="05000000000000000000" pitchFamily="2" charset="2"/>
              </a:rPr>
              <a:t>A</a:t>
            </a:r>
            <a:r>
              <a:rPr lang="en-US" sz="2400" i="1" baseline="-25000" dirty="0" smtClean="0">
                <a:sym typeface="Wingdings" panose="05000000000000000000" pitchFamily="2" charset="2"/>
              </a:rPr>
              <a:t>1</a:t>
            </a:r>
            <a:r>
              <a:rPr lang="en-US" sz="2400" i="1" dirty="0" smtClean="0">
                <a:sym typeface="Wingdings" panose="05000000000000000000" pitchFamily="2" charset="2"/>
              </a:rPr>
              <a:t>+E+2T</a:t>
            </a:r>
            <a:r>
              <a:rPr lang="en-US" sz="2400" i="1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43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57200"/>
            <a:ext cx="6019800" cy="421386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Symmetry of NH</a:t>
            </a:r>
            <a:r>
              <a:rPr lang="en-US" sz="2400" baseline="-25000" dirty="0" smtClean="0">
                <a:latin typeface="+mj-lt"/>
              </a:rPr>
              <a:t>3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681220"/>
            <a:ext cx="906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3"/>
              </a:rPr>
              <a:t>http://wps.prenhall.com/wps/media/objects/602/616516/Media_Assets/Chapter19/Text_Images/FG19_07-12UN.JPG</a:t>
            </a:r>
            <a:endParaRPr lang="en-US" sz="12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752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</a:t>
            </a:r>
            <a:r>
              <a:rPr lang="en-US" sz="2400" baseline="-25000" dirty="0" smtClean="0">
                <a:latin typeface="+mj-lt"/>
              </a:rPr>
              <a:t>3v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07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513" y="85725"/>
            <a:ext cx="8091287" cy="334327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492245"/>
              </p:ext>
            </p:extLst>
          </p:nvPr>
        </p:nvGraphicFramePr>
        <p:xfrm>
          <a:off x="4800600" y="3390900"/>
          <a:ext cx="319314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2234880" imgH="266400" progId="Equation.DSMT4">
                  <p:embed/>
                </p:oleObj>
              </mc:Choice>
              <mc:Fallback>
                <p:oleObj name="Equation" r:id="rId4" imgW="2234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00600" y="3390900"/>
                        <a:ext cx="3193143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4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911" y="235491"/>
            <a:ext cx="70294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Point symmetry groups  in physics</a:t>
            </a: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Notion of symmetry related basis functions*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290372"/>
              </p:ext>
            </p:extLst>
          </p:nvPr>
        </p:nvGraphicFramePr>
        <p:xfrm>
          <a:off x="152400" y="1226090"/>
          <a:ext cx="8658726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3" imgW="6451560" imgH="723600" progId="Equation.DSMT4">
                  <p:embed/>
                </p:oleObj>
              </mc:Choice>
              <mc:Fallback>
                <p:oleObj name="Equation" r:id="rId3" imgW="64515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226090"/>
                        <a:ext cx="8658726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399" y="2124580"/>
            <a:ext cx="5334000" cy="12477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9193" y="3292600"/>
            <a:ext cx="3972155" cy="7822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16399" y="3990994"/>
            <a:ext cx="3679783" cy="9165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9606" y="2464989"/>
            <a:ext cx="289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5361" y="4222288"/>
            <a:ext cx="2737988" cy="46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520819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*(Using notation in DDJ textbook)</a:t>
            </a:r>
          </a:p>
        </p:txBody>
      </p:sp>
    </p:spTree>
    <p:extLst>
      <p:ext uri="{BB962C8B-B14F-4D97-AF65-F5344CB8AC3E}">
        <p14:creationId xmlns:p14="http://schemas.microsoft.com/office/powerpoint/2010/main" val="21778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basis functions based on Cartesian coordinates for the example of the triangular group:  </a:t>
            </a:r>
            <a:r>
              <a:rPr lang="en-US" sz="2400" i="1" dirty="0" smtClean="0">
                <a:latin typeface="+mj-lt"/>
              </a:rPr>
              <a:t>P(3)=D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1143000"/>
            <a:ext cx="798195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basis functions associated with </a:t>
            </a:r>
          </a:p>
          <a:p>
            <a:r>
              <a:rPr lang="en-US" sz="2400" dirty="0" smtClean="0">
                <a:latin typeface="+mj-lt"/>
              </a:rPr>
              <a:t>character table for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7778752" cy="2500313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5181600" y="4024313"/>
            <a:ext cx="4572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1624" y="4620214"/>
            <a:ext cx="3279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“Standard” notation for representations of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179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basis functions: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722" y="3201569"/>
            <a:ext cx="3679783" cy="9165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3429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:</a:t>
            </a:r>
          </a:p>
          <a:p>
            <a:pPr lvl="1"/>
            <a:r>
              <a:rPr lang="en-US" sz="2400" dirty="0" smtClean="0">
                <a:latin typeface="+mj-lt"/>
              </a:rPr>
              <a:t>Assume integral implied by </a:t>
            </a:r>
            <a:r>
              <a:rPr lang="en-US" sz="2400" dirty="0" err="1" smtClean="0">
                <a:latin typeface="+mj-lt"/>
              </a:rPr>
              <a:t>braket</a:t>
            </a:r>
            <a:r>
              <a:rPr lang="en-US" sz="2400" dirty="0" smtClean="0">
                <a:latin typeface="+mj-lt"/>
              </a:rPr>
              <a:t> takes place over unit sphere and appropriate normalization constants will be applied.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157480"/>
              </p:ext>
            </p:extLst>
          </p:nvPr>
        </p:nvGraphicFramePr>
        <p:xfrm>
          <a:off x="1466850" y="5040313"/>
          <a:ext cx="6210300" cy="144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4" imgW="4292280" imgH="1002960" progId="Equation.DSMT4">
                  <p:embed/>
                </p:oleObj>
              </mc:Choice>
              <mc:Fallback>
                <p:oleObj name="Equation" r:id="rId4" imgW="429228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6850" y="5040313"/>
                        <a:ext cx="6210300" cy="144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719846"/>
              </p:ext>
            </p:extLst>
          </p:nvPr>
        </p:nvGraphicFramePr>
        <p:xfrm>
          <a:off x="825495" y="1075611"/>
          <a:ext cx="7493010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6" imgW="6006960" imgH="1803240" progId="Equation.DSMT4">
                  <p:embed/>
                </p:oleObj>
              </mc:Choice>
              <mc:Fallback>
                <p:oleObj name="Equation" r:id="rId6" imgW="600696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5495" y="1075611"/>
                        <a:ext cx="7493010" cy="224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038600" y="800238"/>
            <a:ext cx="1600200" cy="1871227"/>
            <a:chOff x="4038600" y="800238"/>
            <a:chExt cx="1600200" cy="1871227"/>
          </a:xfrm>
        </p:grpSpPr>
        <p:sp>
          <p:nvSpPr>
            <p:cNvPr id="10" name="Isosceles Triangle 9"/>
            <p:cNvSpPr/>
            <p:nvPr/>
          </p:nvSpPr>
          <p:spPr>
            <a:xfrm rot="-16200000">
              <a:off x="4647724" y="1675924"/>
              <a:ext cx="301593" cy="766158"/>
            </a:xfrm>
            <a:prstGeom prst="triangle">
              <a:avLst/>
            </a:prstGeom>
            <a:solidFill>
              <a:srgbClr val="00B0F0">
                <a:alpha val="6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038600" y="800238"/>
              <a:ext cx="1600200" cy="1871227"/>
              <a:chOff x="4038600" y="800238"/>
              <a:chExt cx="1600200" cy="1871227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572000" y="1219200"/>
                <a:ext cx="0" cy="80353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4572000" y="2036082"/>
                <a:ext cx="609600" cy="32722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4368950" y="2029699"/>
                <a:ext cx="207799" cy="464001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4572000" y="800238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38600" y="2209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181600" y="18243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65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27670" y="228600"/>
            <a:ext cx="1600200" cy="1871227"/>
            <a:chOff x="4038600" y="800238"/>
            <a:chExt cx="1600200" cy="1871227"/>
          </a:xfrm>
        </p:grpSpPr>
        <p:sp>
          <p:nvSpPr>
            <p:cNvPr id="15" name="Isosceles Triangle 14"/>
            <p:cNvSpPr/>
            <p:nvPr/>
          </p:nvSpPr>
          <p:spPr>
            <a:xfrm rot="-16200000">
              <a:off x="4647724" y="1675924"/>
              <a:ext cx="301593" cy="766158"/>
            </a:xfrm>
            <a:prstGeom prst="triangle">
              <a:avLst/>
            </a:prstGeom>
            <a:solidFill>
              <a:srgbClr val="00B0F0">
                <a:alpha val="6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38600" y="800238"/>
              <a:ext cx="1600200" cy="1871227"/>
              <a:chOff x="4038600" y="800238"/>
              <a:chExt cx="1600200" cy="1871227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4572000" y="1219200"/>
                <a:ext cx="0" cy="80353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4572000" y="2036082"/>
                <a:ext cx="609600" cy="32722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4368950" y="2029699"/>
                <a:ext cx="207799" cy="464001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572000" y="800238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038600" y="2209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81600" y="18243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y</a:t>
                </a:r>
              </a:p>
            </p:txBody>
          </p:sp>
        </p:grpSp>
      </p:grp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71403" r="47547"/>
          <a:stretch/>
        </p:blipFill>
        <p:spPr>
          <a:xfrm>
            <a:off x="2623121" y="399415"/>
            <a:ext cx="6055144" cy="2162779"/>
          </a:xfrm>
          <a:prstGeom prst="rect">
            <a:avLst/>
          </a:prstGeom>
        </p:spPr>
      </p:pic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461294"/>
              </p:ext>
            </p:extLst>
          </p:nvPr>
        </p:nvGraphicFramePr>
        <p:xfrm>
          <a:off x="922337" y="3157337"/>
          <a:ext cx="7299325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4" imgW="4063680" imgH="1091880" progId="Equation.DSMT4">
                  <p:embed/>
                </p:oleObj>
              </mc:Choice>
              <mc:Fallback>
                <p:oleObj name="Equation" r:id="rId4" imgW="40636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2337" y="3157337"/>
                        <a:ext cx="7299325" cy="1963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2366" y="5625542"/>
            <a:ext cx="4874868" cy="9599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27570" y="5175824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basis functions related to irreducible representations  follow:</a:t>
            </a:r>
          </a:p>
        </p:txBody>
      </p:sp>
    </p:spTree>
    <p:extLst>
      <p:ext uri="{BB962C8B-B14F-4D97-AF65-F5344CB8AC3E}">
        <p14:creationId xmlns:p14="http://schemas.microsoft.com/office/powerpoint/2010/main" val="34873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27670" y="228600"/>
            <a:ext cx="1600200" cy="1871227"/>
            <a:chOff x="4038600" y="800238"/>
            <a:chExt cx="1600200" cy="1871227"/>
          </a:xfrm>
        </p:grpSpPr>
        <p:sp>
          <p:nvSpPr>
            <p:cNvPr id="6" name="Isosceles Triangle 5"/>
            <p:cNvSpPr/>
            <p:nvPr/>
          </p:nvSpPr>
          <p:spPr>
            <a:xfrm rot="-16200000">
              <a:off x="4647724" y="1675924"/>
              <a:ext cx="301593" cy="766158"/>
            </a:xfrm>
            <a:prstGeom prst="triangle">
              <a:avLst/>
            </a:prstGeom>
            <a:solidFill>
              <a:srgbClr val="00B0F0">
                <a:alpha val="6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038600" y="800238"/>
              <a:ext cx="1600200" cy="1871227"/>
              <a:chOff x="4038600" y="800238"/>
              <a:chExt cx="1600200" cy="1871227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572000" y="1219200"/>
                <a:ext cx="0" cy="803537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4572000" y="2036082"/>
                <a:ext cx="609600" cy="32722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4368950" y="2029699"/>
                <a:ext cx="207799" cy="464001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4572000" y="800238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038600" y="2209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181600" y="18243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y</a:t>
                </a:r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11513"/>
              </p:ext>
            </p:extLst>
          </p:nvPr>
        </p:nvGraphicFramePr>
        <p:xfrm>
          <a:off x="2961542" y="347226"/>
          <a:ext cx="5877657" cy="2378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3" imgW="4330440" imgH="1752480" progId="Equation.DSMT4">
                  <p:embed/>
                </p:oleObj>
              </mc:Choice>
              <mc:Fallback>
                <p:oleObj name="Equation" r:id="rId3" imgW="433044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61542" y="347226"/>
                        <a:ext cx="5877657" cy="2378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81400" y="125269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455079"/>
              </p:ext>
            </p:extLst>
          </p:nvPr>
        </p:nvGraphicFramePr>
        <p:xfrm>
          <a:off x="430793" y="2990056"/>
          <a:ext cx="7388404" cy="972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5" imgW="4914720" imgH="647640" progId="Equation.DSMT4">
                  <p:embed/>
                </p:oleObj>
              </mc:Choice>
              <mc:Fallback>
                <p:oleObj name="Equation" r:id="rId5" imgW="491472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0793" y="2990056"/>
                        <a:ext cx="7388404" cy="972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609228"/>
              </p:ext>
            </p:extLst>
          </p:nvPr>
        </p:nvGraphicFramePr>
        <p:xfrm>
          <a:off x="518318" y="4078650"/>
          <a:ext cx="8107363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7" imgW="6235560" imgH="1638000" progId="Equation.DSMT4">
                  <p:embed/>
                </p:oleObj>
              </mc:Choice>
              <mc:Fallback>
                <p:oleObj name="Equation" r:id="rId7" imgW="62355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8318" y="4078650"/>
                        <a:ext cx="8107363" cy="212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75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150446"/>
              </p:ext>
            </p:extLst>
          </p:nvPr>
        </p:nvGraphicFramePr>
        <p:xfrm>
          <a:off x="838200" y="1143000"/>
          <a:ext cx="4352726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Equation" r:id="rId3" imgW="2031840" imgH="1638000" progId="Equation.DSMT4">
                  <p:embed/>
                </p:oleObj>
              </mc:Choice>
              <mc:Fallback>
                <p:oleObj name="Equation" r:id="rId3" imgW="203184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4352726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689295"/>
              </p:ext>
            </p:extLst>
          </p:nvPr>
        </p:nvGraphicFramePr>
        <p:xfrm>
          <a:off x="5147318" y="2918555"/>
          <a:ext cx="35353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Equation" r:id="rId5" imgW="1968480" imgH="355320" progId="Equation.DSMT4">
                  <p:embed/>
                </p:oleObj>
              </mc:Choice>
              <mc:Fallback>
                <p:oleObj name="Equation" r:id="rId5" imgW="19684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7318" y="2918555"/>
                        <a:ext cx="3535363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758448"/>
              </p:ext>
            </p:extLst>
          </p:nvPr>
        </p:nvGraphicFramePr>
        <p:xfrm>
          <a:off x="5307120" y="3837782"/>
          <a:ext cx="371792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6" name="Equation" r:id="rId7" imgW="2070000" imgH="368280" progId="Equation.DSMT4">
                  <p:embed/>
                </p:oleObj>
              </mc:Choice>
              <mc:Fallback>
                <p:oleObj name="Equation" r:id="rId7" imgW="20700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07120" y="3837782"/>
                        <a:ext cx="371792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150156"/>
              </p:ext>
            </p:extLst>
          </p:nvPr>
        </p:nvGraphicFramePr>
        <p:xfrm>
          <a:off x="5138738" y="874713"/>
          <a:ext cx="35814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Equation" r:id="rId9" imgW="1993680" imgH="342720" progId="Equation.DSMT4">
                  <p:embed/>
                </p:oleObj>
              </mc:Choice>
              <mc:Fallback>
                <p:oleObj name="Equation" r:id="rId9" imgW="19936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38738" y="874713"/>
                        <a:ext cx="3581400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982769"/>
              </p:ext>
            </p:extLst>
          </p:nvPr>
        </p:nvGraphicFramePr>
        <p:xfrm>
          <a:off x="5184775" y="1897063"/>
          <a:ext cx="34909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Equation" r:id="rId11" imgW="1942920" imgH="368280" progId="Equation.DSMT4">
                  <p:embed/>
                </p:oleObj>
              </mc:Choice>
              <mc:Fallback>
                <p:oleObj name="Equation" r:id="rId11" imgW="19429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84775" y="1897063"/>
                        <a:ext cx="3490913" cy="65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urved Up Arrow 9"/>
          <p:cNvSpPr/>
          <p:nvPr/>
        </p:nvSpPr>
        <p:spPr>
          <a:xfrm flipH="1" flipV="1">
            <a:off x="3386138" y="703660"/>
            <a:ext cx="1752600" cy="610393"/>
          </a:xfrm>
          <a:prstGeom prst="curvedUpArrow">
            <a:avLst/>
          </a:prstGeom>
          <a:solidFill>
            <a:srgbClr val="DA32AA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flipH="1" flipV="1">
            <a:off x="3276600" y="1980407"/>
            <a:ext cx="1752600" cy="610393"/>
          </a:xfrm>
          <a:prstGeom prst="curvedUpArrow">
            <a:avLst/>
          </a:prstGeom>
          <a:solidFill>
            <a:srgbClr val="DA32AA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flipH="1" flipV="1">
            <a:off x="3429000" y="2590800"/>
            <a:ext cx="1752600" cy="610393"/>
          </a:xfrm>
          <a:prstGeom prst="curvedUpArrow">
            <a:avLst/>
          </a:prstGeom>
          <a:solidFill>
            <a:srgbClr val="DA32AA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flipH="1" flipV="1">
            <a:off x="3581400" y="3504407"/>
            <a:ext cx="1752600" cy="610393"/>
          </a:xfrm>
          <a:prstGeom prst="curvedUpArrow">
            <a:avLst/>
          </a:prstGeom>
          <a:solidFill>
            <a:srgbClr val="DA32AA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17356</TotalTime>
  <Words>589</Words>
  <Application>Microsoft Office PowerPoint</Application>
  <PresentationFormat>On-screen Show (4:3)</PresentationFormat>
  <Paragraphs>194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940</cp:revision>
  <cp:lastPrinted>2017-01-30T04:21:08Z</cp:lastPrinted>
  <dcterms:created xsi:type="dcterms:W3CDTF">2012-01-10T18:32:24Z</dcterms:created>
  <dcterms:modified xsi:type="dcterms:W3CDTF">2017-01-30T17:02:05Z</dcterms:modified>
</cp:coreProperties>
</file>