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6" r:id="rId2"/>
    <p:sldId id="299" r:id="rId3"/>
    <p:sldId id="327" r:id="rId4"/>
    <p:sldId id="328" r:id="rId5"/>
    <p:sldId id="329" r:id="rId6"/>
    <p:sldId id="330" r:id="rId7"/>
    <p:sldId id="332" r:id="rId8"/>
    <p:sldId id="331" r:id="rId9"/>
    <p:sldId id="333" r:id="rId10"/>
    <p:sldId id="334" r:id="rId11"/>
    <p:sldId id="335" r:id="rId12"/>
    <p:sldId id="336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6" d="100"/>
          <a:sy n="56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pn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0"/>
            <a:ext cx="8763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/>
              <a:t>9</a:t>
            </a:r>
            <a:r>
              <a:rPr lang="en-US" sz="3200" b="1" dirty="0" smtClean="0"/>
              <a:t>:</a:t>
            </a:r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Evaluating transition matrix elements using character tables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Chapter 8 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Analysis of vibrational infrared spectra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Analysis of vibrational Raman spectra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" y="5486400"/>
            <a:ext cx="887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  In this lecture, some materials are taken from an electronic version of the </a:t>
            </a:r>
            <a:r>
              <a:rPr lang="en-US" sz="2400" dirty="0" err="1" smtClean="0">
                <a:latin typeface="+mj-lt"/>
              </a:rPr>
              <a:t>Dresselhaus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Dresselhaus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Jorio</a:t>
            </a:r>
            <a:r>
              <a:rPr lang="en-US" sz="2400" dirty="0" smtClean="0">
                <a:latin typeface="+mj-lt"/>
              </a:rPr>
              <a:t> text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629243"/>
              </p:ext>
            </p:extLst>
          </p:nvPr>
        </p:nvGraphicFramePr>
        <p:xfrm>
          <a:off x="381000" y="685800"/>
          <a:ext cx="8220433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3" imgW="5359320" imgH="1688760" progId="Equation.DSMT4">
                  <p:embed/>
                </p:oleObj>
              </mc:Choice>
              <mc:Fallback>
                <p:oleObj name="Equation" r:id="rId3" imgW="535932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685800"/>
                        <a:ext cx="8220433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Up Arrow 5"/>
          <p:cNvSpPr/>
          <p:nvPr/>
        </p:nvSpPr>
        <p:spPr>
          <a:xfrm>
            <a:off x="922751" y="3276600"/>
            <a:ext cx="6096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719332"/>
              </p:ext>
            </p:extLst>
          </p:nvPr>
        </p:nvGraphicFramePr>
        <p:xfrm>
          <a:off x="448849" y="3911252"/>
          <a:ext cx="3810486" cy="700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5" imgW="1726920" imgH="317160" progId="Equation.DSMT4">
                  <p:embed/>
                </p:oleObj>
              </mc:Choice>
              <mc:Fallback>
                <p:oleObj name="Equation" r:id="rId5" imgW="172692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8849" y="3911252"/>
                        <a:ext cx="3810486" cy="700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7270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967"/>
          <a:stretch/>
        </p:blipFill>
        <p:spPr>
          <a:xfrm>
            <a:off x="720107" y="990600"/>
            <a:ext cx="5833093" cy="21226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2286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O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807957"/>
              </p:ext>
            </p:extLst>
          </p:nvPr>
        </p:nvGraphicFramePr>
        <p:xfrm>
          <a:off x="957263" y="3175000"/>
          <a:ext cx="5981700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4" imgW="4470120" imgH="1815840" progId="Equation.DSMT4">
                  <p:embed/>
                </p:oleObj>
              </mc:Choice>
              <mc:Fallback>
                <p:oleObj name="Equation" r:id="rId4" imgW="447012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57263" y="3175000"/>
                        <a:ext cx="5981700" cy="2430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3901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</a:t>
            </a:r>
            <a:endParaRPr lang="en-US" sz="2400" dirty="0" smtClean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30" y="696863"/>
            <a:ext cx="6656285" cy="29607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0" y="1253083"/>
            <a:ext cx="251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Raman</a:t>
            </a:r>
          </a:p>
          <a:p>
            <a:endParaRPr lang="en-US" sz="2400" dirty="0">
              <a:latin typeface="+mj-lt"/>
              <a:sym typeface="Wingdings" panose="05000000000000000000" pitchFamily="2" charset="2"/>
            </a:endParaRPr>
          </a:p>
          <a:p>
            <a:endParaRPr lang="en-US" sz="2400" dirty="0" smtClean="0">
              <a:latin typeface="+mj-lt"/>
              <a:sym typeface="Wingdings" panose="05000000000000000000" pitchFamily="2" charset="2"/>
            </a:endParaRPr>
          </a:p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IR</a:t>
            </a:r>
          </a:p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 err="1" smtClean="0">
                <a:latin typeface="+mj-lt"/>
                <a:sym typeface="Wingdings" panose="05000000000000000000" pitchFamily="2" charset="2"/>
              </a:rPr>
              <a:t>IR+Raman</a:t>
            </a:r>
            <a:endParaRPr lang="en-US" sz="2400" dirty="0" smtClean="0">
              <a:latin typeface="+mj-lt"/>
              <a:sym typeface="Wingdings" panose="05000000000000000000" pitchFamily="2" charset="2"/>
            </a:endParaRPr>
          </a:p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Raman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636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054100"/>
            <a:ext cx="9034313" cy="45529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270" y="44958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785812"/>
            <a:ext cx="765810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63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Symmetry analysis of the coupling of electromagnetic waves to molecular vibrations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" y="1905000"/>
            <a:ext cx="8705850" cy="39198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1219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Infrared spectrum of gaseous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O from NIST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2895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42627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4872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</a:t>
            </a:r>
            <a:r>
              <a:rPr lang="en-US" sz="2400" baseline="-25000" dirty="0" smtClean="0">
                <a:latin typeface="+mj-lt"/>
              </a:rPr>
              <a:t>1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830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Fermi Golden Rule for absorption of electromagnetic radiation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03726"/>
              </p:ext>
            </p:extLst>
          </p:nvPr>
        </p:nvGraphicFramePr>
        <p:xfrm>
          <a:off x="838200" y="1135797"/>
          <a:ext cx="5594136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2" name="Equation" r:id="rId3" imgW="2717640" imgH="571320" progId="Equation.DSMT4">
                  <p:embed/>
                </p:oleObj>
              </mc:Choice>
              <mc:Fallback>
                <p:oleObj name="Equation" r:id="rId3" imgW="27176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135797"/>
                        <a:ext cx="5594136" cy="1176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481497"/>
              </p:ext>
            </p:extLst>
          </p:nvPr>
        </p:nvGraphicFramePr>
        <p:xfrm>
          <a:off x="434236" y="2379846"/>
          <a:ext cx="8001185" cy="1901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3" name="Equation" r:id="rId5" imgW="5397480" imgH="1282680" progId="Equation.DSMT4">
                  <p:embed/>
                </p:oleObj>
              </mc:Choice>
              <mc:Fallback>
                <p:oleObj name="Equation" r:id="rId5" imgW="53974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236" y="2379846"/>
                        <a:ext cx="8001185" cy="19014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541490">
            <a:off x="6248400" y="1093487"/>
            <a:ext cx="609600" cy="6930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0400" y="1135797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density of final states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930262"/>
              </p:ext>
            </p:extLst>
          </p:nvPr>
        </p:nvGraphicFramePr>
        <p:xfrm>
          <a:off x="434236" y="4144228"/>
          <a:ext cx="6086475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4" name="Equation" r:id="rId7" imgW="4927320" imgH="1117440" progId="Equation.DSMT4">
                  <p:embed/>
                </p:oleObj>
              </mc:Choice>
              <mc:Fallback>
                <p:oleObj name="Equation" r:id="rId7" imgW="492732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4236" y="4144228"/>
                        <a:ext cx="6086475" cy="138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8600" y="561429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radiation couples to molecules with net dipole moment</a:t>
            </a:r>
          </a:p>
        </p:txBody>
      </p:sp>
    </p:spTree>
    <p:extLst>
      <p:ext uri="{BB962C8B-B14F-4D97-AF65-F5344CB8AC3E}">
        <p14:creationId xmlns:p14="http://schemas.microsoft.com/office/powerpoint/2010/main" val="169463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1519"/>
              </p:ext>
            </p:extLst>
          </p:nvPr>
        </p:nvGraphicFramePr>
        <p:xfrm>
          <a:off x="229704" y="131763"/>
          <a:ext cx="777460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Equation" r:id="rId3" imgW="5587920" imgH="876240" progId="Equation.DSMT4">
                  <p:embed/>
                </p:oleObj>
              </mc:Choice>
              <mc:Fallback>
                <p:oleObj name="Equation" r:id="rId3" imgW="558792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9704" y="131763"/>
                        <a:ext cx="7774608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9704" y="1152327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H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O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t="24967"/>
          <a:stretch/>
        </p:blipFill>
        <p:spPr>
          <a:xfrm>
            <a:off x="1371600" y="1854161"/>
            <a:ext cx="5833093" cy="2122627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339919"/>
              </p:ext>
            </p:extLst>
          </p:nvPr>
        </p:nvGraphicFramePr>
        <p:xfrm>
          <a:off x="1452563" y="4138613"/>
          <a:ext cx="5913437" cy="195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9" name="Equation" r:id="rId6" imgW="4419360" imgH="1460160" progId="Equation.DSMT4">
                  <p:embed/>
                </p:oleObj>
              </mc:Choice>
              <mc:Fallback>
                <p:oleObj name="Equation" r:id="rId6" imgW="441936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52563" y="4138613"/>
                        <a:ext cx="5913437" cy="1954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0751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80724"/>
            <a:ext cx="8699848" cy="40580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1219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Infrared spectrum of gaseous CH</a:t>
            </a:r>
            <a:r>
              <a:rPr lang="en-US" sz="2400" baseline="-25000" dirty="0" smtClean="0">
                <a:latin typeface="+mj-lt"/>
              </a:rPr>
              <a:t>4</a:t>
            </a:r>
            <a:r>
              <a:rPr lang="en-US" sz="2400" dirty="0" smtClean="0">
                <a:latin typeface="+mj-lt"/>
              </a:rPr>
              <a:t> from NIST</a:t>
            </a:r>
          </a:p>
        </p:txBody>
      </p:sp>
    </p:spTree>
    <p:extLst>
      <p:ext uri="{BB962C8B-B14F-4D97-AF65-F5344CB8AC3E}">
        <p14:creationId xmlns:p14="http://schemas.microsoft.com/office/powerpoint/2010/main" val="2951562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CH</a:t>
            </a:r>
            <a:r>
              <a:rPr lang="en-US" sz="2400" baseline="-25000" dirty="0" smtClean="0">
                <a:latin typeface="+mj-lt"/>
              </a:rPr>
              <a:t>4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22472"/>
          <a:stretch/>
        </p:blipFill>
        <p:spPr>
          <a:xfrm>
            <a:off x="1905000" y="894407"/>
            <a:ext cx="6679045" cy="2628900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970480"/>
              </p:ext>
            </p:extLst>
          </p:nvPr>
        </p:nvGraphicFramePr>
        <p:xfrm>
          <a:off x="1828800" y="3727449"/>
          <a:ext cx="3789363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Equation" r:id="rId4" imgW="2831760" imgH="774360" progId="Equation.DSMT4">
                  <p:embed/>
                </p:oleObj>
              </mc:Choice>
              <mc:Fallback>
                <p:oleObj name="Equation" r:id="rId4" imgW="283176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3727449"/>
                        <a:ext cx="3789363" cy="103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581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Vibrational modes excited by Raman scattering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154248"/>
              </p:ext>
            </p:extLst>
          </p:nvPr>
        </p:nvGraphicFramePr>
        <p:xfrm>
          <a:off x="609600" y="990436"/>
          <a:ext cx="7685675" cy="170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Equation" r:id="rId3" imgW="5994360" imgH="1333440" progId="Equation.DSMT4">
                  <p:embed/>
                </p:oleObj>
              </mc:Choice>
              <mc:Fallback>
                <p:oleObj name="Equation" r:id="rId3" imgW="599436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990436"/>
                        <a:ext cx="7685675" cy="170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>
            <a:off x="1752600" y="2771745"/>
            <a:ext cx="5334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1833" y="3378591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static </a:t>
            </a:r>
            <a:r>
              <a:rPr lang="en-US" sz="2400" dirty="0" err="1" smtClean="0">
                <a:latin typeface="+mj-lt"/>
              </a:rPr>
              <a:t>polarizability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4990" y="2662066"/>
            <a:ext cx="4000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polarizability</a:t>
            </a:r>
            <a:r>
              <a:rPr lang="en-US" sz="2400" dirty="0" smtClean="0">
                <a:latin typeface="+mj-lt"/>
              </a:rPr>
              <a:t> due to vibration at frequency </a:t>
            </a:r>
            <a:r>
              <a:rPr lang="en-US" sz="2400" dirty="0" err="1" smtClean="0">
                <a:latin typeface="Symbol" panose="05050102010706020507" pitchFamily="18" charset="2"/>
              </a:rPr>
              <a:t>w</a:t>
            </a:r>
            <a:r>
              <a:rPr lang="en-US" sz="2400" baseline="-25000" dirty="0" err="1">
                <a:latin typeface="+mj-lt"/>
              </a:rPr>
              <a:t>v</a:t>
            </a:r>
            <a:r>
              <a:rPr lang="en-US" sz="2400" dirty="0" smtClean="0">
                <a:latin typeface="+mj-lt"/>
              </a:rPr>
              <a:t> </a:t>
            </a:r>
          </a:p>
        </p:txBody>
      </p:sp>
      <p:sp>
        <p:nvSpPr>
          <p:cNvPr id="10" name="Up Arrow 9"/>
          <p:cNvSpPr/>
          <p:nvPr/>
        </p:nvSpPr>
        <p:spPr>
          <a:xfrm rot="18697915">
            <a:off x="2957924" y="2698648"/>
            <a:ext cx="5334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691933"/>
              </p:ext>
            </p:extLst>
          </p:nvPr>
        </p:nvGraphicFramePr>
        <p:xfrm>
          <a:off x="333375" y="4610099"/>
          <a:ext cx="8445676" cy="1211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Equation" r:id="rId5" imgW="6642000" imgH="952200" progId="Equation.DSMT4">
                  <p:embed/>
                </p:oleObj>
              </mc:Choice>
              <mc:Fallback>
                <p:oleObj name="Equation" r:id="rId5" imgW="66420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3375" y="4610099"/>
                        <a:ext cx="8445676" cy="1211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 rot="2401876">
            <a:off x="1905000" y="5638800"/>
            <a:ext cx="5334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7805" y="5635748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Rayleigh interaction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52437" y="556041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Stokes interaction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7000" y="4371803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anti-Stokes interaction</a:t>
            </a:r>
          </a:p>
        </p:txBody>
      </p:sp>
      <p:sp>
        <p:nvSpPr>
          <p:cNvPr id="16" name="Up Arrow 15"/>
          <p:cNvSpPr/>
          <p:nvPr/>
        </p:nvSpPr>
        <p:spPr>
          <a:xfrm>
            <a:off x="5867400" y="5638800"/>
            <a:ext cx="5334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11882268">
            <a:off x="8153400" y="4654925"/>
            <a:ext cx="5334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8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17777</TotalTime>
  <Words>259</Words>
  <Application>Microsoft Office PowerPoint</Application>
  <PresentationFormat>On-screen Show (4:3)</PresentationFormat>
  <Paragraphs>73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970</cp:revision>
  <cp:lastPrinted>2017-02-01T15:25:45Z</cp:lastPrinted>
  <dcterms:created xsi:type="dcterms:W3CDTF">2012-01-10T18:32:24Z</dcterms:created>
  <dcterms:modified xsi:type="dcterms:W3CDTF">2017-02-01T15:43:39Z</dcterms:modified>
</cp:coreProperties>
</file>