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6" r:id="rId2"/>
    <p:sldId id="315" r:id="rId3"/>
    <p:sldId id="297" r:id="rId4"/>
    <p:sldId id="314" r:id="rId5"/>
    <p:sldId id="316" r:id="rId6"/>
    <p:sldId id="298" r:id="rId7"/>
    <p:sldId id="299" r:id="rId8"/>
    <p:sldId id="317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8" r:id="rId20"/>
    <p:sldId id="310" r:id="rId21"/>
    <p:sldId id="311" r:id="rId22"/>
    <p:sldId id="312" r:id="rId23"/>
    <p:sldId id="313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4" d="100"/>
          <a:sy n="54" d="100"/>
        </p:scale>
        <p:origin x="12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1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wfu.edu/natalie/s18phy71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Reading: Appendix 1 and Chapters I&amp;1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Course structure and expectations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Units – SI vs Gaussian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Electrostatics – Poisson equation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44" y="228600"/>
            <a:ext cx="9166644" cy="6024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12" y="125412"/>
            <a:ext cx="792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Material discussed in Appendix of textbook --</a:t>
            </a:r>
          </a:p>
        </p:txBody>
      </p:sp>
    </p:spTree>
    <p:extLst>
      <p:ext uri="{BB962C8B-B14F-4D97-AF65-F5344CB8AC3E}">
        <p14:creationId xmlns:p14="http://schemas.microsoft.com/office/powerpoint/2010/main" val="77651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304800"/>
            <a:ext cx="9134475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6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287"/>
            <a:ext cx="8905875" cy="68294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" y="1219200"/>
            <a:ext cx="8906305" cy="294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862"/>
            <a:ext cx="5943600" cy="67722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Units choice for this course: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SI units for Jackson in Chapters 1-10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Gaussian units for Jackson in Chapters 11-16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3630" y="20574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219200" y="3810000"/>
            <a:ext cx="0" cy="2057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19200" y="5867400"/>
            <a:ext cx="20574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19200" y="5181600"/>
            <a:ext cx="76203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905000" y="42519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07766" y="463420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09800" y="4556760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231597" y="4067811"/>
            <a:ext cx="9144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2514600" y="4372611"/>
            <a:ext cx="914400" cy="885189"/>
          </a:xfrm>
          <a:prstGeom prst="cloud">
            <a:avLst/>
          </a:prstGeom>
          <a:pattFill prst="pct25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24000" y="38817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4985" y="4415135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585" y="4419600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5259" y="3742342"/>
            <a:ext cx="533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34870"/>
              </p:ext>
            </p:extLst>
          </p:nvPr>
        </p:nvGraphicFramePr>
        <p:xfrm>
          <a:off x="2478088" y="4529138"/>
          <a:ext cx="723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Equation" r:id="rId3" imgW="507960" imgH="266400" progId="Equation.DSMT4">
                  <p:embed/>
                </p:oleObj>
              </mc:Choice>
              <mc:Fallback>
                <p:oleObj name="Equation" r:id="rId3" imgW="507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8088" y="4529138"/>
                        <a:ext cx="723900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/>
          <p:cNvCxnSpPr/>
          <p:nvPr/>
        </p:nvCxnSpPr>
        <p:spPr>
          <a:xfrm flipV="1">
            <a:off x="3276600" y="3881735"/>
            <a:ext cx="914400" cy="446248"/>
          </a:xfrm>
          <a:prstGeom prst="straightConnector1">
            <a:avLst/>
          </a:prstGeom>
          <a:ln w="889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252472"/>
              </p:ext>
            </p:extLst>
          </p:nvPr>
        </p:nvGraphicFramePr>
        <p:xfrm>
          <a:off x="3934443" y="3886200"/>
          <a:ext cx="4523757" cy="2170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Equation" r:id="rId5" imgW="2831760" imgH="1409400" progId="Equation.DSMT4">
                  <p:embed/>
                </p:oleObj>
              </mc:Choice>
              <mc:Fallback>
                <p:oleObj name="Equation" r:id="rId5" imgW="2831760" imgH="140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4443" y="3886200"/>
                        <a:ext cx="4523757" cy="2170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3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15" y="76200"/>
            <a:ext cx="4724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lt"/>
              </a:rPr>
              <a:t>Electrostatics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9953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Discrete versus continuous charge distributions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648005"/>
              </p:ext>
            </p:extLst>
          </p:nvPr>
        </p:nvGraphicFramePr>
        <p:xfrm>
          <a:off x="1219200" y="1676400"/>
          <a:ext cx="6753496" cy="284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Equation" r:id="rId3" imgW="4457520" imgH="1879560" progId="Equation.DSMT4">
                  <p:embed/>
                </p:oleObj>
              </mc:Choice>
              <mc:Fallback>
                <p:oleObj name="Equation" r:id="rId3" imgW="4457520" imgH="1879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676400"/>
                        <a:ext cx="6753496" cy="284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4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37797"/>
            <a:ext cx="3619500" cy="5134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Differential equations --</a:t>
            </a:r>
          </a:p>
        </p:txBody>
      </p:sp>
    </p:spTree>
    <p:extLst>
      <p:ext uri="{BB962C8B-B14F-4D97-AF65-F5344CB8AC3E}">
        <p14:creationId xmlns:p14="http://schemas.microsoft.com/office/powerpoint/2010/main" val="256437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939593"/>
              </p:ext>
            </p:extLst>
          </p:nvPr>
        </p:nvGraphicFramePr>
        <p:xfrm>
          <a:off x="426522" y="1905000"/>
          <a:ext cx="3558178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1803240" imgH="647640" progId="Equation.DSMT4">
                  <p:embed/>
                </p:oleObj>
              </mc:Choice>
              <mc:Fallback>
                <p:oleObj name="Equation" r:id="rId3" imgW="1803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522" y="1905000"/>
                        <a:ext cx="3558178" cy="12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148934"/>
              </p:ext>
            </p:extLst>
          </p:nvPr>
        </p:nvGraphicFramePr>
        <p:xfrm>
          <a:off x="5043569" y="1981200"/>
          <a:ext cx="3382963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1714320" imgH="1307880" progId="Equation.DSMT4">
                  <p:embed/>
                </p:oleObj>
              </mc:Choice>
              <mc:Fallback>
                <p:oleObj name="Equation" r:id="rId5" imgW="1714320" imgH="1307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569" y="1981200"/>
                        <a:ext cx="3382963" cy="258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1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5455"/>
          <a:stretch/>
        </p:blipFill>
        <p:spPr>
          <a:xfrm>
            <a:off x="343184" y="1748135"/>
            <a:ext cx="8359565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2353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Relationship between integral and differential forms of electrostatics 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7481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Need to show:</a:t>
            </a:r>
          </a:p>
        </p:txBody>
      </p:sp>
    </p:spTree>
    <p:extLst>
      <p:ext uri="{BB962C8B-B14F-4D97-AF65-F5344CB8AC3E}">
        <p14:creationId xmlns:p14="http://schemas.microsoft.com/office/powerpoint/2010/main" val="29955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8" y="1143000"/>
            <a:ext cx="9144000" cy="488810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562600" y="2133600"/>
            <a:ext cx="3733800" cy="25146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9781572">
            <a:off x="5738715" y="3577899"/>
            <a:ext cx="37625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Postponed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3656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609600"/>
            <a:ext cx="79819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4325"/>
            <a:ext cx="8420100" cy="120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94297"/>
            <a:ext cx="9067800" cy="137750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81000" y="2971800"/>
            <a:ext cx="2362200" cy="2057400"/>
            <a:chOff x="1219200" y="3810000"/>
            <a:chExt cx="2362200" cy="205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219200" y="3810000"/>
              <a:ext cx="2057400" cy="2057400"/>
              <a:chOff x="1219200" y="3810000"/>
              <a:chExt cx="2057400" cy="20574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V="1">
                <a:off x="1219200" y="3810000"/>
                <a:ext cx="0" cy="20574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1219200" y="5867400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flipV="1">
                <a:off x="1219200" y="5181600"/>
                <a:ext cx="762030" cy="6858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/>
            <p:cNvSpPr/>
            <p:nvPr/>
          </p:nvSpPr>
          <p:spPr>
            <a:xfrm>
              <a:off x="1524000" y="4724400"/>
              <a:ext cx="914400" cy="914400"/>
            </a:xfrm>
            <a:prstGeom prst="ellipse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981200" y="4800600"/>
              <a:ext cx="152400" cy="381000"/>
            </a:xfrm>
            <a:prstGeom prst="straightConnector1">
              <a:avLst/>
            </a:prstGeom>
            <a:ln w="508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125246"/>
                </p:ext>
              </p:extLst>
            </p:nvPr>
          </p:nvGraphicFramePr>
          <p:xfrm>
            <a:off x="2120900" y="4876800"/>
            <a:ext cx="1460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5" name="Equation" r:id="rId5" imgW="876240" imgH="228600" progId="Equation.DSMT4">
                    <p:embed/>
                  </p:oleObj>
                </mc:Choice>
                <mc:Fallback>
                  <p:oleObj name="Equation" r:id="rId5" imgW="8762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120900" y="4876800"/>
                          <a:ext cx="1460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303263"/>
            <a:ext cx="8708004" cy="9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98" y="533400"/>
            <a:ext cx="8708004" cy="945137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718375"/>
              </p:ext>
            </p:extLst>
          </p:nvPr>
        </p:nvGraphicFramePr>
        <p:xfrm>
          <a:off x="3429000" y="1524000"/>
          <a:ext cx="5041900" cy="1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5" name="Equation" r:id="rId4" imgW="3225600" imgH="761760" progId="Equation.DSMT4">
                  <p:embed/>
                </p:oleObj>
              </mc:Choice>
              <mc:Fallback>
                <p:oleObj name="Equation" r:id="rId4" imgW="32256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29000" y="1524000"/>
                        <a:ext cx="5041900" cy="1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00400"/>
            <a:ext cx="7923213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598" y="3581400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8050" y="4667250"/>
            <a:ext cx="6195911" cy="1504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7198" y="5253335"/>
            <a:ext cx="772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</a:p>
        </p:txBody>
      </p:sp>
    </p:spTree>
    <p:extLst>
      <p:ext uri="{BB962C8B-B14F-4D97-AF65-F5344CB8AC3E}">
        <p14:creationId xmlns:p14="http://schemas.microsoft.com/office/powerpoint/2010/main" val="414788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in HW1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049793"/>
              </p:ext>
            </p:extLst>
          </p:nvPr>
        </p:nvGraphicFramePr>
        <p:xfrm>
          <a:off x="990600" y="990600"/>
          <a:ext cx="7905785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8" name="Equation" r:id="rId3" imgW="5321160" imgH="1663560" progId="Equation.DSMT4">
                  <p:embed/>
                </p:oleObj>
              </mc:Choice>
              <mc:Fallback>
                <p:oleObj name="Equation" r:id="rId3" imgW="532116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990600"/>
                        <a:ext cx="7905785" cy="2471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79243"/>
              </p:ext>
            </p:extLst>
          </p:nvPr>
        </p:nvGraphicFramePr>
        <p:xfrm>
          <a:off x="1562099" y="3657600"/>
          <a:ext cx="6915615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" name="Equation" r:id="rId5" imgW="4647960" imgH="1562040" progId="Equation.DSMT4">
                  <p:embed/>
                </p:oleObj>
              </mc:Choice>
              <mc:Fallback>
                <p:oleObj name="Equation" r:id="rId5" imgW="4647960" imgH="1562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2099" y="3657600"/>
                        <a:ext cx="6915615" cy="232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1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810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hlinkClick r:id="rId3"/>
              </a:rPr>
              <a:t>http://users.wfu.edu/natalie/s18phy712/</a:t>
            </a:r>
            <a:endParaRPr lang="en-US" sz="2400" dirty="0" smtClean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0574"/>
            <a:ext cx="9144000" cy="47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2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289"/>
            <a:ext cx="9144000" cy="56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19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Textbook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2187"/>
            <a:ext cx="3419475" cy="4733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9" y="1062187"/>
            <a:ext cx="3617035" cy="4739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3216" y="60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Optional supplement</a:t>
            </a:r>
          </a:p>
        </p:txBody>
      </p:sp>
    </p:spTree>
    <p:extLst>
      <p:ext uri="{BB962C8B-B14F-4D97-AF65-F5344CB8AC3E}">
        <p14:creationId xmlns:p14="http://schemas.microsoft.com/office/powerpoint/2010/main" val="412908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09" t="20181" r="4497" b="3935"/>
          <a:stretch/>
        </p:blipFill>
        <p:spPr>
          <a:xfrm>
            <a:off x="137216" y="304800"/>
            <a:ext cx="8778184" cy="57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9010"/>
            <a:ext cx="9144000" cy="5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33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Comment about HW #1:   (Jackson problem 1.5)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The time-averaged potential of a neutral hydrogen atom is given by: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where q denotes the magnitude of the elementary charge of an electron or proton and where </a:t>
            </a:r>
            <a:r>
              <a:rPr lang="en-US" sz="2400" i="1" dirty="0" smtClean="0">
                <a:latin typeface="+mj-lt"/>
              </a:rPr>
              <a:t>a</a:t>
            </a:r>
            <a:r>
              <a:rPr lang="en-US" sz="2400" i="1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denotes the Bohr radius. Find the distribution of charge (both continuous and discrete) that will give this potential and interpret your results physically.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486509"/>
              </p:ext>
            </p:extLst>
          </p:nvPr>
        </p:nvGraphicFramePr>
        <p:xfrm>
          <a:off x="1981200" y="1828800"/>
          <a:ext cx="4246355" cy="1179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Equation" r:id="rId3" imgW="2514600" imgH="698400" progId="Equation.DSMT4">
                  <p:embed/>
                </p:oleObj>
              </mc:Choice>
              <mc:Fallback>
                <p:oleObj name="Equation" r:id="rId3" imgW="25146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1828800"/>
                        <a:ext cx="4246355" cy="11795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09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1/17/2018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2018 -- Lecture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47" t="37941" r="3704" b="3128"/>
          <a:stretch/>
        </p:blipFill>
        <p:spPr>
          <a:xfrm>
            <a:off x="118109" y="838200"/>
            <a:ext cx="8595315" cy="4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8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12039</TotalTime>
  <Words>389</Words>
  <Application>Microsoft Office PowerPoint</Application>
  <PresentationFormat>On-screen Show (4:3)</PresentationFormat>
  <Paragraphs>110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662</cp:revision>
  <cp:lastPrinted>2018-01-16T02:40:05Z</cp:lastPrinted>
  <dcterms:created xsi:type="dcterms:W3CDTF">2012-01-10T18:32:24Z</dcterms:created>
  <dcterms:modified xsi:type="dcterms:W3CDTF">2018-01-19T03:35:33Z</dcterms:modified>
</cp:coreProperties>
</file>