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75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73" r:id="rId16"/>
    <p:sldId id="366" r:id="rId17"/>
    <p:sldId id="374" r:id="rId18"/>
    <p:sldId id="367" r:id="rId19"/>
    <p:sldId id="368" r:id="rId20"/>
    <p:sldId id="369" r:id="rId21"/>
    <p:sldId id="370" r:id="rId22"/>
    <p:sldId id="371" r:id="rId23"/>
    <p:sldId id="372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0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Chap. 11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Equations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cgs</a:t>
            </a:r>
            <a:r>
              <a:rPr lang="en-US" sz="3200" b="1" dirty="0" smtClean="0">
                <a:solidFill>
                  <a:schemeClr val="folHlink"/>
                </a:solidFill>
              </a:rPr>
              <a:t> (Gaussian) units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Special theory of relativity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Lorentz transformation relations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The Doppler Effect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36011"/>
              </p:ext>
            </p:extLst>
          </p:nvPr>
        </p:nvGraphicFramePr>
        <p:xfrm>
          <a:off x="598488" y="1066800"/>
          <a:ext cx="58531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4" name="数式" r:id="rId3" imgW="3352680" imgH="457200" progId="Equation.3">
                  <p:embed/>
                </p:oleObj>
              </mc:Choice>
              <mc:Fallback>
                <p:oleObj name="数式" r:id="rId3" imgW="335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066800"/>
                        <a:ext cx="58531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04800" y="2438400"/>
            <a:ext cx="4191000" cy="3662065"/>
            <a:chOff x="838200" y="2438400"/>
            <a:chExt cx="4191000" cy="3662065"/>
          </a:xfrm>
        </p:grpSpPr>
        <p:grpSp>
          <p:nvGrpSpPr>
            <p:cNvPr id="8" name="Group 7"/>
            <p:cNvGrpSpPr/>
            <p:nvPr/>
          </p:nvGrpSpPr>
          <p:grpSpPr>
            <a:xfrm>
              <a:off x="990600" y="3200400"/>
              <a:ext cx="3048000" cy="2438400"/>
              <a:chOff x="990600" y="3200400"/>
              <a:chExt cx="3048000" cy="24384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990600" y="3200400"/>
                <a:ext cx="0" cy="2438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990600" y="5638800"/>
                <a:ext cx="304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447800" y="2971800"/>
              <a:ext cx="3048000" cy="2438400"/>
              <a:chOff x="990600" y="3200400"/>
              <a:chExt cx="3048000" cy="2438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990600" y="3200400"/>
                <a:ext cx="0" cy="2438400"/>
              </a:xfrm>
              <a:prstGeom prst="straightConnector1">
                <a:avLst/>
              </a:prstGeom>
              <a:ln w="38100">
                <a:solidFill>
                  <a:srgbClr val="DA32AA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990600" y="5638800"/>
                <a:ext cx="3048000" cy="0"/>
              </a:xfrm>
              <a:prstGeom prst="straightConnector1">
                <a:avLst/>
              </a:prstGeom>
              <a:ln w="38100">
                <a:solidFill>
                  <a:srgbClr val="DA32A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ight Arrow 13"/>
            <p:cNvSpPr/>
            <p:nvPr/>
          </p:nvSpPr>
          <p:spPr>
            <a:xfrm rot="18707894">
              <a:off x="1447800" y="4038600"/>
              <a:ext cx="304800" cy="152400"/>
            </a:xfrm>
            <a:prstGeom prst="rightArrow">
              <a:avLst/>
            </a:prstGeom>
            <a:solidFill>
              <a:srgbClr val="DA32AA"/>
            </a:solidFill>
            <a:ln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1000" y="5638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0" y="2743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51009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DA32AA"/>
                  </a:solidFill>
                  <a:latin typeface="+mj-lt"/>
                </a:rPr>
                <a:t>x’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3881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DA32AA"/>
                  </a:solidFill>
                  <a:latin typeface="+mj-lt"/>
                </a:rPr>
                <a:t>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2438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DA32AA"/>
                  </a:solidFill>
                  <a:latin typeface="+mj-lt"/>
                </a:rPr>
                <a:t>y’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 rot="19233600">
              <a:off x="2117572" y="3757155"/>
              <a:ext cx="14478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0099721">
              <a:off x="1739048" y="4492371"/>
              <a:ext cx="1447800" cy="228600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43200" y="3272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k’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79344" y="455458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+mj-lt"/>
                </a:rPr>
                <a:t>k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55913"/>
              </p:ext>
            </p:extLst>
          </p:nvPr>
        </p:nvGraphicFramePr>
        <p:xfrm>
          <a:off x="3505200" y="2198687"/>
          <a:ext cx="5786437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5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98687"/>
                        <a:ext cx="5786437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65913"/>
              </p:ext>
            </p:extLst>
          </p:nvPr>
        </p:nvGraphicFramePr>
        <p:xfrm>
          <a:off x="4949825" y="4048125"/>
          <a:ext cx="39687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6" name="数式" r:id="rId7" imgW="2273040" imgH="1346040" progId="Equation.3">
                  <p:embed/>
                </p:oleObj>
              </mc:Choice>
              <mc:Fallback>
                <p:oleObj name="数式" r:id="rId7" imgW="2273040" imgH="1346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048125"/>
                        <a:ext cx="396875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Doppler Effect     (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=0)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65868"/>
              </p:ext>
            </p:extLst>
          </p:nvPr>
        </p:nvGraphicFramePr>
        <p:xfrm>
          <a:off x="800099" y="1219200"/>
          <a:ext cx="7124701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7" name="数式" r:id="rId3" imgW="2590560" imgH="469800" progId="Equation.3">
                  <p:embed/>
                </p:oleObj>
              </mc:Choice>
              <mc:Fallback>
                <p:oleObj name="数式" r:id="rId3" imgW="259056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099" y="1219200"/>
                        <a:ext cx="7124701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20198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Sound Doppler Effect     (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=0)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89460"/>
              </p:ext>
            </p:extLst>
          </p:nvPr>
        </p:nvGraphicFramePr>
        <p:xfrm>
          <a:off x="2312988" y="3946525"/>
          <a:ext cx="39465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8" name="数式" r:id="rId5" imgW="1434960" imgH="482400" progId="Equation.3">
                  <p:embed/>
                </p:oleObj>
              </mc:Choice>
              <mc:Fallback>
                <p:oleObj name="数式" r:id="rId5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946525"/>
                        <a:ext cx="394652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5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 of the velocity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04172"/>
              </p:ext>
            </p:extLst>
          </p:nvPr>
        </p:nvGraphicFramePr>
        <p:xfrm>
          <a:off x="1143000" y="990600"/>
          <a:ext cx="51514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9" name="数式" r:id="rId3" imgW="2590800" imgH="1079500" progId="Equation.3">
                  <p:embed/>
                </p:oleObj>
              </mc:Choice>
              <mc:Fallback>
                <p:oleObj name="数式" r:id="rId3" imgW="2590800" imgH="1079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1514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124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an infinitesimal increment: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3524"/>
              </p:ext>
            </p:extLst>
          </p:nvPr>
        </p:nvGraphicFramePr>
        <p:xfrm>
          <a:off x="1143000" y="3595009"/>
          <a:ext cx="51514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0" name="数式" r:id="rId5" imgW="2590560" imgH="1091880" progId="Equation.3">
                  <p:embed/>
                </p:oleObj>
              </mc:Choice>
              <mc:Fallback>
                <p:oleObj name="数式" r:id="rId5" imgW="2590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95009"/>
                        <a:ext cx="51514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 of the velocity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97159"/>
              </p:ext>
            </p:extLst>
          </p:nvPr>
        </p:nvGraphicFramePr>
        <p:xfrm>
          <a:off x="1143000" y="860953"/>
          <a:ext cx="51514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3" name="数式" r:id="rId3" imgW="2590560" imgH="1091880" progId="Equation.3">
                  <p:embed/>
                </p:oleObj>
              </mc:Choice>
              <mc:Fallback>
                <p:oleObj name="数式" r:id="rId3" imgW="2590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60953"/>
                        <a:ext cx="51514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89031"/>
              </p:ext>
            </p:extLst>
          </p:nvPr>
        </p:nvGraphicFramePr>
        <p:xfrm>
          <a:off x="1193800" y="3048000"/>
          <a:ext cx="527843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4" name="数式" r:id="rId5" imgW="2654280" imgH="812520" progId="Equation.3">
                  <p:embed/>
                </p:oleObj>
              </mc:Choice>
              <mc:Fallback>
                <p:oleObj name="数式" r:id="rId5" imgW="265428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048000"/>
                        <a:ext cx="527843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335328"/>
              </p:ext>
            </p:extLst>
          </p:nvPr>
        </p:nvGraphicFramePr>
        <p:xfrm>
          <a:off x="1309688" y="4710113"/>
          <a:ext cx="494982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5" name="数式" r:id="rId7" imgW="2489040" imgH="888840" progId="Equation.3">
                  <p:embed/>
                </p:oleObj>
              </mc:Choice>
              <mc:Fallback>
                <p:oleObj name="数式" r:id="rId7" imgW="2489040" imgH="888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710113"/>
                        <a:ext cx="4949825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1527175"/>
            <a:ext cx="912114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20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u</a:t>
            </a:r>
            <a:r>
              <a:rPr lang="en-US" sz="2400" i="1" baseline="-25000" dirty="0" err="1" smtClean="0">
                <a:latin typeface="+mj-lt"/>
              </a:rPr>
              <a:t>x</a:t>
            </a:r>
            <a:r>
              <a:rPr lang="en-US" sz="2400" i="1" dirty="0" smtClean="0">
                <a:latin typeface="+mj-lt"/>
              </a:rPr>
              <a:t>/c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272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u</a:t>
            </a:r>
            <a:r>
              <a:rPr lang="en-US" sz="2400" i="1" baseline="-25000" dirty="0" err="1" smtClean="0">
                <a:latin typeface="+mj-lt"/>
              </a:rPr>
              <a:t>y</a:t>
            </a:r>
            <a:r>
              <a:rPr lang="en-US" sz="2400" i="1" dirty="0" smtClean="0">
                <a:latin typeface="+mj-lt"/>
              </a:rPr>
              <a:t>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0304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 velocity variation with </a:t>
            </a:r>
            <a:r>
              <a:rPr lang="en-US" sz="2400" dirty="0" smtClean="0">
                <a:latin typeface="Symbol" pitchFamily="18" charset="2"/>
              </a:rPr>
              <a:t>b: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81733"/>
              </p:ext>
            </p:extLst>
          </p:nvPr>
        </p:nvGraphicFramePr>
        <p:xfrm>
          <a:off x="609600" y="198437"/>
          <a:ext cx="7726363" cy="615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Equation" r:id="rId3" imgW="3886200" imgH="3098520" progId="Equation.DSMT4">
                  <p:embed/>
                </p:oleObj>
              </mc:Choice>
              <mc:Fallback>
                <p:oleObj name="Equation" r:id="rId3" imgW="3886200" imgH="309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437"/>
                        <a:ext cx="7726363" cy="615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01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01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Velocity transformations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50850"/>
              </p:ext>
            </p:extLst>
          </p:nvPr>
        </p:nvGraphicFramePr>
        <p:xfrm>
          <a:off x="304800" y="577731"/>
          <a:ext cx="8744320" cy="329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6" name="Equation" r:id="rId3" imgW="7137360" imgH="2692080" progId="Equation.DSMT4">
                  <p:embed/>
                </p:oleObj>
              </mc:Choice>
              <mc:Fallback>
                <p:oleObj name="Equation" r:id="rId3" imgW="713736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7731"/>
                        <a:ext cx="8744320" cy="3299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70002"/>
              </p:ext>
            </p:extLst>
          </p:nvPr>
        </p:nvGraphicFramePr>
        <p:xfrm>
          <a:off x="3114675" y="3887788"/>
          <a:ext cx="40163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7" name="Equation" r:id="rId5" imgW="2019240" imgH="1358640" progId="Equation.DSMT4">
                  <p:embed/>
                </p:oleObj>
              </mc:Choice>
              <mc:Fallback>
                <p:oleObj name="Equation" r:id="rId5" imgW="2019240" imgH="1358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887788"/>
                        <a:ext cx="4016375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4948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Velocity 4-vector:</a:t>
            </a:r>
          </a:p>
        </p:txBody>
      </p:sp>
    </p:spTree>
    <p:extLst>
      <p:ext uri="{BB962C8B-B14F-4D97-AF65-F5344CB8AC3E}">
        <p14:creationId xmlns:p14="http://schemas.microsoft.com/office/powerpoint/2010/main" val="7793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14232"/>
              </p:ext>
            </p:extLst>
          </p:nvPr>
        </p:nvGraphicFramePr>
        <p:xfrm>
          <a:off x="478971" y="1109662"/>
          <a:ext cx="8277225" cy="463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name="Equation" r:id="rId3" imgW="6756120" imgH="3784320" progId="Equation.DSMT4">
                  <p:embed/>
                </p:oleObj>
              </mc:Choice>
              <mc:Fallback>
                <p:oleObj name="Equation" r:id="rId3" imgW="6756120" imgH="3784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71" y="1109662"/>
                        <a:ext cx="8277225" cy="463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84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63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Significance of 4-velocity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40962"/>
              </p:ext>
            </p:extLst>
          </p:nvPr>
        </p:nvGraphicFramePr>
        <p:xfrm>
          <a:off x="4989513" y="30163"/>
          <a:ext cx="1011237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9" name="数式" r:id="rId3" imgW="507960" imgH="939600" progId="Equation.3">
                  <p:embed/>
                </p:oleObj>
              </mc:Choice>
              <mc:Fallback>
                <p:oleObj name="数式" r:id="rId3" imgW="5079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30163"/>
                        <a:ext cx="1011237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99371"/>
              </p:ext>
            </p:extLst>
          </p:nvPr>
        </p:nvGraphicFramePr>
        <p:xfrm>
          <a:off x="2538413" y="2341563"/>
          <a:ext cx="37893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0" name="数式" r:id="rId5" imgW="1904760" imgH="939600" progId="Equation.3">
                  <p:embed/>
                </p:oleObj>
              </mc:Choice>
              <mc:Fallback>
                <p:oleObj name="数式" r:id="rId5" imgW="1904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2341563"/>
                        <a:ext cx="3789362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" y="190098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Introduce the “rest” mass</a:t>
            </a:r>
            <a:r>
              <a:rPr lang="en-US" sz="2400" i="1" dirty="0" smtClean="0">
                <a:latin typeface="+mj-lt"/>
              </a:rPr>
              <a:t> m </a:t>
            </a:r>
            <a:r>
              <a:rPr lang="en-US" sz="2400" dirty="0" smtClean="0">
                <a:latin typeface="+mj-lt"/>
              </a:rPr>
              <a:t>of  particle characterized by velocity </a:t>
            </a:r>
            <a:r>
              <a:rPr lang="en-US" sz="2400" b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:</a:t>
            </a:r>
            <a:r>
              <a:rPr lang="en-US" sz="2400" b="1" dirty="0" smtClean="0">
                <a:latin typeface="+mj-lt"/>
              </a:rPr>
              <a:t>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2200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energy-moment 4-vector: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82826"/>
              </p:ext>
            </p:extLst>
          </p:nvPr>
        </p:nvGraphicFramePr>
        <p:xfrm>
          <a:off x="515938" y="4667250"/>
          <a:ext cx="8475662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1" name="数式" r:id="rId7" imgW="5041800" imgH="939600" progId="Equation.3">
                  <p:embed/>
                </p:oleObj>
              </mc:Choice>
              <mc:Fallback>
                <p:oleObj name="数式" r:id="rId7" imgW="5041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667250"/>
                        <a:ext cx="8475662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0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7447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Properties of Energy-momentum 4-vector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66319"/>
              </p:ext>
            </p:extLst>
          </p:nvPr>
        </p:nvGraphicFramePr>
        <p:xfrm>
          <a:off x="465138" y="2667000"/>
          <a:ext cx="795549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3" name="数式" r:id="rId3" imgW="4889160" imgH="558720" progId="Equation.3">
                  <p:embed/>
                </p:oleObj>
              </mc:Choice>
              <mc:Fallback>
                <p:oleObj name="数式" r:id="rId3" imgW="488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667000"/>
                        <a:ext cx="795549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06491"/>
              </p:ext>
            </p:extLst>
          </p:nvPr>
        </p:nvGraphicFramePr>
        <p:xfrm>
          <a:off x="838200" y="644545"/>
          <a:ext cx="2224282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4" name="数式" r:id="rId5" imgW="1155600" imgH="939600" progId="Equation.3">
                  <p:embed/>
                </p:oleObj>
              </mc:Choice>
              <mc:Fallback>
                <p:oleObj name="数式" r:id="rId5" imgW="11556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44545"/>
                        <a:ext cx="2224282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5758"/>
              </p:ext>
            </p:extLst>
          </p:nvPr>
        </p:nvGraphicFramePr>
        <p:xfrm>
          <a:off x="661821" y="3474084"/>
          <a:ext cx="8104600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5" name="Equation" r:id="rId7" imgW="6045120" imgH="2298600" progId="Equation.DSMT4">
                  <p:embed/>
                </p:oleObj>
              </mc:Choice>
              <mc:Fallback>
                <p:oleObj name="Equation" r:id="rId7" imgW="6045120" imgH="22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21" y="3474084"/>
                        <a:ext cx="8104600" cy="307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1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209"/>
            <a:ext cx="9144000" cy="5821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1143000"/>
            <a:ext cx="8839200" cy="228600"/>
          </a:xfrm>
          <a:prstGeom prst="rect">
            <a:avLst/>
          </a:prstGeom>
          <a:solidFill>
            <a:srgbClr val="DA32A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relativistic energy relationships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159"/>
              </p:ext>
            </p:extLst>
          </p:nvPr>
        </p:nvGraphicFramePr>
        <p:xfrm>
          <a:off x="838200" y="644525"/>
          <a:ext cx="22987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4" name="数式" r:id="rId3" imgW="1155600" imgH="939600" progId="Equation.3">
                  <p:embed/>
                </p:oleObj>
              </mc:Choice>
              <mc:Fallback>
                <p:oleObj name="数式" r:id="rId3" imgW="11556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44525"/>
                        <a:ext cx="2298700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14519"/>
              </p:ext>
            </p:extLst>
          </p:nvPr>
        </p:nvGraphicFramePr>
        <p:xfrm>
          <a:off x="990600" y="2971800"/>
          <a:ext cx="51466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5" name="数式" r:id="rId5" imgW="3060360" imgH="583920" progId="Equation.3">
                  <p:embed/>
                </p:oleObj>
              </mc:Choice>
              <mc:Fallback>
                <p:oleObj name="数式" r:id="rId5" imgW="30603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51466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08751"/>
              </p:ext>
            </p:extLst>
          </p:nvPr>
        </p:nvGraphicFramePr>
        <p:xfrm>
          <a:off x="963613" y="4094163"/>
          <a:ext cx="6427787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6" name="数式" r:id="rId7" imgW="3822480" imgH="1371600" progId="Equation.3">
                  <p:embed/>
                </p:oleObj>
              </mc:Choice>
              <mc:Fallback>
                <p:oleObj name="数式" r:id="rId7" imgW="38224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4094163"/>
                        <a:ext cx="6427787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theory of relativity and Maxwell’s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585926"/>
              </p:ext>
            </p:extLst>
          </p:nvPr>
        </p:nvGraphicFramePr>
        <p:xfrm>
          <a:off x="762000" y="1295400"/>
          <a:ext cx="6691312" cy="468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3" name="数式" r:id="rId3" imgW="3225600" imgH="2260440" progId="Equation.3">
                  <p:embed/>
                </p:oleObj>
              </mc:Choice>
              <mc:Fallback>
                <p:oleObj name="数式" r:id="rId3" imgW="322560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6691312" cy="4684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4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99885"/>
              </p:ext>
            </p:extLst>
          </p:nvPr>
        </p:nvGraphicFramePr>
        <p:xfrm>
          <a:off x="2079625" y="817563"/>
          <a:ext cx="545306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7" name="数式" r:id="rId3" imgW="2743200" imgH="2819160" progId="Equation.3">
                  <p:embed/>
                </p:oleObj>
              </mc:Choice>
              <mc:Fallback>
                <p:oleObj name="数式" r:id="rId3" imgW="2743200" imgH="281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817563"/>
                        <a:ext cx="545306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43840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4-vectors:</a:t>
            </a:r>
          </a:p>
        </p:txBody>
      </p:sp>
    </p:spTree>
    <p:extLst>
      <p:ext uri="{BB962C8B-B14F-4D97-AF65-F5344CB8AC3E}">
        <p14:creationId xmlns:p14="http://schemas.microsoft.com/office/powerpoint/2010/main" val="30100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04094"/>
              </p:ext>
            </p:extLst>
          </p:nvPr>
        </p:nvGraphicFramePr>
        <p:xfrm>
          <a:off x="4419600" y="228600"/>
          <a:ext cx="33083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8" name="数式" r:id="rId3" imgW="1663560" imgH="914400" progId="Equation.3">
                  <p:embed/>
                </p:oleObj>
              </mc:Choice>
              <mc:Fallback>
                <p:oleObj name="数式" r:id="rId3" imgW="16635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"/>
                        <a:ext cx="3308350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306840"/>
              </p:ext>
            </p:extLst>
          </p:nvPr>
        </p:nvGraphicFramePr>
        <p:xfrm>
          <a:off x="1143000" y="2590800"/>
          <a:ext cx="6235701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9" name="数式" r:id="rId5" imgW="3136680" imgH="774360" progId="Equation.3">
                  <p:embed/>
                </p:oleObj>
              </mc:Choice>
              <mc:Fallback>
                <p:oleObj name="数式" r:id="rId5" imgW="31366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6235701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6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314"/>
            <a:ext cx="9144000" cy="51633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22720" y="2590800"/>
            <a:ext cx="2438400" cy="2286000"/>
          </a:xfrm>
          <a:prstGeom prst="ellipse">
            <a:avLst/>
          </a:prstGeom>
          <a:noFill/>
          <a:ln w="7620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12403" r="31584" b="4186"/>
          <a:stretch/>
        </p:blipFill>
        <p:spPr bwMode="auto">
          <a:xfrm>
            <a:off x="1828800" y="25400"/>
            <a:ext cx="53975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Notions of special relativity</a:t>
            </a:r>
          </a:p>
          <a:p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basic laws of physics are the same in all frames of reference (at rest or moving at constant velocity).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speed of light in vacuum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is the same in all frames of reference.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0600" y="3200400"/>
            <a:ext cx="3048000" cy="2438400"/>
            <a:chOff x="990600" y="3200400"/>
            <a:chExt cx="3048000" cy="2438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47800" y="2971800"/>
            <a:ext cx="3048000" cy="2438400"/>
            <a:chOff x="990600" y="3200400"/>
            <a:chExt cx="3048000" cy="24384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38100">
              <a:solidFill>
                <a:srgbClr val="DA32A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381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ight Arrow 14"/>
          <p:cNvSpPr/>
          <p:nvPr/>
        </p:nvSpPr>
        <p:spPr>
          <a:xfrm>
            <a:off x="1447800" y="4038600"/>
            <a:ext cx="304800" cy="152400"/>
          </a:xfrm>
          <a:prstGeom prst="rightArrow">
            <a:avLst/>
          </a:prstGeom>
          <a:solidFill>
            <a:srgbClr val="DA32AA"/>
          </a:solidFill>
          <a:ln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</a:rPr>
              <a:t>y’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881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v</a:t>
            </a:r>
          </a:p>
        </p:txBody>
      </p:sp>
      <p:sp>
        <p:nvSpPr>
          <p:cNvPr id="21" name="Oval 20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rgbClr val="FC4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12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4643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</a:rPr>
              <a:t>y’</a:t>
            </a:r>
          </a:p>
        </p:txBody>
      </p:sp>
      <p:cxnSp>
        <p:nvCxnSpPr>
          <p:cNvPr id="25" name="Straight Connector 24"/>
          <p:cNvCxnSpPr>
            <a:endCxn id="21" idx="2"/>
          </p:cNvCxnSpPr>
          <p:nvPr/>
        </p:nvCxnSpPr>
        <p:spPr>
          <a:xfrm>
            <a:off x="1447800" y="4419600"/>
            <a:ext cx="1295400" cy="38100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871216" y="4538522"/>
            <a:ext cx="0" cy="871678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5600" y="4533900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08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90600" y="4419600"/>
            <a:ext cx="1828800" cy="38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258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200400"/>
            <a:ext cx="3048000" cy="2438400"/>
            <a:chOff x="990600" y="3200400"/>
            <a:chExt cx="3048000" cy="2438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47800" y="2971800"/>
            <a:ext cx="3048000" cy="2438400"/>
            <a:chOff x="990600" y="3200400"/>
            <a:chExt cx="3048000" cy="2438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38100">
              <a:solidFill>
                <a:srgbClr val="DA32A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381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Arrow 10"/>
          <p:cNvSpPr/>
          <p:nvPr/>
        </p:nvSpPr>
        <p:spPr>
          <a:xfrm>
            <a:off x="1447800" y="4038600"/>
            <a:ext cx="304800" cy="152400"/>
          </a:xfrm>
          <a:prstGeom prst="rightArrow">
            <a:avLst/>
          </a:prstGeom>
          <a:solidFill>
            <a:srgbClr val="DA32AA"/>
          </a:solidFill>
          <a:ln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</a:rPr>
              <a:t>y’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881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rgbClr val="FC4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4643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</a:rPr>
              <a:t>y’</a:t>
            </a:r>
          </a:p>
        </p:txBody>
      </p:sp>
      <p:cxnSp>
        <p:nvCxnSpPr>
          <p:cNvPr id="20" name="Straight Connector 19"/>
          <p:cNvCxnSpPr>
            <a:endCxn id="17" idx="2"/>
          </p:cNvCxnSpPr>
          <p:nvPr/>
        </p:nvCxnSpPr>
        <p:spPr>
          <a:xfrm>
            <a:off x="1447800" y="4419600"/>
            <a:ext cx="1295400" cy="38100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71216" y="4538522"/>
            <a:ext cx="0" cy="871678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4533900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90600" y="4419600"/>
            <a:ext cx="1828800" cy="38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87636"/>
              </p:ext>
            </p:extLst>
          </p:nvPr>
        </p:nvGraphicFramePr>
        <p:xfrm>
          <a:off x="5065776" y="297888"/>
          <a:ext cx="2674937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0" name="数式" r:id="rId3" imgW="1346040" imgH="1091880" progId="Equation.3">
                  <p:embed/>
                </p:oleObj>
              </mc:Choice>
              <mc:Fallback>
                <p:oleObj name="数式" r:id="rId3" imgW="1346040" imgH="1091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5776" y="297888"/>
                        <a:ext cx="2674937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61374"/>
              </p:ext>
            </p:extLst>
          </p:nvPr>
        </p:nvGraphicFramePr>
        <p:xfrm>
          <a:off x="3810000" y="2654808"/>
          <a:ext cx="51514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1" name="数式" r:id="rId5" imgW="2590560" imgH="1079280" progId="Equation.3">
                  <p:embed/>
                </p:oleObj>
              </mc:Choice>
              <mc:Fallback>
                <p:oleObj name="数式" r:id="rId5" imgW="2590560" imgH="1079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54808"/>
                        <a:ext cx="51514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50245"/>
              </p:ext>
            </p:extLst>
          </p:nvPr>
        </p:nvGraphicFramePr>
        <p:xfrm>
          <a:off x="1295400" y="1069975"/>
          <a:ext cx="7019925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5" name="数式" r:id="rId3" imgW="3530520" imgH="2565360" progId="Equation.3">
                  <p:embed/>
                </p:oleObj>
              </mc:Choice>
              <mc:Fallback>
                <p:oleObj name="数式" r:id="rId3" imgW="3530520" imgH="2565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9975"/>
                        <a:ext cx="7019925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24589"/>
              </p:ext>
            </p:extLst>
          </p:nvPr>
        </p:nvGraphicFramePr>
        <p:xfrm>
          <a:off x="6582456" y="417215"/>
          <a:ext cx="2071687" cy="71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6" name="Equation" r:id="rId5" imgW="1955520" imgH="672840" progId="Equation.DSMT4">
                  <p:embed/>
                </p:oleObj>
              </mc:Choice>
              <mc:Fallback>
                <p:oleObj name="Equation" r:id="rId5" imgW="19555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2456" y="417215"/>
                        <a:ext cx="2071687" cy="71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4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Examples of other 4-vectors </a:t>
            </a:r>
          </a:p>
          <a:p>
            <a:pPr algn="ctr"/>
            <a:r>
              <a:rPr lang="en-US" sz="2400" dirty="0" smtClean="0">
                <a:latin typeface="+mj-lt"/>
              </a:rPr>
              <a:t>applicable to the Lorentz transformation: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941370"/>
              </p:ext>
            </p:extLst>
          </p:nvPr>
        </p:nvGraphicFramePr>
        <p:xfrm>
          <a:off x="185419" y="1123950"/>
          <a:ext cx="8882381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4" name="数式" r:id="rId3" imgW="5283000" imgH="3047760" progId="Equation.3">
                  <p:embed/>
                </p:oleObj>
              </mc:Choice>
              <mc:Fallback>
                <p:oleObj name="数式" r:id="rId3" imgW="5283000" imgH="3047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19" y="1123950"/>
                        <a:ext cx="8882381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75541"/>
              </p:ext>
            </p:extLst>
          </p:nvPr>
        </p:nvGraphicFramePr>
        <p:xfrm>
          <a:off x="6781800" y="1143000"/>
          <a:ext cx="2071687" cy="71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5" name="Equation" r:id="rId5" imgW="1955520" imgH="672840" progId="Equation.DSMT4">
                  <p:embed/>
                </p:oleObj>
              </mc:Choice>
              <mc:Fallback>
                <p:oleObj name="Equation" r:id="rId5" imgW="19555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1143000"/>
                        <a:ext cx="2071687" cy="71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The Doppler Effect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98731"/>
              </p:ext>
            </p:extLst>
          </p:nvPr>
        </p:nvGraphicFramePr>
        <p:xfrm>
          <a:off x="76200" y="838200"/>
          <a:ext cx="895653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6" name="数式" r:id="rId3" imgW="5130720" imgH="2095200" progId="Equation.3">
                  <p:embed/>
                </p:oleObj>
              </mc:Choice>
              <mc:Fallback>
                <p:oleObj name="数式" r:id="rId3" imgW="5130720" imgH="2095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95653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30640"/>
              </p:ext>
            </p:extLst>
          </p:nvPr>
        </p:nvGraphicFramePr>
        <p:xfrm>
          <a:off x="750888" y="4724400"/>
          <a:ext cx="58531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7" name="数式" r:id="rId5" imgW="3352680" imgH="457200" progId="Equation.3">
                  <p:embed/>
                </p:oleObj>
              </mc:Choice>
              <mc:Fallback>
                <p:oleObj name="数式" r:id="rId5" imgW="33526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724400"/>
                        <a:ext cx="58531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19697</TotalTime>
  <Words>438</Words>
  <Application>Microsoft Office PowerPoint</Application>
  <PresentationFormat>On-screen Show (4:3)</PresentationFormat>
  <Paragraphs>133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1152</cp:revision>
  <cp:lastPrinted>2014-03-24T08:03:21Z</cp:lastPrinted>
  <dcterms:created xsi:type="dcterms:W3CDTF">2012-01-10T18:32:24Z</dcterms:created>
  <dcterms:modified xsi:type="dcterms:W3CDTF">2018-03-20T21:41:13Z</dcterms:modified>
</cp:coreProperties>
</file>