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57" r:id="rId4"/>
    <p:sldId id="358" r:id="rId5"/>
    <p:sldId id="370" r:id="rId6"/>
    <p:sldId id="371" r:id="rId7"/>
    <p:sldId id="376" r:id="rId8"/>
    <p:sldId id="372" r:id="rId9"/>
    <p:sldId id="373" r:id="rId10"/>
    <p:sldId id="374" r:id="rId11"/>
    <p:sldId id="375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991600" cy="66479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11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Theory of Special Relativity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Lorentz transformation relations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field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>
                <a:solidFill>
                  <a:schemeClr val="folHlink"/>
                </a:solidFill>
              </a:rPr>
              <a:t>Connection to </a:t>
            </a:r>
            <a:r>
              <a:rPr lang="en-US" sz="2800" b="1" dirty="0" err="1">
                <a:solidFill>
                  <a:srgbClr val="7030A0"/>
                </a:solidFill>
              </a:rPr>
              <a:t>Liénard-Wiechert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chemeClr val="folHlink"/>
                </a:solidFill>
              </a:rPr>
              <a:t>potentials for constant velocity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and Magnetic field relationships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88781"/>
              </p:ext>
            </p:extLst>
          </p:nvPr>
        </p:nvGraphicFramePr>
        <p:xfrm>
          <a:off x="685800" y="766465"/>
          <a:ext cx="23177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6" name="数式" r:id="rId3" imgW="1117440" imgH="393480" progId="Equation.3">
                  <p:embed/>
                </p:oleObj>
              </mc:Choice>
              <mc:Fallback>
                <p:oleObj name="数式" r:id="rId3" imgW="11174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6465"/>
                        <a:ext cx="23177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364571"/>
              </p:ext>
            </p:extLst>
          </p:nvPr>
        </p:nvGraphicFramePr>
        <p:xfrm>
          <a:off x="3465513" y="750888"/>
          <a:ext cx="450532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7" name="Equation" r:id="rId5" imgW="2171520" imgH="1269720" progId="Equation.DSMT4">
                  <p:embed/>
                </p:oleObj>
              </mc:Choice>
              <mc:Fallback>
                <p:oleObj name="Equation" r:id="rId5" imgW="2171520" imgH="1269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750888"/>
                        <a:ext cx="4505325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422429"/>
              </p:ext>
            </p:extLst>
          </p:nvPr>
        </p:nvGraphicFramePr>
        <p:xfrm>
          <a:off x="685800" y="3429000"/>
          <a:ext cx="13446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8" name="数式" r:id="rId7" imgW="647640" imgH="177480" progId="Equation.3">
                  <p:embed/>
                </p:oleObj>
              </mc:Choice>
              <mc:Fallback>
                <p:oleObj name="数式" r:id="rId7" imgW="6476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3446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249"/>
              </p:ext>
            </p:extLst>
          </p:nvPr>
        </p:nvGraphicFramePr>
        <p:xfrm>
          <a:off x="3533775" y="3465513"/>
          <a:ext cx="4216400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9" name="数式" r:id="rId9" imgW="2031840" imgH="1307880" progId="Equation.3">
                  <p:embed/>
                </p:oleObj>
              </mc:Choice>
              <mc:Fallback>
                <p:oleObj name="数式" r:id="rId9" imgW="2031840" imgH="1307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3465513"/>
                        <a:ext cx="4216400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3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461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strength tensor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573104"/>
              </p:ext>
            </p:extLst>
          </p:nvPr>
        </p:nvGraphicFramePr>
        <p:xfrm>
          <a:off x="3810000" y="241617"/>
          <a:ext cx="27670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32" name="数式" r:id="rId3" imgW="1333440" imgH="228600" progId="Equation.3">
                  <p:embed/>
                </p:oleObj>
              </mc:Choice>
              <mc:Fallback>
                <p:oleObj name="数式" r:id="rId3" imgW="13334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1617"/>
                        <a:ext cx="276701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43053"/>
              </p:ext>
            </p:extLst>
          </p:nvPr>
        </p:nvGraphicFramePr>
        <p:xfrm>
          <a:off x="609600" y="609600"/>
          <a:ext cx="4164013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33" name="数式" r:id="rId5" imgW="2006280" imgH="939600" progId="Equation.3">
                  <p:embed/>
                </p:oleObj>
              </mc:Choice>
              <mc:Fallback>
                <p:oleObj name="数式" r:id="rId5" imgW="20062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9600"/>
                        <a:ext cx="4164013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438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061571"/>
              </p:ext>
            </p:extLst>
          </p:nvPr>
        </p:nvGraphicFramePr>
        <p:xfrm>
          <a:off x="106362" y="2873760"/>
          <a:ext cx="8961438" cy="352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34" name="数式" r:id="rId7" imgW="4775040" imgH="1879560" progId="Equation.3">
                  <p:embed/>
                </p:oleObj>
              </mc:Choice>
              <mc:Fallback>
                <p:oleObj name="数式" r:id="rId7" imgW="4775040" imgH="1879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" y="2873760"/>
                        <a:ext cx="8961438" cy="352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7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" y="40924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23470"/>
              </p:ext>
            </p:extLst>
          </p:nvPr>
        </p:nvGraphicFramePr>
        <p:xfrm>
          <a:off x="228600" y="793676"/>
          <a:ext cx="8791575" cy="3748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6" name="Equation" r:id="rId3" imgW="7416720" imgH="3162240" progId="Equation.DSMT4">
                  <p:embed/>
                </p:oleObj>
              </mc:Choice>
              <mc:Fallback>
                <p:oleObj name="Equation" r:id="rId3" imgW="741672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93676"/>
                        <a:ext cx="8791575" cy="3748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01812"/>
              </p:ext>
            </p:extLst>
          </p:nvPr>
        </p:nvGraphicFramePr>
        <p:xfrm>
          <a:off x="1981200" y="4541838"/>
          <a:ext cx="528796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7" name="Equation" r:id="rId5" imgW="4508280" imgH="1511280" progId="Equation.DSMT4">
                  <p:embed/>
                </p:oleObj>
              </mc:Choice>
              <mc:Fallback>
                <p:oleObj name="Equation" r:id="rId5" imgW="4508280" imgH="1511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541838"/>
                        <a:ext cx="5287963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1600200"/>
            <a:ext cx="4191000" cy="2895600"/>
            <a:chOff x="152400" y="1600200"/>
            <a:chExt cx="41910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90600" y="1600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034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4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1524000"/>
            <a:ext cx="4724400" cy="2895600"/>
            <a:chOff x="152400" y="1600200"/>
            <a:chExt cx="4724400" cy="28956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1600200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034135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z’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3424535"/>
              <a:ext cx="83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341120" y="3444240"/>
            <a:ext cx="228600" cy="2308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2960" y="2316480"/>
            <a:ext cx="617220" cy="1236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81000" y="2316480"/>
            <a:ext cx="304800" cy="13388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33894"/>
              </p:ext>
            </p:extLst>
          </p:nvPr>
        </p:nvGraphicFramePr>
        <p:xfrm>
          <a:off x="1752600" y="4038600"/>
          <a:ext cx="54594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0" name="数式" r:id="rId3" imgW="2908080" imgH="939600" progId="Equation.3">
                  <p:embed/>
                </p:oleObj>
              </mc:Choice>
              <mc:Fallback>
                <p:oleObj name="数式" r:id="rId3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45941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96105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1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1455420" y="2316480"/>
            <a:ext cx="449580" cy="236220"/>
          </a:xfrm>
          <a:prstGeom prst="rightArrow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40180" y="2433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771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3369"/>
              </p:ext>
            </p:extLst>
          </p:nvPr>
        </p:nvGraphicFramePr>
        <p:xfrm>
          <a:off x="4495800" y="3530600"/>
          <a:ext cx="376555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4" name="数式" r:id="rId3" imgW="2006280" imgH="1650960" progId="Equation.3">
                  <p:embed/>
                </p:oleObj>
              </mc:Choice>
              <mc:Fallback>
                <p:oleObj name="数式" r:id="rId3" imgW="2006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0600"/>
                        <a:ext cx="376555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43883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5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011324"/>
              </p:ext>
            </p:extLst>
          </p:nvPr>
        </p:nvGraphicFramePr>
        <p:xfrm>
          <a:off x="4400550" y="3506788"/>
          <a:ext cx="395605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8" name="数式" r:id="rId3" imgW="2108160" imgH="1676160" progId="Equation.3">
                  <p:embed/>
                </p:oleObj>
              </mc:Choice>
              <mc:Fallback>
                <p:oleObj name="数式" r:id="rId3" imgW="2108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6788"/>
                        <a:ext cx="395605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025158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9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" y="4800600"/>
            <a:ext cx="324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Expression in terms of consistent coordinates</a:t>
            </a:r>
          </a:p>
        </p:txBody>
      </p:sp>
    </p:spTree>
    <p:extLst>
      <p:ext uri="{BB962C8B-B14F-4D97-AF65-F5344CB8AC3E}">
        <p14:creationId xmlns:p14="http://schemas.microsoft.com/office/powerpoint/2010/main" val="3333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04807"/>
              </p:ext>
            </p:extLst>
          </p:nvPr>
        </p:nvGraphicFramePr>
        <p:xfrm>
          <a:off x="990600" y="381000"/>
          <a:ext cx="26447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4" name="数式" r:id="rId4" imgW="1409400" imgH="469800" progId="Equation.3">
                  <p:embed/>
                </p:oleObj>
              </mc:Choice>
              <mc:Fallback>
                <p:oleObj name="数式" r:id="rId4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26447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=10</a:t>
            </a:r>
            <a:endParaRPr lang="en-US" sz="2400" baseline="-25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=2</a:t>
            </a:r>
            <a:endParaRPr lang="en-US" sz="24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(temporarily keeping SI units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743447"/>
              </p:ext>
            </p:extLst>
          </p:nvPr>
        </p:nvGraphicFramePr>
        <p:xfrm>
          <a:off x="457200" y="2438400"/>
          <a:ext cx="8081963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6" name="Equation" r:id="rId3" imgW="3898800" imgH="1777680" progId="Equation.DSMT4">
                  <p:embed/>
                </p:oleObj>
              </mc:Choice>
              <mc:Fallback>
                <p:oleObj name="Equation" r:id="rId3" imgW="389880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081963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562405"/>
              </p:ext>
            </p:extLst>
          </p:nvPr>
        </p:nvGraphicFramePr>
        <p:xfrm>
          <a:off x="457200" y="1378094"/>
          <a:ext cx="8048625" cy="755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7" name="Equation" r:id="rId5" imgW="4470120" imgH="419040" progId="Equation.DSMT4">
                  <p:embed/>
                </p:oleObj>
              </mc:Choice>
              <mc:Fallback>
                <p:oleObj name="Equation" r:id="rId5" imgW="4470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8094"/>
                        <a:ext cx="8048625" cy="755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3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65180"/>
              </p:ext>
            </p:extLst>
          </p:nvPr>
        </p:nvGraphicFramePr>
        <p:xfrm>
          <a:off x="990600" y="1216025"/>
          <a:ext cx="4824413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0" name="Equation" r:id="rId3" imgW="2679480" imgH="1650960" progId="Equation.DSMT4">
                  <p:embed/>
                </p:oleObj>
              </mc:Choice>
              <mc:Fallback>
                <p:oleObj name="Equation" r:id="rId3" imgW="2679480" imgH="1650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6025"/>
                        <a:ext cx="4824413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74311"/>
              </p:ext>
            </p:extLst>
          </p:nvPr>
        </p:nvGraphicFramePr>
        <p:xfrm>
          <a:off x="1219200" y="4495800"/>
          <a:ext cx="32242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1" name="Equation" r:id="rId5" imgW="1790640" imgH="634680" progId="Equation.DSMT4">
                  <p:embed/>
                </p:oleObj>
              </mc:Choice>
              <mc:Fallback>
                <p:oleObj name="Equation" r:id="rId5" imgW="17906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95800"/>
                        <a:ext cx="32242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6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97413"/>
              </p:ext>
            </p:extLst>
          </p:nvPr>
        </p:nvGraphicFramePr>
        <p:xfrm>
          <a:off x="363537" y="1773237"/>
          <a:ext cx="8094663" cy="371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6" name="Equation" r:id="rId3" imgW="4495680" imgH="2057400" progId="Equation.DSMT4">
                  <p:embed/>
                </p:oleObj>
              </mc:Choice>
              <mc:Fallback>
                <p:oleObj name="Equation" r:id="rId3" imgW="449568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" y="1773237"/>
                        <a:ext cx="8094663" cy="371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5341"/>
            <a:ext cx="9144000" cy="59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94987"/>
              </p:ext>
            </p:extLst>
          </p:nvPr>
        </p:nvGraphicFramePr>
        <p:xfrm>
          <a:off x="660400" y="1784350"/>
          <a:ext cx="7500938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0" name="Equation" r:id="rId3" imgW="4165560" imgH="2044440" progId="Equation.DSMT4">
                  <p:embed/>
                </p:oleObj>
              </mc:Choice>
              <mc:Fallback>
                <p:oleObj name="Equation" r:id="rId3" imgW="41655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84350"/>
                        <a:ext cx="7500938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23992"/>
              </p:ext>
            </p:extLst>
          </p:nvPr>
        </p:nvGraphicFramePr>
        <p:xfrm>
          <a:off x="304800" y="1143000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0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023140"/>
              </p:ext>
            </p:extLst>
          </p:nvPr>
        </p:nvGraphicFramePr>
        <p:xfrm>
          <a:off x="278969" y="3962400"/>
          <a:ext cx="720407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1" name="Equation" r:id="rId5" imgW="4000320" imgH="1231560" progId="Equation.DSMT4">
                  <p:embed/>
                </p:oleObj>
              </mc:Choice>
              <mc:Fallback>
                <p:oleObj name="Equation" r:id="rId5" imgW="400032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9" y="3962400"/>
                        <a:ext cx="720407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5280"/>
              </p:ext>
            </p:extLst>
          </p:nvPr>
        </p:nvGraphicFramePr>
        <p:xfrm>
          <a:off x="5172075" y="1771650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2" name="Equation" r:id="rId7" imgW="2222280" imgH="1168200" progId="Equation.DSMT4">
                  <p:embed/>
                </p:oleObj>
              </mc:Choice>
              <mc:Fallback>
                <p:oleObj name="Equation" r:id="rId7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1771650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ight Arrow 10"/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7" name="Oval 16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20" name="Straight Connector 19"/>
          <p:cNvCxnSpPr>
            <a:endCxn id="17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47286"/>
              </p:ext>
            </p:extLst>
          </p:nvPr>
        </p:nvGraphicFramePr>
        <p:xfrm>
          <a:off x="5065713" y="285750"/>
          <a:ext cx="267493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0" name="数式" r:id="rId3" imgW="1346040" imgH="1104840" progId="Equation.3">
                  <p:embed/>
                </p:oleObj>
              </mc:Choice>
              <mc:Fallback>
                <p:oleObj name="数式" r:id="rId3" imgW="1346040" imgH="110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5713" y="285750"/>
                        <a:ext cx="2674937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61374"/>
              </p:ext>
            </p:extLst>
          </p:nvPr>
        </p:nvGraphicFramePr>
        <p:xfrm>
          <a:off x="3810000" y="2654808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1" name="数式" r:id="rId5" imgW="2590560" imgH="1079280" progId="Equation.3">
                  <p:embed/>
                </p:oleObj>
              </mc:Choice>
              <mc:Fallback>
                <p:oleObj name="数式" r:id="rId5" imgW="2590560" imgH="10792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54808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1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951379"/>
              </p:ext>
            </p:extLst>
          </p:nvPr>
        </p:nvGraphicFramePr>
        <p:xfrm>
          <a:off x="838200" y="1066800"/>
          <a:ext cx="813117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8" name="数式" r:id="rId3" imgW="4089240" imgH="2565360" progId="Equation.3">
                  <p:embed/>
                </p:oleObj>
              </mc:Choice>
              <mc:Fallback>
                <p:oleObj name="数式" r:id="rId3" imgW="4089240" imgH="25653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813117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4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011029"/>
              </p:ext>
            </p:extLst>
          </p:nvPr>
        </p:nvGraphicFramePr>
        <p:xfrm>
          <a:off x="1154430" y="1066800"/>
          <a:ext cx="7543800" cy="516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24" name="Equation" r:id="rId3" imgW="4914720" imgH="3365280" progId="Equation.DSMT4">
                  <p:embed/>
                </p:oleObj>
              </mc:Choice>
              <mc:Fallback>
                <p:oleObj name="Equation" r:id="rId3" imgW="4914720" imgH="3365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430" y="1066800"/>
                        <a:ext cx="7543800" cy="516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7346"/>
              </p:ext>
            </p:extLst>
          </p:nvPr>
        </p:nvGraphicFramePr>
        <p:xfrm>
          <a:off x="2079625" y="817563"/>
          <a:ext cx="5453063" cy="560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0" name="数式" r:id="rId3" imgW="2743200" imgH="2819160" progId="Equation.3">
                  <p:embed/>
                </p:oleObj>
              </mc:Choice>
              <mc:Fallback>
                <p:oleObj name="数式" r:id="rId3" imgW="2743200" imgH="2819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817563"/>
                        <a:ext cx="5453063" cy="560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43840"/>
            <a:ext cx="792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4-vectors:</a:t>
            </a:r>
          </a:p>
        </p:txBody>
      </p:sp>
    </p:spTree>
    <p:extLst>
      <p:ext uri="{BB962C8B-B14F-4D97-AF65-F5344CB8AC3E}">
        <p14:creationId xmlns:p14="http://schemas.microsoft.com/office/powerpoint/2010/main" val="29695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60030"/>
              </p:ext>
            </p:extLst>
          </p:nvPr>
        </p:nvGraphicFramePr>
        <p:xfrm>
          <a:off x="4419600" y="228600"/>
          <a:ext cx="33083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2" name="数式" r:id="rId3" imgW="1663560" imgH="914400" progId="Equation.3">
                  <p:embed/>
                </p:oleObj>
              </mc:Choice>
              <mc:Fallback>
                <p:oleObj name="数式" r:id="rId3" imgW="166356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33083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99419"/>
              </p:ext>
            </p:extLst>
          </p:nvPr>
        </p:nvGraphicFramePr>
        <p:xfrm>
          <a:off x="1143000" y="2590800"/>
          <a:ext cx="6235701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3" name="数式" r:id="rId5" imgW="3136680" imgH="774360" progId="Equation.3">
                  <p:embed/>
                </p:oleObj>
              </mc:Choice>
              <mc:Fallback>
                <p:oleObj name="数式" r:id="rId5" imgW="3136680" imgH="774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235701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4-vector relationships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124746"/>
              </p:ext>
            </p:extLst>
          </p:nvPr>
        </p:nvGraphicFramePr>
        <p:xfrm>
          <a:off x="381000" y="1143000"/>
          <a:ext cx="843280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24" name="数式" r:id="rId3" imgW="4241520" imgH="1396800" progId="Equation.3">
                  <p:embed/>
                </p:oleObj>
              </mc:Choice>
              <mc:Fallback>
                <p:oleObj name="数式" r:id="rId3" imgW="42415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3280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836051"/>
              </p:ext>
            </p:extLst>
          </p:nvPr>
        </p:nvGraphicFramePr>
        <p:xfrm>
          <a:off x="1143000" y="3581400"/>
          <a:ext cx="4518025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25" name="数式" r:id="rId5" imgW="2273040" imgH="660240" progId="Equation.3">
                  <p:embed/>
                </p:oleObj>
              </mc:Choice>
              <mc:Fallback>
                <p:oleObj name="数式" r:id="rId5" imgW="2273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4518025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5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8165"/>
              </p:ext>
            </p:extLst>
          </p:nvPr>
        </p:nvGraphicFramePr>
        <p:xfrm>
          <a:off x="30480" y="1295400"/>
          <a:ext cx="6691312" cy="46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4" name="数式" r:id="rId3" imgW="3225600" imgH="2260440" progId="Equation.3">
                  <p:embed/>
                </p:oleObj>
              </mc:Choice>
              <mc:Fallback>
                <p:oleObj name="数式" r:id="rId3" imgW="32256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" y="1295400"/>
                        <a:ext cx="6691312" cy="46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9257"/>
              </p:ext>
            </p:extLst>
          </p:nvPr>
        </p:nvGraphicFramePr>
        <p:xfrm>
          <a:off x="7315200" y="1295400"/>
          <a:ext cx="1262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5" name="数式" r:id="rId5" imgW="634680" imgH="241200" progId="Equation.3">
                  <p:embed/>
                </p:oleObj>
              </mc:Choice>
              <mc:Fallback>
                <p:oleObj name="数式" r:id="rId5" imgW="6346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95400"/>
                        <a:ext cx="126206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15763"/>
              </p:ext>
            </p:extLst>
          </p:nvPr>
        </p:nvGraphicFramePr>
        <p:xfrm>
          <a:off x="7337425" y="2209800"/>
          <a:ext cx="1285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6" name="数式" r:id="rId7" imgW="647640" imgH="241200" progId="Equation.3">
                  <p:embed/>
                </p:oleObj>
              </mc:Choice>
              <mc:Fallback>
                <p:oleObj name="数式" r:id="rId7" imgW="6476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2209800"/>
                        <a:ext cx="12858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47116"/>
              </p:ext>
            </p:extLst>
          </p:nvPr>
        </p:nvGraphicFramePr>
        <p:xfrm>
          <a:off x="6754449" y="3447604"/>
          <a:ext cx="2039937" cy="71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7" name="Equation" r:id="rId9" imgW="1625400" imgH="571320" progId="Equation.DSMT4">
                  <p:embed/>
                </p:oleObj>
              </mc:Choice>
              <mc:Fallback>
                <p:oleObj name="Equation" r:id="rId9" imgW="1625400" imgH="57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449" y="3447604"/>
                        <a:ext cx="2039937" cy="716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0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20039</TotalTime>
  <Words>426</Words>
  <Application>Microsoft Office PowerPoint</Application>
  <PresentationFormat>On-screen Show (4:3)</PresentationFormat>
  <Paragraphs>137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1140</cp:revision>
  <cp:lastPrinted>2018-03-24T16:28:59Z</cp:lastPrinted>
  <dcterms:created xsi:type="dcterms:W3CDTF">2012-01-10T18:32:24Z</dcterms:created>
  <dcterms:modified xsi:type="dcterms:W3CDTF">2018-04-07T21:07:06Z</dcterms:modified>
</cp:coreProperties>
</file>