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382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81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CC3300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0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-history.mcs.st-andrews.ac.uk/Biographies/Parseval.html" TargetMode="Externa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2296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Chap. 14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Radiation by moving charges</a:t>
            </a:r>
          </a:p>
          <a:p>
            <a:pPr marL="2343150" lvl="5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Motion in a line</a:t>
            </a:r>
          </a:p>
          <a:p>
            <a:pPr marL="2343150" lvl="5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Motion in a circle</a:t>
            </a:r>
          </a:p>
          <a:p>
            <a:pPr marL="2343150" lvl="5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Spectral analysis of radiation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91294"/>
              </p:ext>
            </p:extLst>
          </p:nvPr>
        </p:nvGraphicFramePr>
        <p:xfrm>
          <a:off x="860425" y="927100"/>
          <a:ext cx="333057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数式" r:id="rId3" imgW="1473120" imgH="838080" progId="Equation.3">
                  <p:embed/>
                </p:oleObj>
              </mc:Choice>
              <mc:Fallback>
                <p:oleObj name="数式" r:id="rId3" imgW="1473120" imgH="8380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927100"/>
                        <a:ext cx="3330575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power in non-relativistic case -- continued</a:t>
            </a:r>
          </a:p>
        </p:txBody>
      </p:sp>
    </p:spTree>
    <p:extLst>
      <p:ext uri="{BB962C8B-B14F-4D97-AF65-F5344CB8AC3E}">
        <p14:creationId xmlns:p14="http://schemas.microsoft.com/office/powerpoint/2010/main" val="14542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distribution in the relativistic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545692"/>
              </p:ext>
            </p:extLst>
          </p:nvPr>
        </p:nvGraphicFramePr>
        <p:xfrm>
          <a:off x="852488" y="1014413"/>
          <a:ext cx="6083300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数式" r:id="rId3" imgW="2692080" imgH="711000" progId="Equation.3">
                  <p:embed/>
                </p:oleObj>
              </mc:Choice>
              <mc:Fallback>
                <p:oleObj name="数式" r:id="rId3" imgW="269208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014413"/>
                        <a:ext cx="6083300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600235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expression gives us the energy per unit field time </a:t>
            </a:r>
            <a:r>
              <a:rPr lang="en-US" sz="2400" i="1" dirty="0" smtClean="0">
                <a:latin typeface="+mj-lt"/>
              </a:rPr>
              <a:t>t.</a:t>
            </a:r>
            <a:r>
              <a:rPr lang="en-US" sz="2400" dirty="0" smtClean="0">
                <a:latin typeface="+mj-lt"/>
              </a:rPr>
              <a:t> We are often interested in the power per unit retarded time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=t-R/c: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48866"/>
              </p:ext>
            </p:extLst>
          </p:nvPr>
        </p:nvGraphicFramePr>
        <p:xfrm>
          <a:off x="955041" y="3766945"/>
          <a:ext cx="6360160" cy="1160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5" imgW="3619440" imgH="660240" progId="Equation.DSMT4">
                  <p:embed/>
                </p:oleObj>
              </mc:Choice>
              <mc:Fallback>
                <p:oleObj name="Equation" r:id="rId5" imgW="361944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41" y="3766945"/>
                        <a:ext cx="6360160" cy="1160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00585"/>
              </p:ext>
            </p:extLst>
          </p:nvPr>
        </p:nvGraphicFramePr>
        <p:xfrm>
          <a:off x="990600" y="4800600"/>
          <a:ext cx="52228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数式" r:id="rId7" imgW="2311200" imgH="711000" progId="Equation.3">
                  <p:embed/>
                </p:oleObj>
              </mc:Choice>
              <mc:Fallback>
                <p:oleObj name="数式" r:id="rId7" imgW="231120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5222875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8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distribution in the relativistic case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87004"/>
              </p:ext>
            </p:extLst>
          </p:nvPr>
        </p:nvGraphicFramePr>
        <p:xfrm>
          <a:off x="914400" y="990600"/>
          <a:ext cx="5222875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数式" r:id="rId3" imgW="2311200" imgH="711000" progId="Equation.3">
                  <p:embed/>
                </p:oleObj>
              </mc:Choice>
              <mc:Fallback>
                <p:oleObj name="数式" r:id="rId3" imgW="23112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90600"/>
                        <a:ext cx="5222875" cy="160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2895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linear acceleration: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37468"/>
              </p:ext>
            </p:extLst>
          </p:nvPr>
        </p:nvGraphicFramePr>
        <p:xfrm>
          <a:off x="4279900" y="2868613"/>
          <a:ext cx="1235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" name="数式" r:id="rId5" imgW="545760" imgH="228600" progId="Equation.3">
                  <p:embed/>
                </p:oleObj>
              </mc:Choice>
              <mc:Fallback>
                <p:oleObj name="数式" r:id="rId5" imgW="54576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868613"/>
                        <a:ext cx="12350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53323"/>
              </p:ext>
            </p:extLst>
          </p:nvPr>
        </p:nvGraphicFramePr>
        <p:xfrm>
          <a:off x="784225" y="3652838"/>
          <a:ext cx="797877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数式" r:id="rId7" imgW="3530520" imgH="711000" progId="Equation.3">
                  <p:embed/>
                </p:oleObj>
              </mc:Choice>
              <mc:Fallback>
                <p:oleObj name="数式" r:id="rId7" imgW="3530520" imgH="71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652838"/>
                        <a:ext cx="7978775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134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918437"/>
              </p:ext>
            </p:extLst>
          </p:nvPr>
        </p:nvGraphicFramePr>
        <p:xfrm>
          <a:off x="762000" y="990600"/>
          <a:ext cx="797877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数式" r:id="rId4" imgW="3530520" imgH="711000" progId="Equation.3">
                  <p:embed/>
                </p:oleObj>
              </mc:Choice>
              <mc:Fallback>
                <p:oleObj name="数式" r:id="rId4" imgW="3530520" imgH="711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7978775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53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from linearly accelerating particle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533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029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=0.5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Symbol" pitchFamily="18" charset="2"/>
              </a:rPr>
              <a:t>b</a:t>
            </a:r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=0.7</a:t>
            </a:r>
          </a:p>
        </p:txBody>
      </p:sp>
    </p:spTree>
    <p:extLst>
      <p:ext uri="{BB962C8B-B14F-4D97-AF65-F5344CB8AC3E}">
        <p14:creationId xmlns:p14="http://schemas.microsoft.com/office/powerpoint/2010/main" val="25452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Polar plots: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88815"/>
            <a:ext cx="381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28800"/>
            <a:ext cx="3810000" cy="3810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95176"/>
              </p:ext>
            </p:extLst>
          </p:nvPr>
        </p:nvGraphicFramePr>
        <p:xfrm>
          <a:off x="658812" y="588481"/>
          <a:ext cx="7978775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数式" r:id="rId5" imgW="3530520" imgH="711000" progId="Equation.3">
                  <p:embed/>
                </p:oleObj>
              </mc:Choice>
              <mc:Fallback>
                <p:oleObj name="数式" r:id="rId5" imgW="35305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" y="588481"/>
                        <a:ext cx="7978775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71800" y="279411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33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CC3300"/>
                </a:solidFill>
                <a:latin typeface="+mj-lt"/>
              </a:rPr>
              <a:t>=0.6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3657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=0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4987" y="20154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=0.93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=0.90</a:t>
            </a:r>
          </a:p>
        </p:txBody>
      </p:sp>
    </p:spTree>
    <p:extLst>
      <p:ext uri="{BB962C8B-B14F-4D97-AF65-F5344CB8AC3E}">
        <p14:creationId xmlns:p14="http://schemas.microsoft.com/office/powerpoint/2010/main" val="29640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53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from linearly accelerating particle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80742"/>
              </p:ext>
            </p:extLst>
          </p:nvPr>
        </p:nvGraphicFramePr>
        <p:xfrm>
          <a:off x="609600" y="533400"/>
          <a:ext cx="79787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数式" r:id="rId3" imgW="3530520" imgH="1218960" progId="Equation.3">
                  <p:embed/>
                </p:oleObj>
              </mc:Choice>
              <mc:Fallback>
                <p:oleObj name="数式" r:id="rId3" imgW="3530520" imgH="12189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79787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960745" cy="27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17709"/>
              </p:ext>
            </p:extLst>
          </p:nvPr>
        </p:nvGraphicFramePr>
        <p:xfrm>
          <a:off x="1035050" y="4267200"/>
          <a:ext cx="9461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6" imgW="419040" imgH="469800" progId="Equation.DSMT4">
                  <p:embed/>
                </p:oleObj>
              </mc:Choice>
              <mc:Fallback>
                <p:oleObj name="Equation" r:id="rId6" imgW="41904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267200"/>
                        <a:ext cx="946150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04728"/>
              </p:ext>
            </p:extLst>
          </p:nvPr>
        </p:nvGraphicFramePr>
        <p:xfrm>
          <a:off x="4652963" y="5711825"/>
          <a:ext cx="10890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8" imgW="482400" imgH="203040" progId="Equation.DSMT4">
                  <p:embed/>
                </p:oleObj>
              </mc:Choice>
              <mc:Fallback>
                <p:oleObj name="Equation" r:id="rId8" imgW="4824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5711825"/>
                        <a:ext cx="10890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9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147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linear acceleration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688031"/>
            <a:ext cx="5867400" cy="2819401"/>
            <a:chOff x="685800" y="688031"/>
            <a:chExt cx="5867400" cy="2819401"/>
          </a:xfrm>
        </p:grpSpPr>
        <p:sp>
          <p:nvSpPr>
            <p:cNvPr id="7" name="TextBox 6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5800" y="688031"/>
              <a:ext cx="5867400" cy="2819401"/>
              <a:chOff x="685800" y="688031"/>
              <a:chExt cx="5867400" cy="2819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>
                <a:off x="1562100" y="2362200"/>
                <a:ext cx="723900" cy="1524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00200" y="18243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05000" y="2438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45920" y="15240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19" name="Straight Arrow Connector 18"/>
              <p:cNvCxnSpPr>
                <a:stCxn id="13" idx="1"/>
              </p:cNvCxnSpPr>
              <p:nvPr/>
            </p:nvCxnSpPr>
            <p:spPr>
              <a:xfrm flipV="1">
                <a:off x="1558290" y="1071265"/>
                <a:ext cx="4613910" cy="13480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096000" y="914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005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00765"/>
              </p:ext>
            </p:extLst>
          </p:nvPr>
        </p:nvGraphicFramePr>
        <p:xfrm>
          <a:off x="1066800" y="3344863"/>
          <a:ext cx="7978775" cy="275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数式" r:id="rId3" imgW="3530520" imgH="1218960" progId="Equation.3">
                  <p:embed/>
                </p:oleObj>
              </mc:Choice>
              <mc:Fallback>
                <p:oleObj name="数式" r:id="rId3" imgW="35305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44863"/>
                        <a:ext cx="7978775" cy="275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99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" y="147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circular acceleration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688031"/>
            <a:ext cx="3430905" cy="3011860"/>
            <a:chOff x="685800" y="688031"/>
            <a:chExt cx="3430905" cy="3011860"/>
          </a:xfrm>
        </p:grpSpPr>
        <p:sp>
          <p:nvSpPr>
            <p:cNvPr id="7" name="TextBox 6"/>
            <p:cNvSpPr txBox="1"/>
            <p:nvPr/>
          </p:nvSpPr>
          <p:spPr>
            <a:xfrm>
              <a:off x="3659505" y="22075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5800" y="688031"/>
              <a:ext cx="2971800" cy="2819401"/>
              <a:chOff x="685800" y="688031"/>
              <a:chExt cx="2971800" cy="2819401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562100" y="2438400"/>
                <a:ext cx="20955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562100" y="766465"/>
                <a:ext cx="0" cy="16719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85800" y="2438400"/>
                <a:ext cx="876300" cy="838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Arrow 12"/>
              <p:cNvSpPr/>
              <p:nvPr/>
            </p:nvSpPr>
            <p:spPr>
              <a:xfrm rot="18605538" flipH="1">
                <a:off x="1054422" y="2529840"/>
                <a:ext cx="575310" cy="190500"/>
              </a:xfrm>
              <a:prstGeom prst="rightArrow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1558290" y="2286000"/>
                <a:ext cx="361950" cy="266700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68803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z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5350" y="30457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x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752600" y="19767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14400" y="2433935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Symbol" pitchFamily="18" charset="2"/>
                  </a:rPr>
                  <a:t>b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813560" y="16764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pitchFamily="18" charset="2"/>
                  </a:rPr>
                  <a:t>.</a:t>
                </a:r>
                <a:endParaRPr lang="en-US" sz="2400" b="1" dirty="0">
                  <a:solidFill>
                    <a:srgbClr val="FF0000"/>
                  </a:solidFill>
                  <a:latin typeface="Symbol" pitchFamily="18" charset="2"/>
                </a:endParaRPr>
              </a:p>
            </p:txBody>
          </p:sp>
          <p:cxnSp>
            <p:nvCxnSpPr>
              <p:cNvPr id="20" name="Straight Arrow Connector 19"/>
              <p:cNvCxnSpPr>
                <a:stCxn id="14" idx="1"/>
              </p:cNvCxnSpPr>
              <p:nvPr/>
            </p:nvCxnSpPr>
            <p:spPr>
              <a:xfrm flipH="1" flipV="1">
                <a:off x="895350" y="1602432"/>
                <a:ext cx="662940" cy="8169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986790" y="1293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r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86790" y="2055167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q</a:t>
                </a:r>
                <a:endParaRPr lang="en-US" sz="2400" b="1" dirty="0" smtClean="0">
                  <a:latin typeface="Symbol" pitchFamily="18" charset="2"/>
                </a:endParaRPr>
              </a:p>
            </p:txBody>
          </p:sp>
        </p:grpSp>
        <p:sp>
          <p:nvSpPr>
            <p:cNvPr id="9" name="Arc 8"/>
            <p:cNvSpPr/>
            <p:nvPr/>
          </p:nvSpPr>
          <p:spPr>
            <a:xfrm rot="14266887">
              <a:off x="1616197" y="1292773"/>
              <a:ext cx="2305963" cy="2508274"/>
            </a:xfrm>
            <a:prstGeom prst="arc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33155"/>
              </p:ext>
            </p:extLst>
          </p:nvPr>
        </p:nvGraphicFramePr>
        <p:xfrm>
          <a:off x="2089150" y="2452687"/>
          <a:ext cx="68580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数式" r:id="rId3" imgW="3035160" imgH="1815840" progId="Equation.3">
                  <p:embed/>
                </p:oleObj>
              </mc:Choice>
              <mc:Fallback>
                <p:oleObj name="数式" r:id="rId3" imgW="3035160" imgH="1815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452687"/>
                        <a:ext cx="68580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2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9505" y="2207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688031"/>
            <a:ext cx="2971800" cy="2819401"/>
            <a:chOff x="685800" y="688031"/>
            <a:chExt cx="2971800" cy="281940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62100" y="2438400"/>
              <a:ext cx="20955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562100" y="766465"/>
              <a:ext cx="0" cy="1671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85800" y="2438400"/>
              <a:ext cx="876300" cy="838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 rot="18605538" flipH="1">
              <a:off x="1054422" y="2529840"/>
              <a:ext cx="575310" cy="190500"/>
            </a:xfrm>
            <a:prstGeom prst="right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558290" y="2286000"/>
              <a:ext cx="361950" cy="266700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00200" y="688031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50" y="30457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1976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4339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13560" y="1676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19" name="Straight Arrow Connector 18"/>
            <p:cNvCxnSpPr>
              <a:stCxn id="13" idx="1"/>
            </p:cNvCxnSpPr>
            <p:nvPr/>
          </p:nvCxnSpPr>
          <p:spPr>
            <a:xfrm flipH="1" flipV="1">
              <a:off x="1386840" y="1676400"/>
              <a:ext cx="171450" cy="7429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43000" y="1595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43000" y="2055167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q</a:t>
              </a:r>
              <a:endParaRPr lang="en-US" sz="2400" b="1" dirty="0" smtClean="0">
                <a:latin typeface="Symbol" pitchFamily="18" charset="2"/>
              </a:endParaRPr>
            </a:p>
          </p:txBody>
        </p:sp>
      </p:grpSp>
      <p:sp>
        <p:nvSpPr>
          <p:cNvPr id="8" name="Arc 7"/>
          <p:cNvSpPr/>
          <p:nvPr/>
        </p:nvSpPr>
        <p:spPr>
          <a:xfrm rot="14266887">
            <a:off x="1616197" y="1292773"/>
            <a:ext cx="2305963" cy="2508274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" y="1479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distribution for circular acceleration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386840" y="1750367"/>
            <a:ext cx="57150" cy="91886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2514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f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213435"/>
              </p:ext>
            </p:extLst>
          </p:nvPr>
        </p:nvGraphicFramePr>
        <p:xfrm>
          <a:off x="1524000" y="3379788"/>
          <a:ext cx="7345362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3251160" imgH="1269720" progId="Equation.DSMT4">
                  <p:embed/>
                </p:oleObj>
              </mc:Choice>
              <mc:Fallback>
                <p:oleObj name="Equation" r:id="rId3" imgW="3251160" imgH="12697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79788"/>
                        <a:ext cx="7345362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08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Previously we determined the power distribution from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a charged particle: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623242"/>
              </p:ext>
            </p:extLst>
          </p:nvPr>
        </p:nvGraphicFramePr>
        <p:xfrm>
          <a:off x="1131888" y="1193800"/>
          <a:ext cx="6945312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数式" r:id="rId3" imgW="3073320" imgH="2374560" progId="Equation.3">
                  <p:embed/>
                </p:oleObj>
              </mc:Choice>
              <mc:Fallback>
                <p:oleObj name="数式" r:id="rId3" imgW="3073320" imgH="237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193800"/>
                        <a:ext cx="6945312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734"/>
            <a:ext cx="9144000" cy="5038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/>
          <p:cNvSpPr/>
          <p:nvPr/>
        </p:nvSpPr>
        <p:spPr>
          <a:xfrm>
            <a:off x="6019800" y="2209800"/>
            <a:ext cx="3124200" cy="2743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402633"/>
            <a:ext cx="3352800" cy="3048000"/>
          </a:xfrm>
          <a:prstGeom prst="ellipse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3813"/>
              </p:ext>
            </p:extLst>
          </p:nvPr>
        </p:nvGraphicFramePr>
        <p:xfrm>
          <a:off x="525462" y="990600"/>
          <a:ext cx="80930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数式" r:id="rId3" imgW="3581280" imgH="1396800" progId="Equation.3">
                  <p:embed/>
                </p:oleObj>
              </mc:Choice>
              <mc:Fallback>
                <p:oleObj name="数式" r:id="rId3" imgW="35812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90600"/>
                        <a:ext cx="8093075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4186535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Parseval’s</a:t>
            </a:r>
            <a:r>
              <a:rPr lang="en-US" sz="2400" dirty="0" smtClean="0"/>
              <a:t> theorem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="1" dirty="0"/>
              <a:t>Marc-Antoine </a:t>
            </a:r>
            <a:r>
              <a:rPr lang="en-US" sz="2400" b="1" dirty="0" err="1"/>
              <a:t>Parseval</a:t>
            </a:r>
            <a:r>
              <a:rPr lang="en-US" sz="2400" b="1" dirty="0"/>
              <a:t> des </a:t>
            </a:r>
            <a:r>
              <a:rPr lang="en-US" sz="2400" b="1" dirty="0" err="1" smtClean="0"/>
              <a:t>Chênes</a:t>
            </a:r>
            <a:r>
              <a:rPr lang="en-US" sz="2400" b="1" dirty="0" smtClean="0"/>
              <a:t> 1755-1836</a:t>
            </a:r>
          </a:p>
          <a:p>
            <a:r>
              <a:rPr lang="en-US" sz="2400" b="1" dirty="0"/>
              <a:t>         </a:t>
            </a:r>
            <a:r>
              <a:rPr lang="en-US" b="1" dirty="0">
                <a:hlinkClick r:id="rId5"/>
              </a:rPr>
              <a:t>http://www-history.mcs.st-andrews.ac.uk/Biographies/Parseval.html</a:t>
            </a:r>
            <a:endParaRPr lang="en-US" b="1" dirty="0"/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7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4724400"/>
            <a:ext cx="25146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599447"/>
              </p:ext>
            </p:extLst>
          </p:nvPr>
        </p:nvGraphicFramePr>
        <p:xfrm>
          <a:off x="491490" y="1600200"/>
          <a:ext cx="8439150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数式" r:id="rId3" imgW="3733560" imgH="1854000" progId="Equation.3">
                  <p:embed/>
                </p:oleObj>
              </mc:Choice>
              <mc:Fallback>
                <p:oleObj name="数式" r:id="rId3" imgW="373356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" y="1600200"/>
                        <a:ext cx="8439150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1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59944"/>
              </p:ext>
            </p:extLst>
          </p:nvPr>
        </p:nvGraphicFramePr>
        <p:xfrm>
          <a:off x="533400" y="535632"/>
          <a:ext cx="6324600" cy="167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数式" r:id="rId3" imgW="3251160" imgH="863280" progId="Equation.3">
                  <p:embed/>
                </p:oleObj>
              </mc:Choice>
              <mc:Fallback>
                <p:oleObj name="数式" r:id="rId3" imgW="32511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5632"/>
                        <a:ext cx="6324600" cy="167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841061"/>
              </p:ext>
            </p:extLst>
          </p:nvPr>
        </p:nvGraphicFramePr>
        <p:xfrm>
          <a:off x="990600" y="2286000"/>
          <a:ext cx="661863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数式" r:id="rId5" imgW="2781000" imgH="1346040" progId="Equation.3">
                  <p:embed/>
                </p:oleObj>
              </mc:Choice>
              <mc:Fallback>
                <p:oleObj name="数式" r:id="rId5" imgW="27810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6618639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1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26160"/>
              </p:ext>
            </p:extLst>
          </p:nvPr>
        </p:nvGraphicFramePr>
        <p:xfrm>
          <a:off x="822325" y="838200"/>
          <a:ext cx="73469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数式" r:id="rId3" imgW="3530520" imgH="2666880" progId="Equation.3">
                  <p:embed/>
                </p:oleObj>
              </mc:Choice>
              <mc:Fallback>
                <p:oleObj name="数式" r:id="rId3" imgW="353052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838200"/>
                        <a:ext cx="73469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5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749951"/>
              </p:ext>
            </p:extLst>
          </p:nvPr>
        </p:nvGraphicFramePr>
        <p:xfrm>
          <a:off x="898525" y="990600"/>
          <a:ext cx="679450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数式" r:id="rId3" imgW="3263760" imgH="863280" progId="Equation.3">
                  <p:embed/>
                </p:oleObj>
              </mc:Choice>
              <mc:Fallback>
                <p:oleObj name="数式" r:id="rId3" imgW="3263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990600"/>
                        <a:ext cx="679450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29480"/>
              </p:ext>
            </p:extLst>
          </p:nvPr>
        </p:nvGraphicFramePr>
        <p:xfrm>
          <a:off x="438150" y="2913063"/>
          <a:ext cx="82677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数式" r:id="rId5" imgW="3657600" imgH="1117440" progId="Equation.3">
                  <p:embed/>
                </p:oleObj>
              </mc:Choice>
              <mc:Fallback>
                <p:oleObj name="数式" r:id="rId5" imgW="36576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13063"/>
                        <a:ext cx="82677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4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927585"/>
              </p:ext>
            </p:extLst>
          </p:nvPr>
        </p:nvGraphicFramePr>
        <p:xfrm>
          <a:off x="236538" y="603250"/>
          <a:ext cx="7931150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3" imgW="3809880" imgH="1854000" progId="Equation.DSMT4">
                  <p:embed/>
                </p:oleObj>
              </mc:Choice>
              <mc:Fallback>
                <p:oleObj name="Equation" r:id="rId3" imgW="380988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603250"/>
                        <a:ext cx="7931150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0145"/>
              </p:ext>
            </p:extLst>
          </p:nvPr>
        </p:nvGraphicFramePr>
        <p:xfrm>
          <a:off x="350838" y="4087812"/>
          <a:ext cx="8442325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5" imgW="3517560" imgH="965160" progId="Equation.DSMT4">
                  <p:embed/>
                </p:oleObj>
              </mc:Choice>
              <mc:Fallback>
                <p:oleObj name="Equation" r:id="rId5" imgW="35175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087812"/>
                        <a:ext cx="8442325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4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radiation from a collinear acceleration burst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844852"/>
              </p:ext>
            </p:extLst>
          </p:nvPr>
        </p:nvGraphicFramePr>
        <p:xfrm>
          <a:off x="473075" y="690265"/>
          <a:ext cx="844232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3" imgW="3517560" imgH="736560" progId="Equation.DSMT4">
                  <p:embed/>
                </p:oleObj>
              </mc:Choice>
              <mc:Fallback>
                <p:oleObj name="Equation" r:id="rId3" imgW="3517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690265"/>
                        <a:ext cx="844232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98647"/>
              </p:ext>
            </p:extLst>
          </p:nvPr>
        </p:nvGraphicFramePr>
        <p:xfrm>
          <a:off x="489488" y="2362200"/>
          <a:ext cx="8153400" cy="43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5" imgW="4101840" imgH="2209680" progId="Equation.DSMT4">
                  <p:embed/>
                </p:oleObj>
              </mc:Choice>
              <mc:Fallback>
                <p:oleObj name="Equation" r:id="rId5" imgW="4101840" imgH="220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88" y="2362200"/>
                        <a:ext cx="8153400" cy="43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8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3291"/>
              </p:ext>
            </p:extLst>
          </p:nvPr>
        </p:nvGraphicFramePr>
        <p:xfrm>
          <a:off x="609600" y="685800"/>
          <a:ext cx="678973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3" imgW="3416040" imgH="1269720" progId="Equation.DSMT4">
                  <p:embed/>
                </p:oleObj>
              </mc:Choice>
              <mc:Fallback>
                <p:oleObj name="Equation" r:id="rId3" imgW="34160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6789737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66800" y="4267200"/>
            <a:ext cx="3276600" cy="6858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649350">
            <a:off x="2629535" y="4432532"/>
            <a:ext cx="424297" cy="3467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85708" y="3124200"/>
            <a:ext cx="5748692" cy="1441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657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43389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itchFamily="18" charset="2"/>
              </a:rPr>
              <a:t>q</a:t>
            </a:r>
            <a:endParaRPr lang="en-US" sz="2400" b="1" i="1" dirty="0" smtClean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724400"/>
            <a:ext cx="64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400" b="1" i="1" dirty="0" err="1" smtClean="0">
                <a:solidFill>
                  <a:srgbClr val="FF0000"/>
                </a:solidFill>
                <a:latin typeface="+mj-lt"/>
              </a:rPr>
              <a:t>v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5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3967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Spectral composition of electromagnetic radiation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507997"/>
              </p:ext>
            </p:extLst>
          </p:nvPr>
        </p:nvGraphicFramePr>
        <p:xfrm>
          <a:off x="152400" y="3505200"/>
          <a:ext cx="8839200" cy="286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Equation" r:id="rId3" imgW="3682800" imgH="1193760" progId="Equation.DSMT4">
                  <p:embed/>
                </p:oleObj>
              </mc:Choice>
              <mc:Fallback>
                <p:oleObj name="Equation" r:id="rId3" imgW="36828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8839200" cy="2860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985652"/>
              </p:ext>
            </p:extLst>
          </p:nvPr>
        </p:nvGraphicFramePr>
        <p:xfrm>
          <a:off x="325438" y="1243013"/>
          <a:ext cx="4389437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5" imgW="2108160" imgH="977760" progId="Equation.DSMT4">
                  <p:embed/>
                </p:oleObj>
              </mc:Choice>
              <mc:Fallback>
                <p:oleObj name="Equation" r:id="rId5" imgW="210816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243013"/>
                        <a:ext cx="4389437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7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652"/>
            <a:ext cx="9144000" cy="58446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1981200"/>
            <a:ext cx="8991600" cy="228600"/>
          </a:xfrm>
          <a:prstGeom prst="rect">
            <a:avLst/>
          </a:prstGeom>
          <a:solidFill>
            <a:srgbClr val="DA32AA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6" name="Oval 15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9160" y="24384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47025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8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23366" r="5042" b="8443"/>
          <a:stretch/>
        </p:blipFill>
        <p:spPr bwMode="auto">
          <a:xfrm>
            <a:off x="152400" y="1447800"/>
            <a:ext cx="8854082" cy="36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fields (</a:t>
            </a:r>
            <a:r>
              <a:rPr lang="en-US" sz="2400" dirty="0" err="1" smtClean="0">
                <a:latin typeface="+mj-lt"/>
              </a:rPr>
              <a:t>cgs</a:t>
            </a:r>
            <a:r>
              <a:rPr lang="en-US" sz="2400" dirty="0" smtClean="0">
                <a:latin typeface="+mj-lt"/>
              </a:rPr>
              <a:t> Gaussian units):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07142"/>
              </p:ext>
            </p:extLst>
          </p:nvPr>
        </p:nvGraphicFramePr>
        <p:xfrm>
          <a:off x="280988" y="5305425"/>
          <a:ext cx="83248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数式" r:id="rId5" imgW="3682800" imgH="482400" progId="Equation.3">
                  <p:embed/>
                </p:oleObj>
              </mc:Choice>
              <mc:Fallback>
                <p:oleObj name="数式" r:id="rId5" imgW="368280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5305425"/>
                        <a:ext cx="83248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field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32862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26200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1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196878"/>
              </p:ext>
            </p:extLst>
          </p:nvPr>
        </p:nvGraphicFramePr>
        <p:xfrm>
          <a:off x="1143000" y="1066800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59128"/>
              </p:ext>
            </p:extLst>
          </p:nvPr>
        </p:nvGraphicFramePr>
        <p:xfrm>
          <a:off x="1143000" y="5105400"/>
          <a:ext cx="43910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1942920" imgH="482400" progId="Equation.DSMT4">
                  <p:embed/>
                </p:oleObj>
              </mc:Choice>
              <mc:Fallback>
                <p:oleObj name="Equation" r:id="rId5" imgW="19429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05400"/>
                        <a:ext cx="43910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6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Power radiated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70223"/>
              </p:ext>
            </p:extLst>
          </p:nvPr>
        </p:nvGraphicFramePr>
        <p:xfrm>
          <a:off x="1152525" y="1150938"/>
          <a:ext cx="7002463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数式" r:id="rId3" imgW="3098520" imgH="1854000" progId="Equation.3">
                  <p:embed/>
                </p:oleObj>
              </mc:Choice>
              <mc:Fallback>
                <p:oleObj name="数式" r:id="rId3" imgW="309852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150938"/>
                        <a:ext cx="7002463" cy="418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0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03/028/2018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6" name="Oval 15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09160" y="2438400"/>
            <a:ext cx="18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b="1" dirty="0" smtClean="0">
                <a:latin typeface="+mj-lt"/>
              </a:rPr>
              <a:t>)=R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57473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048000" y="2438400"/>
            <a:ext cx="38100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5908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75292"/>
              </p:ext>
            </p:extLst>
          </p:nvPr>
        </p:nvGraphicFramePr>
        <p:xfrm>
          <a:off x="5867400" y="3886200"/>
          <a:ext cx="304323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数式" r:id="rId5" imgW="1346040" imgH="419040" progId="Equation.3">
                  <p:embed/>
                </p:oleObj>
              </mc:Choice>
              <mc:Fallback>
                <p:oleObj name="数式" r:id="rId5" imgW="1346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304323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352800" y="2052935"/>
            <a:ext cx="381000" cy="694730"/>
            <a:chOff x="3352800" y="2052935"/>
            <a:chExt cx="381000" cy="694730"/>
          </a:xfrm>
        </p:grpSpPr>
        <p:sp>
          <p:nvSpPr>
            <p:cNvPr id="18" name="TextBox 17"/>
            <p:cNvSpPr txBox="1"/>
            <p:nvPr/>
          </p:nvSpPr>
          <p:spPr>
            <a:xfrm>
              <a:off x="3352800" y="2286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3280" y="2052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21187</TotalTime>
  <Words>546</Words>
  <Application>Microsoft Office PowerPoint</Application>
  <PresentationFormat>On-screen Show (4:3)</PresentationFormat>
  <Paragraphs>180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1177</cp:revision>
  <cp:lastPrinted>2018-03-28T02:20:12Z</cp:lastPrinted>
  <dcterms:created xsi:type="dcterms:W3CDTF">2012-01-10T18:32:24Z</dcterms:created>
  <dcterms:modified xsi:type="dcterms:W3CDTF">2018-03-28T13:54:07Z</dcterms:modified>
</cp:coreProperties>
</file>