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299" r:id="rId3"/>
    <p:sldId id="317" r:id="rId4"/>
    <p:sldId id="301" r:id="rId5"/>
    <p:sldId id="318" r:id="rId6"/>
    <p:sldId id="302" r:id="rId7"/>
    <p:sldId id="303" r:id="rId8"/>
    <p:sldId id="305" r:id="rId9"/>
    <p:sldId id="304" r:id="rId10"/>
    <p:sldId id="306" r:id="rId11"/>
    <p:sldId id="308" r:id="rId12"/>
    <p:sldId id="307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1" d="100"/>
          <a:sy n="61" d="100"/>
        </p:scale>
        <p:origin x="8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696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</a:t>
            </a:r>
            <a:r>
              <a:rPr lang="en-US" sz="3200" b="1" smtClean="0"/>
              <a:t>Olin 105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Reading: Chapter 1 in JDJ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Review of electrostatics with one-dimensional examples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Poisson and Laplace </a:t>
            </a:r>
            <a:r>
              <a:rPr lang="en-US" sz="2800" b="1" dirty="0" smtClean="0">
                <a:solidFill>
                  <a:srgbClr val="DA32AA"/>
                </a:solidFill>
              </a:rPr>
              <a:t>Equations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Green’s Theorem and their use in electrostatics</a:t>
            </a:r>
            <a:r>
              <a:rPr lang="en-US" sz="2800" b="1" dirty="0">
                <a:solidFill>
                  <a:srgbClr val="DA32AA"/>
                </a:solidFill>
              </a:rPr>
              <a:t/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 smtClean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7667625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04800"/>
            <a:ext cx="5057775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Comment about the example and solution</a:t>
            </a:r>
          </a:p>
          <a:p>
            <a:pPr algn="ctr"/>
            <a:endParaRPr lang="en-US" sz="2400" b="1" dirty="0">
              <a:latin typeface="+mj-lt"/>
            </a:endParaRPr>
          </a:p>
          <a:p>
            <a:r>
              <a:rPr lang="en-US" sz="2400" dirty="0"/>
              <a:t>This particular example is one that is used to model semiconductor </a:t>
            </a:r>
            <a:r>
              <a:rPr lang="en-US" sz="2400" dirty="0" smtClean="0"/>
              <a:t>junctions where </a:t>
            </a:r>
            <a:r>
              <a:rPr lang="en-US" sz="2400" dirty="0"/>
              <a:t>the charge density is controlled by introducing charged impurities near</a:t>
            </a:r>
          </a:p>
          <a:p>
            <a:r>
              <a:rPr lang="en-US" sz="2400" dirty="0"/>
              <a:t>the junction. </a:t>
            </a:r>
            <a:endParaRPr lang="en-US" sz="2400" dirty="0" smtClean="0"/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The solution of the Poisson equation for this case </a:t>
            </a:r>
            <a:r>
              <a:rPr lang="en-US" sz="2400" dirty="0" smtClean="0"/>
              <a:t>can </a:t>
            </a:r>
            <a:r>
              <a:rPr lang="en-US" sz="2400" dirty="0"/>
              <a:t>be determined by </a:t>
            </a:r>
            <a:r>
              <a:rPr lang="en-US" sz="2400" dirty="0" smtClean="0"/>
              <a:t>piecewise solution </a:t>
            </a:r>
            <a:r>
              <a:rPr lang="en-US" sz="2400" dirty="0"/>
              <a:t>within each of the four regions.   Alternatively, from Green's </a:t>
            </a:r>
            <a:r>
              <a:rPr lang="en-US" sz="2400" dirty="0" smtClean="0"/>
              <a:t>theorem </a:t>
            </a:r>
            <a:r>
              <a:rPr lang="en-US" sz="2400" dirty="0"/>
              <a:t>in one-dimension, one can  use  the </a:t>
            </a:r>
            <a:r>
              <a:rPr lang="en-US" sz="2400" dirty="0" smtClean="0"/>
              <a:t>Green's function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970629"/>
              </p:ext>
            </p:extLst>
          </p:nvPr>
        </p:nvGraphicFramePr>
        <p:xfrm>
          <a:off x="838200" y="4793688"/>
          <a:ext cx="7086600" cy="1302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3" imgW="5321160" imgH="977760" progId="Equation.DSMT4">
                  <p:embed/>
                </p:oleObj>
              </mc:Choice>
              <mc:Fallback>
                <p:oleObj name="Equation" r:id="rId3" imgW="532116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793688"/>
                        <a:ext cx="7086600" cy="1302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1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Notes on the one-dimensional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90389"/>
              </p:ext>
            </p:extLst>
          </p:nvPr>
        </p:nvGraphicFramePr>
        <p:xfrm>
          <a:off x="349250" y="1295400"/>
          <a:ext cx="8642350" cy="447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Equation" r:id="rId3" imgW="5232240" imgH="2705040" progId="Equation.DSMT4">
                  <p:embed/>
                </p:oleObj>
              </mc:Choice>
              <mc:Fallback>
                <p:oleObj name="Equation" r:id="rId3" imgW="5232240" imgH="270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50" y="1295400"/>
                        <a:ext cx="8642350" cy="4470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76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Construction of a Green’s function in one dimension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63775"/>
              </p:ext>
            </p:extLst>
          </p:nvPr>
        </p:nvGraphicFramePr>
        <p:xfrm>
          <a:off x="625282" y="914400"/>
          <a:ext cx="821391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0" name="Equation" r:id="rId3" imgW="6070320" imgH="2323800" progId="Equation.DSMT4">
                  <p:embed/>
                </p:oleObj>
              </mc:Choice>
              <mc:Fallback>
                <p:oleObj name="Equation" r:id="rId3" imgW="6070320" imgH="232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282" y="914400"/>
                        <a:ext cx="8213918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99239"/>
              </p:ext>
            </p:extLst>
          </p:nvPr>
        </p:nvGraphicFramePr>
        <p:xfrm>
          <a:off x="633908" y="4186535"/>
          <a:ext cx="44577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Equation" r:id="rId5" imgW="2971800" imgH="901440" progId="Equation.DSMT4">
                  <p:embed/>
                </p:oleObj>
              </mc:Choice>
              <mc:Fallback>
                <p:oleObj name="Equation" r:id="rId5" imgW="29718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3908" y="4186535"/>
                        <a:ext cx="4457700" cy="1352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73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81000"/>
            <a:ext cx="6705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Summary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488012"/>
              </p:ext>
            </p:extLst>
          </p:nvPr>
        </p:nvGraphicFramePr>
        <p:xfrm>
          <a:off x="1711325" y="1736725"/>
          <a:ext cx="5916613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3" imgW="3581280" imgH="2171520" progId="Equation.DSMT4">
                  <p:embed/>
                </p:oleObj>
              </mc:Choice>
              <mc:Fallback>
                <p:oleObj name="Equation" r:id="rId3" imgW="3581280" imgH="2171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1325" y="1736725"/>
                        <a:ext cx="5916613" cy="358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One dimensional Green’s function in practice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470281"/>
              </p:ext>
            </p:extLst>
          </p:nvPr>
        </p:nvGraphicFramePr>
        <p:xfrm>
          <a:off x="2159000" y="1498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9000" y="1498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407687"/>
              </p:ext>
            </p:extLst>
          </p:nvPr>
        </p:nvGraphicFramePr>
        <p:xfrm>
          <a:off x="1239838" y="947738"/>
          <a:ext cx="7781925" cy="400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Equation" r:id="rId5" imgW="5841720" imgH="3009600" progId="Equation.DSMT4">
                  <p:embed/>
                </p:oleObj>
              </mc:Choice>
              <mc:Fallback>
                <p:oleObj name="Equation" r:id="rId5" imgW="5841720" imgH="30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9838" y="947738"/>
                        <a:ext cx="7781925" cy="4005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1369" y="500452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This expression gives the same result as previously obtained for the example </a:t>
            </a:r>
            <a:r>
              <a:rPr lang="en-US" sz="2400" i="1" dirty="0" smtClean="0">
                <a:latin typeface="Symbol" panose="05050102010706020507" pitchFamily="18" charset="2"/>
              </a:rPr>
              <a:t>r</a:t>
            </a:r>
            <a:r>
              <a:rPr lang="en-US" sz="2400" i="1" dirty="0" smtClean="0">
                <a:latin typeface="+mj-lt"/>
              </a:rPr>
              <a:t>(x) </a:t>
            </a:r>
            <a:r>
              <a:rPr lang="en-US" sz="2400" dirty="0" smtClean="0">
                <a:latin typeface="+mj-lt"/>
              </a:rPr>
              <a:t>and more generally is appropriate  for any neutral charge distribution.</a:t>
            </a:r>
            <a:r>
              <a:rPr lang="en-US" sz="2400" i="1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09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409575"/>
            <a:ext cx="8601075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1490662"/>
            <a:ext cx="85534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41" y="381000"/>
            <a:ext cx="8513559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9525"/>
            <a:ext cx="9144000" cy="57789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" y="48768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-6350"/>
            <a:ext cx="7896225" cy="6362700"/>
          </a:xfrm>
          <a:prstGeom prst="rect">
            <a:avLst/>
          </a:prstGeom>
        </p:spPr>
      </p:pic>
      <p:sp>
        <p:nvSpPr>
          <p:cNvPr id="6" name="U-Turn Arrow 5"/>
          <p:cNvSpPr/>
          <p:nvPr/>
        </p:nvSpPr>
        <p:spPr>
          <a:xfrm flipH="1">
            <a:off x="6705600" y="685800"/>
            <a:ext cx="457200" cy="533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587855"/>
              </p:ext>
            </p:extLst>
          </p:nvPr>
        </p:nvGraphicFramePr>
        <p:xfrm>
          <a:off x="7267575" y="685800"/>
          <a:ext cx="1562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Equation" r:id="rId4" imgW="1562040" imgH="622080" progId="Equation.DSMT4">
                  <p:embed/>
                </p:oleObj>
              </mc:Choice>
              <mc:Fallback>
                <p:oleObj name="Equation" r:id="rId4" imgW="156204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67575" y="685800"/>
                        <a:ext cx="15621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71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22" y="3962400"/>
            <a:ext cx="9048750" cy="1685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622" y="3429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 physics colloquium this week --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Announcements:</a:t>
            </a:r>
          </a:p>
          <a:p>
            <a:pPr lvl="1"/>
            <a:endParaRPr lang="en-US" sz="2400" dirty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</a:rPr>
              <a:t>Make-up class scheduled for </a:t>
            </a:r>
            <a:r>
              <a:rPr lang="en-US" sz="2400" dirty="0" err="1">
                <a:latin typeface="+mj-lt"/>
              </a:rPr>
              <a:t>t</a:t>
            </a:r>
            <a:r>
              <a:rPr lang="en-US" sz="2400" dirty="0" err="1" smtClean="0">
                <a:latin typeface="+mj-lt"/>
              </a:rPr>
              <a:t>ommorrow</a:t>
            </a:r>
            <a:r>
              <a:rPr lang="en-US" sz="2400" dirty="0" smtClean="0">
                <a:latin typeface="+mj-lt"/>
              </a:rPr>
              <a:t> – 1/25/2018 at 11 AM in Olin 105.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185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Poisson and Laplace </a:t>
            </a:r>
            <a:r>
              <a:rPr lang="en-US" sz="2400" b="1" dirty="0" smtClean="0"/>
              <a:t>Equations</a:t>
            </a:r>
            <a:endParaRPr lang="en-US" sz="2400" dirty="0"/>
          </a:p>
          <a:p>
            <a:r>
              <a:rPr lang="en-US" sz="2400" dirty="0"/>
              <a:t>We are concerned with finding solutions to the Poisson equation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and </a:t>
            </a:r>
            <a:r>
              <a:rPr lang="en-US" sz="2400" dirty="0"/>
              <a:t>the Laplace equation: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Laplace equation is the </a:t>
            </a:r>
            <a:r>
              <a:rPr lang="en-US" sz="2400" dirty="0" smtClean="0"/>
              <a:t>“homogeneous” </a:t>
            </a:r>
            <a:r>
              <a:rPr lang="en-US" sz="2400" dirty="0"/>
              <a:t>version of the Poisson </a:t>
            </a:r>
            <a:r>
              <a:rPr lang="en-US" sz="2400" dirty="0" smtClean="0"/>
              <a:t>equation</a:t>
            </a:r>
            <a:r>
              <a:rPr lang="en-US" sz="2400" dirty="0"/>
              <a:t>.  </a:t>
            </a:r>
            <a:r>
              <a:rPr lang="en-US" sz="2400" dirty="0" smtClean="0"/>
              <a:t>The </a:t>
            </a:r>
            <a:r>
              <a:rPr lang="en-US" sz="2400" dirty="0"/>
              <a:t>Green's theorem allows us to determine the electrostatic </a:t>
            </a:r>
            <a:r>
              <a:rPr lang="en-US" sz="2400" dirty="0" smtClean="0"/>
              <a:t>potential  </a:t>
            </a:r>
            <a:r>
              <a:rPr lang="en-US" sz="2400" dirty="0"/>
              <a:t>from volume and surface integrals: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576521"/>
              </p:ext>
            </p:extLst>
          </p:nvPr>
        </p:nvGraphicFramePr>
        <p:xfrm>
          <a:off x="2819400" y="1219200"/>
          <a:ext cx="2971800" cy="111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Equation" r:id="rId3" imgW="1688760" imgH="634680" progId="Equation.DSMT4">
                  <p:embed/>
                </p:oleObj>
              </mc:Choice>
              <mc:Fallback>
                <p:oleObj name="Equation" r:id="rId3" imgW="16887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1219200"/>
                        <a:ext cx="2971800" cy="1117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816873"/>
              </p:ext>
            </p:extLst>
          </p:nvPr>
        </p:nvGraphicFramePr>
        <p:xfrm>
          <a:off x="3048000" y="2553590"/>
          <a:ext cx="207803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Equation" r:id="rId5" imgW="1180800" imgH="330120" progId="Equation.DSMT4">
                  <p:embed/>
                </p:oleObj>
              </mc:Choice>
              <mc:Fallback>
                <p:oleObj name="Equation" r:id="rId5" imgW="1180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0" y="2553590"/>
                        <a:ext cx="2078037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593276"/>
              </p:ext>
            </p:extLst>
          </p:nvPr>
        </p:nvGraphicFramePr>
        <p:xfrm>
          <a:off x="1306513" y="4538663"/>
          <a:ext cx="7161212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" name="Equation" r:id="rId7" imgW="4902120" imgH="1231560" progId="Equation.DSMT4">
                  <p:embed/>
                </p:oleObj>
              </mc:Choice>
              <mc:Fallback>
                <p:oleObj name="Equation" r:id="rId7" imgW="490212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06513" y="4538663"/>
                        <a:ext cx="7161212" cy="179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1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Poisson equation -- continued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193671"/>
              </p:ext>
            </p:extLst>
          </p:nvPr>
        </p:nvGraphicFramePr>
        <p:xfrm>
          <a:off x="459828" y="1219200"/>
          <a:ext cx="7654925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3" imgW="4711680" imgH="1663560" progId="Equation.DSMT4">
                  <p:embed/>
                </p:oleObj>
              </mc:Choice>
              <mc:Fallback>
                <p:oleObj name="Equation" r:id="rId3" imgW="471168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828" y="1219200"/>
                        <a:ext cx="7654925" cy="270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453050"/>
              </p:ext>
            </p:extLst>
          </p:nvPr>
        </p:nvGraphicFramePr>
        <p:xfrm>
          <a:off x="357187" y="4059346"/>
          <a:ext cx="8329613" cy="228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5" imgW="5702040" imgH="1562040" progId="Equation.DSMT4">
                  <p:embed/>
                </p:oleObj>
              </mc:Choice>
              <mc:Fallback>
                <p:oleObj name="Equation" r:id="rId5" imgW="570204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7187" y="4059346"/>
                        <a:ext cx="8329613" cy="2281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472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comments on Green’s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8870"/>
              </p:ext>
            </p:extLst>
          </p:nvPr>
        </p:nvGraphicFramePr>
        <p:xfrm>
          <a:off x="1295400" y="918865"/>
          <a:ext cx="7142096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4" name="Equation" r:id="rId3" imgW="4889160" imgH="1257120" progId="Equation.DSMT4">
                  <p:embed/>
                </p:oleObj>
              </mc:Choice>
              <mc:Fallback>
                <p:oleObj name="Equation" r:id="rId3" imgW="488916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918865"/>
                        <a:ext cx="7142096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124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general form can be used in 1, 2, or 3 dimensions.   In general, </a:t>
            </a:r>
            <a:r>
              <a:rPr lang="en-US" sz="2400" dirty="0" smtClean="0"/>
              <a:t>the Green's </a:t>
            </a:r>
            <a:r>
              <a:rPr lang="en-US" sz="2400" dirty="0"/>
              <a:t>function must be constructed to satisfy the </a:t>
            </a:r>
            <a:r>
              <a:rPr lang="en-US" sz="2400" dirty="0" smtClean="0"/>
              <a:t>appropriate (</a:t>
            </a:r>
            <a:r>
              <a:rPr lang="en-US" sz="2400" dirty="0" err="1"/>
              <a:t>Dirichlet</a:t>
            </a:r>
            <a:r>
              <a:rPr lang="en-US" sz="2400" dirty="0"/>
              <a:t> or Neumann) boundary conditions.  Alternatively or in addition</a:t>
            </a:r>
            <a:r>
              <a:rPr lang="en-US" sz="2400" dirty="0" smtClean="0"/>
              <a:t>, boundary </a:t>
            </a:r>
            <a:r>
              <a:rPr lang="en-US" sz="2400" dirty="0"/>
              <a:t>conditions can be adjusted using the fact that for any </a:t>
            </a:r>
            <a:r>
              <a:rPr lang="en-US" sz="2400" dirty="0" smtClean="0"/>
              <a:t>solution to </a:t>
            </a:r>
            <a:r>
              <a:rPr lang="en-US" sz="2400" dirty="0"/>
              <a:t>the Poisson equation, </a:t>
            </a:r>
            <a:r>
              <a:rPr lang="en-US" sz="2400" dirty="0" smtClean="0"/>
              <a:t>                other </a:t>
            </a:r>
            <a:r>
              <a:rPr lang="en-US" sz="2400" dirty="0"/>
              <a:t>solutions may </a:t>
            </a:r>
            <a:r>
              <a:rPr lang="en-US" sz="2400" dirty="0" smtClean="0"/>
              <a:t>be generated </a:t>
            </a:r>
            <a:r>
              <a:rPr lang="en-US" sz="2400" dirty="0"/>
              <a:t>by use of solutions of the Laplace equation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93432"/>
              </p:ext>
            </p:extLst>
          </p:nvPr>
        </p:nvGraphicFramePr>
        <p:xfrm>
          <a:off x="1976437" y="4949825"/>
          <a:ext cx="10715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5" name="Equation" r:id="rId5" imgW="609480" imgH="291960" progId="Equation.DSMT4">
                  <p:embed/>
                </p:oleObj>
              </mc:Choice>
              <mc:Fallback>
                <p:oleObj name="Equation" r:id="rId5" imgW="609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6437" y="4949825"/>
                        <a:ext cx="1071563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98320"/>
              </p:ext>
            </p:extLst>
          </p:nvPr>
        </p:nvGraphicFramePr>
        <p:xfrm>
          <a:off x="1066800" y="5810250"/>
          <a:ext cx="70310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6" name="Equation" r:id="rId7" imgW="4000320" imgH="291960" progId="Equation.DSMT4">
                  <p:embed/>
                </p:oleObj>
              </mc:Choice>
              <mc:Fallback>
                <p:oleObj name="Equation" r:id="rId7" imgW="40003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5810250"/>
                        <a:ext cx="7031038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02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52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“Derivation” of  Green’s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374871"/>
              </p:ext>
            </p:extLst>
          </p:nvPr>
        </p:nvGraphicFramePr>
        <p:xfrm>
          <a:off x="914400" y="533400"/>
          <a:ext cx="6477000" cy="156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8" name="Equation" r:id="rId3" imgW="4165560" imgH="1002960" progId="Equation.DSMT4">
                  <p:embed/>
                </p:oleObj>
              </mc:Choice>
              <mc:Fallback>
                <p:oleObj name="Equation" r:id="rId3" imgW="41655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533400"/>
                        <a:ext cx="6477000" cy="1560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862201"/>
              </p:ext>
            </p:extLst>
          </p:nvPr>
        </p:nvGraphicFramePr>
        <p:xfrm>
          <a:off x="258538" y="2291119"/>
          <a:ext cx="8733062" cy="1899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9" name="Equation" r:id="rId5" imgW="6946560" imgH="1511280" progId="Equation.DSMT4">
                  <p:embed/>
                </p:oleObj>
              </mc:Choice>
              <mc:Fallback>
                <p:oleObj name="Equation" r:id="rId5" imgW="694656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8538" y="2291119"/>
                        <a:ext cx="8733062" cy="1899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396696"/>
              </p:ext>
            </p:extLst>
          </p:nvPr>
        </p:nvGraphicFramePr>
        <p:xfrm>
          <a:off x="454325" y="5029853"/>
          <a:ext cx="533508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" name="Equation" r:id="rId7" imgW="3390840" imgH="533160" progId="Equation.DSMT4">
                  <p:embed/>
                </p:oleObj>
              </mc:Choice>
              <mc:Fallback>
                <p:oleObj name="Equation" r:id="rId7" imgW="33908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4325" y="5029853"/>
                        <a:ext cx="533508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2743200" y="4281325"/>
            <a:ext cx="1028700" cy="663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52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“Derivation” of  Green’s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374871"/>
              </p:ext>
            </p:extLst>
          </p:nvPr>
        </p:nvGraphicFramePr>
        <p:xfrm>
          <a:off x="914400" y="533400"/>
          <a:ext cx="6477000" cy="156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5" name="Equation" r:id="rId3" imgW="4165560" imgH="1002960" progId="Equation.DSMT4">
                  <p:embed/>
                </p:oleObj>
              </mc:Choice>
              <mc:Fallback>
                <p:oleObj name="Equation" r:id="rId3" imgW="41655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533400"/>
                        <a:ext cx="6477000" cy="1560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929163"/>
              </p:ext>
            </p:extLst>
          </p:nvPr>
        </p:nvGraphicFramePr>
        <p:xfrm>
          <a:off x="158750" y="2819400"/>
          <a:ext cx="87010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6" name="Equation" r:id="rId5" imgW="6921360" imgH="533160" progId="Equation.DSMT4">
                  <p:embed/>
                </p:oleObj>
              </mc:Choice>
              <mc:Fallback>
                <p:oleObj name="Equation" r:id="rId5" imgW="69213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750" y="2819400"/>
                        <a:ext cx="8701088" cy="67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282907"/>
              </p:ext>
            </p:extLst>
          </p:nvPr>
        </p:nvGraphicFramePr>
        <p:xfrm>
          <a:off x="1058863" y="3886200"/>
          <a:ext cx="7159625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" name="Equation" r:id="rId7" imgW="4902120" imgH="1625400" progId="Equation.DSMT4">
                  <p:embed/>
                </p:oleObj>
              </mc:Choice>
              <mc:Fallback>
                <p:oleObj name="Equation" r:id="rId7" imgW="490212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8863" y="3886200"/>
                        <a:ext cx="7159625" cy="2373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8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923925"/>
            <a:ext cx="84201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12241</TotalTime>
  <Words>466</Words>
  <Application>Microsoft Office PowerPoint</Application>
  <PresentationFormat>On-screen Show (4:3)</PresentationFormat>
  <Paragraphs>96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701</cp:revision>
  <cp:lastPrinted>2018-01-23T22:50:37Z</cp:lastPrinted>
  <dcterms:created xsi:type="dcterms:W3CDTF">2012-01-10T18:32:24Z</dcterms:created>
  <dcterms:modified xsi:type="dcterms:W3CDTF">2018-01-23T23:12:52Z</dcterms:modified>
</cp:coreProperties>
</file>