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54" r:id="rId3"/>
    <p:sldId id="413" r:id="rId4"/>
    <p:sldId id="414" r:id="rId5"/>
    <p:sldId id="388" r:id="rId6"/>
    <p:sldId id="389" r:id="rId7"/>
    <p:sldId id="390" r:id="rId8"/>
    <p:sldId id="391" r:id="rId9"/>
    <p:sldId id="395" r:id="rId10"/>
    <p:sldId id="374" r:id="rId11"/>
    <p:sldId id="378" r:id="rId12"/>
    <p:sldId id="381" r:id="rId13"/>
    <p:sldId id="396" r:id="rId14"/>
    <p:sldId id="397" r:id="rId15"/>
    <p:sldId id="398" r:id="rId16"/>
    <p:sldId id="399" r:id="rId17"/>
    <p:sldId id="405" r:id="rId18"/>
    <p:sldId id="406" r:id="rId19"/>
    <p:sldId id="412" r:id="rId20"/>
    <p:sldId id="407" r:id="rId21"/>
    <p:sldId id="415" r:id="rId22"/>
    <p:sldId id="408" r:id="rId23"/>
    <p:sldId id="410" r:id="rId24"/>
    <p:sldId id="416" r:id="rId25"/>
    <p:sldId id="411" r:id="rId26"/>
    <p:sldId id="400" r:id="rId27"/>
    <p:sldId id="401" r:id="rId28"/>
    <p:sldId id="404" r:id="rId29"/>
    <p:sldId id="402" r:id="rId30"/>
    <p:sldId id="403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lightsources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609600"/>
            <a:ext cx="8839200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Finish reading Chap. 14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Radiation from charged particles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Review of synchrotron radiation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Free electron laser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Thompson and 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7967"/>
              </p:ext>
            </p:extLst>
          </p:nvPr>
        </p:nvGraphicFramePr>
        <p:xfrm>
          <a:off x="200076" y="838200"/>
          <a:ext cx="879152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3" imgW="4038480" imgH="736560" progId="Equation.DSMT4">
                  <p:embed/>
                </p:oleObj>
              </mc:Choice>
              <mc:Fallback>
                <p:oleObj name="Equation" r:id="rId3" imgW="4038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6" y="838200"/>
                        <a:ext cx="8791524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44340"/>
              </p:ext>
            </p:extLst>
          </p:nvPr>
        </p:nvGraphicFramePr>
        <p:xfrm>
          <a:off x="171450" y="3630613"/>
          <a:ext cx="45862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数式" r:id="rId3" imgW="2298600" imgH="1130040" progId="Equation.3">
                  <p:embed/>
                </p:oleObj>
              </mc:Choice>
              <mc:Fallback>
                <p:oleObj name="数式" r:id="rId3" imgW="2298600" imgH="1130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630613"/>
                        <a:ext cx="45862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 view: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5050" y="304800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circular motion: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65263"/>
              </p:ext>
            </p:extLst>
          </p:nvPr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0"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  <a:endParaRPr lang="en-US" sz="2400" b="1" dirty="0" smtClean="0">
                    <a:latin typeface="Symbol" pitchFamily="18" charset="2"/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9635"/>
                </p:ext>
              </p:extLst>
            </p:nvPr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1"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251450"/>
                </p:ext>
              </p:extLst>
            </p:nvPr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2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15183"/>
              </p:ext>
            </p:extLst>
          </p:nvPr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"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676"/>
              </p:ext>
            </p:extLst>
          </p:nvPr>
        </p:nvGraphicFramePr>
        <p:xfrm>
          <a:off x="301625" y="609600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2"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09600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21865"/>
              </p:ext>
            </p:extLst>
          </p:nvPr>
        </p:nvGraphicFramePr>
        <p:xfrm>
          <a:off x="636588" y="2159000"/>
          <a:ext cx="7110412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3" name="数式" r:id="rId5" imgW="3568680" imgH="1904760" progId="Equation.3">
                  <p:embed/>
                </p:oleObj>
              </mc:Choice>
              <mc:Fallback>
                <p:oleObj name="数式" r:id="rId5" imgW="356868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2159000"/>
                        <a:ext cx="7110412" cy="390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969" y="144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Exponential factor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-669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geometry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using modified Bessel functions</a:t>
            </a:r>
          </a:p>
        </p:txBody>
      </p:sp>
    </p:spTree>
    <p:extLst>
      <p:ext uri="{BB962C8B-B14F-4D97-AF65-F5344CB8AC3E}">
        <p14:creationId xmlns:p14="http://schemas.microsoft.com/office/powerpoint/2010/main" val="213658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form of synchrotron radiation in this case: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49638"/>
              </p:ext>
            </p:extLst>
          </p:nvPr>
        </p:nvGraphicFramePr>
        <p:xfrm>
          <a:off x="682625" y="533400"/>
          <a:ext cx="73183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6" name="数式" r:id="rId3" imgW="3670200" imgH="1625400" progId="Equation.3">
                  <p:embed/>
                </p:oleObj>
              </mc:Choice>
              <mc:Fallback>
                <p:oleObj name="数式" r:id="rId3" imgW="367020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33400"/>
                        <a:ext cx="731837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3579"/>
              </p:ext>
            </p:extLst>
          </p:nvPr>
        </p:nvGraphicFramePr>
        <p:xfrm>
          <a:off x="622300" y="3962400"/>
          <a:ext cx="749617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7" name="数式" r:id="rId5" imgW="3759120" imgH="1244520" progId="Equation.3">
                  <p:embed/>
                </p:oleObj>
              </mc:Choice>
              <mc:Fallback>
                <p:oleObj name="数式" r:id="rId5" imgW="37591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962400"/>
                        <a:ext cx="7496175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56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31312"/>
              </p:ext>
            </p:extLst>
          </p:nvPr>
        </p:nvGraphicFramePr>
        <p:xfrm>
          <a:off x="1981200" y="785812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0" name="数式" r:id="rId5" imgW="495000" imgH="507960" progId="Equation.3">
                  <p:embed/>
                </p:oleObj>
              </mc:Choice>
              <mc:Fallback>
                <p:oleObj name="数式" r:id="rId5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85812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88838"/>
              </p:ext>
            </p:extLst>
          </p:nvPr>
        </p:nvGraphicFramePr>
        <p:xfrm>
          <a:off x="5832475" y="836612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1" name="数式" r:id="rId7" imgW="533160" imgH="482400" progId="Equation.3">
                  <p:embed/>
                </p:oleObj>
              </mc:Choice>
              <mc:Fallback>
                <p:oleObj name="数式" r:id="rId7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836612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45764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819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56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</p:spTree>
    <p:extLst>
      <p:ext uri="{BB962C8B-B14F-4D97-AF65-F5344CB8AC3E}">
        <p14:creationId xmlns:p14="http://schemas.microsoft.com/office/powerpoint/2010/main" val="348055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9675"/>
            <a:ext cx="6400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41186"/>
              </p:ext>
            </p:extLst>
          </p:nvPr>
        </p:nvGraphicFramePr>
        <p:xfrm>
          <a:off x="3697287" y="1981229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4" name="数式" r:id="rId4" imgW="495000" imgH="507960" progId="Equation.3">
                  <p:embed/>
                </p:oleObj>
              </mc:Choice>
              <mc:Fallback>
                <p:oleObj name="数式" r:id="rId4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7" y="1981229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611001"/>
              </p:ext>
            </p:extLst>
          </p:nvPr>
        </p:nvGraphicFramePr>
        <p:xfrm>
          <a:off x="2819400" y="4001938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数式" r:id="rId6" imgW="533160" imgH="482400" progId="Equation.3">
                  <p:embed/>
                </p:oleObj>
              </mc:Choice>
              <mc:Fallback>
                <p:oleObj name="数式" r:id="rId6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01938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17492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=1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275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facilities worldwide</a:t>
            </a:r>
          </a:p>
          <a:p>
            <a:pPr lvl="1"/>
            <a:r>
              <a:rPr lang="en-US" sz="2400" dirty="0" smtClean="0">
                <a:latin typeface="+mj-lt"/>
                <a:hlinkClick r:id="rId2"/>
              </a:rPr>
              <a:t>https://lightsources.org/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876"/>
            <a:ext cx="9144000" cy="47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08" y="644098"/>
            <a:ext cx="7477125" cy="4305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electron laser</a:t>
            </a:r>
          </a:p>
          <a:p>
            <a:pPr lvl="1"/>
            <a:r>
              <a:rPr lang="en-US" sz="2400" dirty="0" smtClean="0">
                <a:latin typeface="+mj-lt"/>
              </a:rPr>
              <a:t>Reference: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48" y="3810000"/>
            <a:ext cx="8439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9949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60481"/>
            <a:ext cx="9144000" cy="62958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2514600"/>
            <a:ext cx="8915400" cy="228600"/>
          </a:xfrm>
          <a:prstGeom prst="rect">
            <a:avLst/>
          </a:prstGeom>
          <a:solidFill>
            <a:srgbClr val="DA32AA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6125"/>
            <a:ext cx="868432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548"/>
            <a:ext cx="9144000" cy="57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0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emission in periodic magnet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" y="738505"/>
            <a:ext cx="8515350" cy="32099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2208"/>
              </p:ext>
            </p:extLst>
          </p:nvPr>
        </p:nvGraphicFramePr>
        <p:xfrm>
          <a:off x="265113" y="4086225"/>
          <a:ext cx="84613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4" imgW="5574960" imgH="1625400" progId="Equation.DSMT4">
                  <p:embed/>
                </p:oleObj>
              </mc:Choice>
              <mc:Fallback>
                <p:oleObj name="Equation" r:id="rId4" imgW="55749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113" y="4086225"/>
                        <a:ext cx="8461375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834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30350"/>
            <a:ext cx="5080000" cy="379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output for FEL at Jefferson Lab (in Virginia)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210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14400"/>
            <a:ext cx="5867400" cy="586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822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964856"/>
            <a:ext cx="28289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scattering of electromagnetic waves incident on a particle of charge q and mass </a:t>
            </a:r>
            <a:r>
              <a:rPr lang="en-US" sz="2400" dirty="0" err="1" smtClean="0">
                <a:latin typeface="+mj-lt"/>
              </a:rPr>
              <a:t>m</a:t>
            </a:r>
            <a:r>
              <a:rPr lang="en-US" sz="2400" baseline="-25000" dirty="0" err="1" smtClean="0">
                <a:latin typeface="+mj-lt"/>
              </a:rPr>
              <a:t>q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80360" y="24841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57400" y="42672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42672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95600" y="26670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24841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6365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3756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657600" y="27149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2672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76550" y="41910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95600" y="41910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05125" y="38830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4796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76500" y="42672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41910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27486"/>
              </p:ext>
            </p:extLst>
          </p:nvPr>
        </p:nvGraphicFramePr>
        <p:xfrm>
          <a:off x="3518848" y="5200556"/>
          <a:ext cx="5174107" cy="8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3" imgW="2323800" imgH="393480" progId="Equation.DSMT4">
                  <p:embed/>
                </p:oleObj>
              </mc:Choice>
              <mc:Fallback>
                <p:oleObj name="Equation" r:id="rId3" imgW="232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8848" y="5200556"/>
                        <a:ext cx="5174107" cy="8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06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82823"/>
              </p:ext>
            </p:extLst>
          </p:nvPr>
        </p:nvGraphicFramePr>
        <p:xfrm>
          <a:off x="167481" y="990600"/>
          <a:ext cx="8809038" cy="125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3" imgW="6349680" imgH="927000" progId="Equation.DSMT4">
                  <p:embed/>
                </p:oleObj>
              </mc:Choice>
              <mc:Fallback>
                <p:oleObj name="Equation" r:id="rId3" imgW="63496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" y="990600"/>
                        <a:ext cx="8809038" cy="125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60204"/>
              </p:ext>
            </p:extLst>
          </p:nvPr>
        </p:nvGraphicFramePr>
        <p:xfrm>
          <a:off x="431800" y="2790825"/>
          <a:ext cx="87122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5" imgW="4152600" imgH="1523880" progId="Equation.DSMT4">
                  <p:embed/>
                </p:oleObj>
              </mc:Choice>
              <mc:Fallback>
                <p:oleObj name="Equation" r:id="rId5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790825"/>
                        <a:ext cx="8712200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62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37062"/>
              </p:ext>
            </p:extLst>
          </p:nvPr>
        </p:nvGraphicFramePr>
        <p:xfrm>
          <a:off x="165678" y="762000"/>
          <a:ext cx="881264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Equation" r:id="rId3" imgW="5727600" imgH="799920" progId="Equation.DSMT4">
                  <p:embed/>
                </p:oleObj>
              </mc:Choice>
              <mc:Fallback>
                <p:oleObj name="Equation" r:id="rId3" imgW="57276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8" y="762000"/>
                        <a:ext cx="881264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975360" y="27127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" y="44958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0600" y="4495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28956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27127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8651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6042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752600" y="29435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4958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550" y="44196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44196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00125" y="41116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1134" y="51066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75077"/>
              </p:ext>
            </p:extLst>
          </p:nvPr>
        </p:nvGraphicFramePr>
        <p:xfrm>
          <a:off x="3227269" y="2806165"/>
          <a:ext cx="49371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Equation" r:id="rId5" imgW="2476440" imgH="1015920" progId="Equation.DSMT4">
                  <p:embed/>
                </p:oleObj>
              </mc:Choice>
              <mc:Fallback>
                <p:oleObj name="Equation" r:id="rId5" imgW="247644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269" y="2806165"/>
                        <a:ext cx="49371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>
            <a:off x="571500" y="44958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4196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670857"/>
              </p:ext>
            </p:extLst>
          </p:nvPr>
        </p:nvGraphicFramePr>
        <p:xfrm>
          <a:off x="2133600" y="1958105"/>
          <a:ext cx="5558429" cy="59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Equation" r:id="rId7" imgW="3213000" imgH="342720" progId="Equation.DSMT4">
                  <p:embed/>
                </p:oleObj>
              </mc:Choice>
              <mc:Fallback>
                <p:oleObj name="Equation" r:id="rId7" imgW="3213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1958105"/>
                        <a:ext cx="5558429" cy="59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7"/>
          <p:cNvSpPr/>
          <p:nvPr/>
        </p:nvSpPr>
        <p:spPr>
          <a:xfrm rot="8039678">
            <a:off x="453259" y="3983682"/>
            <a:ext cx="1153672" cy="952500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47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62139"/>
              </p:ext>
            </p:extLst>
          </p:nvPr>
        </p:nvGraphicFramePr>
        <p:xfrm>
          <a:off x="1595438" y="731838"/>
          <a:ext cx="5343525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5" name="Equation" r:id="rId3" imgW="2679480" imgH="761760" progId="Equation.DSMT4">
                  <p:embed/>
                </p:oleObj>
              </mc:Choice>
              <mc:Fallback>
                <p:oleObj name="Equation" r:id="rId3" imgW="2679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731838"/>
                        <a:ext cx="5343525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 light may be polarized parallel to incident field or polarized with an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 so that the time and polarization averaged cross section is given by: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6306"/>
              </p:ext>
            </p:extLst>
          </p:nvPr>
        </p:nvGraphicFramePr>
        <p:xfrm>
          <a:off x="797560" y="4193876"/>
          <a:ext cx="7421563" cy="117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" name="Equation" r:id="rId5" imgW="5206680" imgH="799920" progId="Equation.DSMT4">
                  <p:embed/>
                </p:oleObj>
              </mc:Choice>
              <mc:Fallback>
                <p:oleObj name="Equation" r:id="rId5" imgW="52066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" y="4193876"/>
                        <a:ext cx="7421563" cy="1174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5334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formula is appropriate in the X-ray scattering of electrons or soft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+mj-lt"/>
              </a:rPr>
              <a:t>-ray scattering of protons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60350"/>
              </p:ext>
            </p:extLst>
          </p:nvPr>
        </p:nvGraphicFramePr>
        <p:xfrm>
          <a:off x="1295400" y="3535363"/>
          <a:ext cx="6153151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" name="Equation" r:id="rId7" imgW="3085920" imgH="393480" progId="Equation.DSMT4">
                  <p:embed/>
                </p:oleObj>
              </mc:Choice>
              <mc:Fallback>
                <p:oleObj name="Equation" r:id="rId7" imgW="30859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35363"/>
                        <a:ext cx="6153151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6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9" name="TextBox 18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58152"/>
              </p:ext>
            </p:extLst>
          </p:nvPr>
        </p:nvGraphicFramePr>
        <p:xfrm>
          <a:off x="1068388" y="2951168"/>
          <a:ext cx="5484812" cy="367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Equation" r:id="rId3" imgW="3695400" imgH="2577960" progId="Equation.DSMT4">
                  <p:embed/>
                </p:oleObj>
              </mc:Choice>
              <mc:Fallback>
                <p:oleObj name="Equation" r:id="rId3" imgW="369540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951168"/>
                        <a:ext cx="5484812" cy="367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8280"/>
            <a:ext cx="71532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6" name="TextBox 15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24776"/>
              </p:ext>
            </p:extLst>
          </p:nvPr>
        </p:nvGraphicFramePr>
        <p:xfrm>
          <a:off x="292100" y="3288522"/>
          <a:ext cx="85598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name="数式" r:id="rId3" imgW="4114800" imgH="761760" progId="Equation.3">
                  <p:embed/>
                </p:oleObj>
              </mc:Choice>
              <mc:Fallback>
                <p:oleObj name="数式" r:id="rId3" imgW="4114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288522"/>
                        <a:ext cx="855980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55709"/>
              </p:ext>
            </p:extLst>
          </p:nvPr>
        </p:nvGraphicFramePr>
        <p:xfrm>
          <a:off x="629425" y="5111036"/>
          <a:ext cx="2983820" cy="12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Equation" r:id="rId5" imgW="2323800" imgH="939600" progId="Equation.DSMT4">
                  <p:embed/>
                </p:oleObj>
              </mc:Choice>
              <mc:Fallback>
                <p:oleObj name="Equation" r:id="rId5" imgW="23238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425" y="5111036"/>
                        <a:ext cx="2983820" cy="120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00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609"/>
            <a:ext cx="9144000" cy="50307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24600" y="2514600"/>
            <a:ext cx="2819400" cy="2286000"/>
          </a:xfrm>
          <a:prstGeom prst="ellipse">
            <a:avLst/>
          </a:prstGeom>
          <a:noFill/>
          <a:ln w="7620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 moving charged particle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9160" y="24384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r-</a:t>
            </a:r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q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q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28815"/>
              </p:ext>
            </p:extLst>
          </p:nvPr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数式" r:id="rId3" imgW="1358640" imgH="927000" progId="Equation.3">
                  <p:embed/>
                </p:oleObj>
              </mc:Choice>
              <mc:Fallback>
                <p:oleObj name="数式" r:id="rId3" imgW="1358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02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23366" r="5042" b="8443"/>
          <a:stretch/>
        </p:blipFill>
        <p:spPr bwMode="auto">
          <a:xfrm>
            <a:off x="152400" y="1447800"/>
            <a:ext cx="8854082" cy="36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fields (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23076"/>
              </p:ext>
            </p:extLst>
          </p:nvPr>
        </p:nvGraphicFramePr>
        <p:xfrm>
          <a:off x="280988" y="5305425"/>
          <a:ext cx="83248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数式" r:id="rId4" imgW="3682800" imgH="482400" progId="Equation.3">
                  <p:embed/>
                </p:oleObj>
              </mc:Choice>
              <mc:Fallback>
                <p:oleObj name="数式" r:id="rId4" imgW="368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305425"/>
                        <a:ext cx="83248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4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and magnetic fields far from source: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26850"/>
              </p:ext>
            </p:extLst>
          </p:nvPr>
        </p:nvGraphicFramePr>
        <p:xfrm>
          <a:off x="1524000" y="1219200"/>
          <a:ext cx="6199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数式" r:id="rId3" imgW="2743200" imgH="1091880" progId="Equation.3">
                  <p:embed/>
                </p:oleObj>
              </mc:Choice>
              <mc:Fallback>
                <p:oleObj name="数式" r:id="rId3" imgW="2743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199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4489"/>
              </p:ext>
            </p:extLst>
          </p:nvPr>
        </p:nvGraphicFramePr>
        <p:xfrm>
          <a:off x="1600200" y="3821113"/>
          <a:ext cx="525145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数式" r:id="rId5" imgW="2323800" imgH="1143000" progId="Equation.3">
                  <p:embed/>
                </p:oleObj>
              </mc:Choice>
              <mc:Fallback>
                <p:oleObj name="数式" r:id="rId5" imgW="2323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1113"/>
                        <a:ext cx="525145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94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8064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Poynting</a:t>
            </a:r>
            <a:r>
              <a:rPr lang="en-US" sz="2400" dirty="0" smtClean="0">
                <a:latin typeface="+mj-lt"/>
              </a:rPr>
              <a:t>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2306"/>
              </p:ext>
            </p:extLst>
          </p:nvPr>
        </p:nvGraphicFramePr>
        <p:xfrm>
          <a:off x="1143000" y="657552"/>
          <a:ext cx="7002463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" name="数式" r:id="rId3" imgW="3098520" imgH="1726920" progId="Equation.3">
                  <p:embed/>
                </p:oleObj>
              </mc:Choice>
              <mc:Fallback>
                <p:oleObj name="数式" r:id="rId3" imgW="309852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57552"/>
                        <a:ext cx="7002463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2021"/>
              </p:ext>
            </p:extLst>
          </p:nvPr>
        </p:nvGraphicFramePr>
        <p:xfrm>
          <a:off x="1143000" y="4648200"/>
          <a:ext cx="55387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Equation" r:id="rId5" imgW="2450880" imgH="698400" progId="Equation.DSMT4">
                  <p:embed/>
                </p:oleObj>
              </mc:Choice>
              <mc:Fallback>
                <p:oleObj name="Equation" r:id="rId5" imgW="245088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53878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12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437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33947"/>
              </p:ext>
            </p:extLst>
          </p:nvPr>
        </p:nvGraphicFramePr>
        <p:xfrm>
          <a:off x="192437" y="507218"/>
          <a:ext cx="80930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数式" r:id="rId3" imgW="3581280" imgH="1396800" progId="Equation.3">
                  <p:embed/>
                </p:oleObj>
              </mc:Choice>
              <mc:Fallback>
                <p:oleObj name="数式" r:id="rId3" imgW="35812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37" y="507218"/>
                        <a:ext cx="8093075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43591"/>
              </p:ext>
            </p:extLst>
          </p:nvPr>
        </p:nvGraphicFramePr>
        <p:xfrm>
          <a:off x="396875" y="3733800"/>
          <a:ext cx="69183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4" name="Equation" r:id="rId5" imgW="3060360" imgH="1168200" progId="Equation.DSMT4">
                  <p:embed/>
                </p:oleObj>
              </mc:Choice>
              <mc:Fallback>
                <p:oleObj name="Equation" r:id="rId5" imgW="30603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733800"/>
                        <a:ext cx="69183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59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24640</TotalTime>
  <Words>586</Words>
  <Application>Microsoft Office PowerPoint</Application>
  <PresentationFormat>On-screen Show (4:3)</PresentationFormat>
  <Paragraphs>196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1269</cp:revision>
  <cp:lastPrinted>2018-04-03T20:43:26Z</cp:lastPrinted>
  <dcterms:created xsi:type="dcterms:W3CDTF">2012-01-10T18:32:24Z</dcterms:created>
  <dcterms:modified xsi:type="dcterms:W3CDTF">2018-04-03T22:06:28Z</dcterms:modified>
</cp:coreProperties>
</file>