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54" r:id="rId3"/>
    <p:sldId id="386" r:id="rId4"/>
    <p:sldId id="356" r:id="rId5"/>
    <p:sldId id="357" r:id="rId6"/>
    <p:sldId id="359" r:id="rId7"/>
    <p:sldId id="382" r:id="rId8"/>
    <p:sldId id="388" r:id="rId9"/>
    <p:sldId id="383" r:id="rId10"/>
    <p:sldId id="384" r:id="rId11"/>
    <p:sldId id="385" r:id="rId12"/>
    <p:sldId id="379" r:id="rId13"/>
    <p:sldId id="374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33CC33"/>
    <a:srgbClr val="CC3399"/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67" d="100"/>
          <a:sy n="67" d="100"/>
        </p:scale>
        <p:origin x="680" y="44"/>
      </p:cViewPr>
      <p:guideLst>
        <p:guide orient="horz" pos="1968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4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00" y="381000"/>
            <a:ext cx="8839200" cy="5570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Review – radiating systems</a:t>
            </a:r>
          </a:p>
          <a:p>
            <a:pPr lvl="2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folHlink"/>
              </a:solidFill>
            </a:endParaRPr>
          </a:p>
          <a:p>
            <a:pPr lvl="2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folHlink"/>
                </a:solidFill>
              </a:rPr>
              <a:t>Coments</a:t>
            </a:r>
            <a:r>
              <a:rPr lang="en-US" sz="2400" b="1" dirty="0" smtClean="0">
                <a:solidFill>
                  <a:schemeClr val="folHlink"/>
                </a:solidFill>
              </a:rPr>
              <a:t>/corrections on Cherenkov radiation</a:t>
            </a:r>
          </a:p>
          <a:p>
            <a:pPr lvl="2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folHlink"/>
                </a:solidFill>
              </a:rPr>
              <a:t>Solution of Maxwell’s equations with sources</a:t>
            </a:r>
          </a:p>
          <a:p>
            <a:pPr lvl="2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folHlink"/>
                </a:solidFill>
              </a:rPr>
              <a:t>Li</a:t>
            </a:r>
            <a:r>
              <a:rPr lang="en-US" sz="2400" dirty="0" err="1">
                <a:solidFill>
                  <a:srgbClr val="CC3399"/>
                </a:solidFill>
              </a:rPr>
              <a:t>é</a:t>
            </a:r>
            <a:r>
              <a:rPr lang="en-US" sz="2400" b="1" dirty="0" err="1" smtClean="0">
                <a:solidFill>
                  <a:schemeClr val="folHlink"/>
                </a:solidFill>
              </a:rPr>
              <a:t>nard-Wiechert</a:t>
            </a:r>
            <a:r>
              <a:rPr lang="en-US" sz="2400" b="1" dirty="0" smtClean="0">
                <a:solidFill>
                  <a:schemeClr val="folHlink"/>
                </a:solidFill>
              </a:rPr>
              <a:t> potentials</a:t>
            </a:r>
          </a:p>
          <a:p>
            <a:pPr lvl="2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folHlink"/>
                </a:solidFill>
              </a:rPr>
              <a:t>Time periodic sources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1980" y="1125527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980" y="3335327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94360" y="3182927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41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v</a:t>
            </a:r>
            <a:r>
              <a:rPr lang="en-US" sz="2400" i="1" dirty="0" err="1" smtClean="0">
                <a:latin typeface="+mj-lt"/>
              </a:rPr>
              <a:t>t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V="1">
            <a:off x="594360" y="1125527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580" y="129539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 flipV="1">
            <a:off x="1367790" y="1125527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3570" y="172842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(t)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40080" y="3182927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973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v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r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 flipV="1">
            <a:off x="1367790" y="1125527"/>
            <a:ext cx="548640" cy="2249016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06314" y="2658296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895" y="2636131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i="1" dirty="0" smtClean="0"/>
              <a:t>(t)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fields for </a:t>
            </a:r>
            <a:r>
              <a:rPr lang="en-US" sz="2400" dirty="0" err="1" smtClean="0">
                <a:latin typeface="Symbol" pitchFamily="18" charset="2"/>
              </a:rPr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>
                <a:latin typeface="+mj-lt"/>
              </a:rPr>
              <a:t> &gt; 1   -- two retarded solutions contribute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0758"/>
              </p:ext>
            </p:extLst>
          </p:nvPr>
        </p:nvGraphicFramePr>
        <p:xfrm>
          <a:off x="4532313" y="774700"/>
          <a:ext cx="3471862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9" name="Equation" r:id="rId3" imgW="1701720" imgH="1206360" progId="Equation.DSMT4">
                  <p:embed/>
                </p:oleObj>
              </mc:Choice>
              <mc:Fallback>
                <p:oleObj name="Equation" r:id="rId3" imgW="1701720" imgH="1206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774700"/>
                        <a:ext cx="3471862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6898"/>
              </p:ext>
            </p:extLst>
          </p:nvPr>
        </p:nvGraphicFramePr>
        <p:xfrm>
          <a:off x="800100" y="3936244"/>
          <a:ext cx="6926262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0" name="Equation" r:id="rId5" imgW="3263760" imgH="1180800" progId="Equation.DSMT4">
                  <p:embed/>
                </p:oleObj>
              </mc:Choice>
              <mc:Fallback>
                <p:oleObj name="Equation" r:id="rId5" imgW="3263760" imgH="1180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936244"/>
                        <a:ext cx="6926262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636796" y="3163588"/>
            <a:ext cx="575310" cy="383232"/>
          </a:xfrm>
          <a:prstGeom prst="rightArrow">
            <a:avLst/>
          </a:prstGeom>
          <a:pattFill prst="dkUpDiag">
            <a:fgClr>
              <a:srgbClr val="33CC33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02844" y="1188747"/>
            <a:ext cx="199762" cy="2203441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0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fields 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+mj-lt"/>
              </a:rPr>
              <a:t> &gt;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91662"/>
              </p:ext>
            </p:extLst>
          </p:nvPr>
        </p:nvGraphicFramePr>
        <p:xfrm>
          <a:off x="1074738" y="914400"/>
          <a:ext cx="6088062" cy="18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6" name="Equation" r:id="rId3" imgW="3263760" imgH="965160" progId="Equation.DSMT4">
                  <p:embed/>
                </p:oleObj>
              </mc:Choice>
              <mc:Fallback>
                <p:oleObj name="Equation" r:id="rId3" imgW="3263760" imgH="9651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914400"/>
                        <a:ext cx="6088062" cy="18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371676"/>
              </p:ext>
            </p:extLst>
          </p:nvPr>
        </p:nvGraphicFramePr>
        <p:xfrm>
          <a:off x="956411" y="2978150"/>
          <a:ext cx="7806589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7" name="Equation" r:id="rId5" imgW="4368600" imgH="1777680" progId="Equation.DSMT4">
                  <p:embed/>
                </p:oleObj>
              </mc:Choice>
              <mc:Fallback>
                <p:oleObj name="Equation" r:id="rId5" imgW="436860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411" y="2978150"/>
                        <a:ext cx="7806589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4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Intermediate steps: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32501"/>
              </p:ext>
            </p:extLst>
          </p:nvPr>
        </p:nvGraphicFramePr>
        <p:xfrm>
          <a:off x="609600" y="2477387"/>
          <a:ext cx="8229600" cy="402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0" name="Equation" r:id="rId3" imgW="5638680" imgH="2679480" progId="Equation.DSMT4">
                  <p:embed/>
                </p:oleObj>
              </mc:Choice>
              <mc:Fallback>
                <p:oleObj name="Equation" r:id="rId3" imgW="5638680" imgH="267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77387"/>
                        <a:ext cx="8229600" cy="402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143500" y="2241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43500" y="24339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5135880" y="22815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2510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v</a:t>
            </a:r>
            <a:r>
              <a:rPr lang="en-US" sz="2400" i="1" dirty="0" err="1" smtClean="0">
                <a:latin typeface="+mj-lt"/>
              </a:rPr>
              <a:t>t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V="1">
            <a:off x="5135880" y="224135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2100" y="39400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 flipH="1" flipV="1">
            <a:off x="5909310" y="224135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5525" y="13290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(t)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1825" y="1874344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i="1" dirty="0" smtClean="0"/>
              <a:t>(t)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315200" y="2246246"/>
            <a:ext cx="361950" cy="344554"/>
          </a:xfrm>
          <a:prstGeom prst="right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410450" y="2510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v</a:t>
            </a:r>
            <a:r>
              <a:rPr lang="en-US" sz="2400" b="1" dirty="0" err="1" smtClean="0">
                <a:latin typeface="Symbol" panose="05050102010706020507" pitchFamily="18" charset="2"/>
              </a:rPr>
              <a:t>D</a:t>
            </a:r>
            <a:r>
              <a:rPr lang="en-US" sz="2400" i="1" dirty="0" err="1" smtClean="0">
                <a:latin typeface="+mj-lt"/>
              </a:rPr>
              <a:t>t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878830" y="200560"/>
            <a:ext cx="1775460" cy="22378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4200" y="1219200"/>
            <a:ext cx="1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i="1" dirty="0" err="1" smtClean="0">
                <a:latin typeface="+mj-lt"/>
              </a:rPr>
              <a:t>t+</a:t>
            </a:r>
            <a:r>
              <a:rPr lang="en-US" sz="2400" i="1" dirty="0" err="1" smtClean="0">
                <a:latin typeface="Symbol" panose="05050102010706020507" pitchFamily="18" charset="2"/>
              </a:rPr>
              <a:t>D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1976735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t</a:t>
            </a:r>
            <a:r>
              <a:rPr lang="en-US" sz="2400" i="1" dirty="0" err="1"/>
              <a:t>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/>
              <a:t>t</a:t>
            </a:r>
            <a:r>
              <a:rPr lang="en-US" sz="2400" i="1" dirty="0" smtClean="0"/>
              <a:t>)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51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649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Cherenkov radiation observed near the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96362"/>
              </p:ext>
            </p:extLst>
          </p:nvPr>
        </p:nvGraphicFramePr>
        <p:xfrm>
          <a:off x="431800" y="462833"/>
          <a:ext cx="871220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8" name="Equation" r:id="rId3" imgW="4343400" imgH="1333440" progId="Equation.DSMT4">
                  <p:embed/>
                </p:oleObj>
              </mc:Choice>
              <mc:Fallback>
                <p:oleObj name="Equation" r:id="rId3" imgW="4343400" imgH="1333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62833"/>
                        <a:ext cx="871220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10400" y="49530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99456" y="4953000"/>
            <a:ext cx="586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1"/>
          </p:cNvCxnSpPr>
          <p:nvPr/>
        </p:nvCxnSpPr>
        <p:spPr>
          <a:xfrm>
            <a:off x="1371600" y="3549650"/>
            <a:ext cx="5584918" cy="13494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9001025">
            <a:off x="6737918" y="4749215"/>
            <a:ext cx="609600" cy="8382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89581"/>
              </p:ext>
            </p:extLst>
          </p:nvPr>
        </p:nvGraphicFramePr>
        <p:xfrm>
          <a:off x="6979102" y="4419600"/>
          <a:ext cx="343882" cy="46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9" name="Equation" r:id="rId5" imgW="215640" imgH="291960" progId="Equation.DSMT4">
                  <p:embed/>
                </p:oleObj>
              </mc:Choice>
              <mc:Fallback>
                <p:oleObj name="Equation" r:id="rId5" imgW="2156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9102" y="4419600"/>
                        <a:ext cx="343882" cy="46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895600" y="42672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24200" y="4391620"/>
            <a:ext cx="76200" cy="356154"/>
          </a:xfrm>
          <a:prstGeom prst="straightConnector1">
            <a:avLst/>
          </a:prstGeom>
          <a:ln w="762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31722" y="4222403"/>
            <a:ext cx="4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3251" y="4601540"/>
            <a:ext cx="4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S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1371600" y="3658952"/>
            <a:ext cx="5324060" cy="1248428"/>
          </a:xfrm>
          <a:prstGeom prst="triangle">
            <a:avLst>
              <a:gd name="adj" fmla="val 0"/>
            </a:avLst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95870"/>
            <a:ext cx="697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Maxwell’s equations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91994"/>
              </p:ext>
            </p:extLst>
          </p:nvPr>
        </p:nvGraphicFramePr>
        <p:xfrm>
          <a:off x="711994" y="1488132"/>
          <a:ext cx="7262812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4" name="Equation" r:id="rId3" imgW="5143320" imgH="3225600" progId="Equation.DSMT4">
                  <p:embed/>
                </p:oleObj>
              </mc:Choice>
              <mc:Fallback>
                <p:oleObj name="Equation" r:id="rId3" imgW="5143320" imgH="32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4" y="1488132"/>
                        <a:ext cx="7262812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4" y="26938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review --</a:t>
            </a:r>
          </a:p>
        </p:txBody>
      </p:sp>
    </p:spTree>
    <p:extLst>
      <p:ext uri="{BB962C8B-B14F-4D97-AF65-F5344CB8AC3E}">
        <p14:creationId xmlns:p14="http://schemas.microsoft.com/office/powerpoint/2010/main" val="19184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95870"/>
            <a:ext cx="697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Maxwell’s equations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355870"/>
              </p:ext>
            </p:extLst>
          </p:nvPr>
        </p:nvGraphicFramePr>
        <p:xfrm>
          <a:off x="85725" y="1327150"/>
          <a:ext cx="897255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Equation" r:id="rId3" imgW="5715000" imgH="3200400" progId="Equation.DSMT4">
                  <p:embed/>
                </p:oleObj>
              </mc:Choice>
              <mc:Fallback>
                <p:oleObj name="Equation" r:id="rId3" imgW="5715000" imgH="320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327150"/>
                        <a:ext cx="897255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4" y="26938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review --</a:t>
            </a:r>
          </a:p>
        </p:txBody>
      </p:sp>
    </p:spTree>
    <p:extLst>
      <p:ext uri="{BB962C8B-B14F-4D97-AF65-F5344CB8AC3E}">
        <p14:creationId xmlns:p14="http://schemas.microsoft.com/office/powerpoint/2010/main" val="31079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Keep SI units for the moment 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96996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Formulation of Maxwell’s equations in terms of vector and scalar potentials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011061"/>
              </p:ext>
            </p:extLst>
          </p:nvPr>
        </p:nvGraphicFramePr>
        <p:xfrm>
          <a:off x="853281" y="2004456"/>
          <a:ext cx="7437438" cy="459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Equation" r:id="rId3" imgW="3517560" imgH="2171520" progId="Equation.DSMT4">
                  <p:embed/>
                </p:oleObj>
              </mc:Choice>
              <mc:Fallback>
                <p:oleObj name="Equation" r:id="rId3" imgW="35175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" y="2004456"/>
                        <a:ext cx="7437438" cy="459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97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Formulation of Maxwell’s equations in terms of vector and scalar potentials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29395"/>
              </p:ext>
            </p:extLst>
          </p:nvPr>
        </p:nvGraphicFramePr>
        <p:xfrm>
          <a:off x="982663" y="1616075"/>
          <a:ext cx="7481887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数式" r:id="rId3" imgW="2768400" imgH="1523880" progId="Equation.3">
                  <p:embed/>
                </p:oleObj>
              </mc:Choice>
              <mc:Fallback>
                <p:oleObj name="数式" r:id="rId3" imgW="276840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616075"/>
                        <a:ext cx="7481887" cy="412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02161"/>
              </p:ext>
            </p:extLst>
          </p:nvPr>
        </p:nvGraphicFramePr>
        <p:xfrm>
          <a:off x="511175" y="1417638"/>
          <a:ext cx="7091363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Equation" r:id="rId3" imgW="4609800" imgH="2793960" progId="Equation.DSMT4">
                  <p:embed/>
                </p:oleObj>
              </mc:Choice>
              <mc:Fallback>
                <p:oleObj name="Equation" r:id="rId3" imgW="4609800" imgH="2793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417638"/>
                        <a:ext cx="7091363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Formulation of Maxwell’s equations in terms of vector and scalar potentials -- continued</a:t>
            </a:r>
          </a:p>
        </p:txBody>
      </p:sp>
    </p:spTree>
    <p:extLst>
      <p:ext uri="{BB962C8B-B14F-4D97-AF65-F5344CB8AC3E}">
        <p14:creationId xmlns:p14="http://schemas.microsoft.com/office/powerpoint/2010/main" val="5535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95579"/>
              </p:ext>
            </p:extLst>
          </p:nvPr>
        </p:nvGraphicFramePr>
        <p:xfrm>
          <a:off x="228600" y="709613"/>
          <a:ext cx="8886825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1" name="数式" r:id="rId3" imgW="3898800" imgH="2145960" progId="Equation.3">
                  <p:embed/>
                </p:oleObj>
              </mc:Choice>
              <mc:Fallback>
                <p:oleObj name="数式" r:id="rId3" imgW="3898800" imgH="214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09613"/>
                        <a:ext cx="8886825" cy="489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3976249" flipV="1">
            <a:off x="691417" y="4206910"/>
            <a:ext cx="905917" cy="209881"/>
          </a:xfrm>
          <a:prstGeom prst="right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976249" flipV="1">
            <a:off x="3128959" y="4248304"/>
            <a:ext cx="1446488" cy="159186"/>
          </a:xfrm>
          <a:prstGeom prst="right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510"/>
            <a:ext cx="9144000" cy="59709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" y="3581400"/>
            <a:ext cx="8915400" cy="228600"/>
          </a:xfrm>
          <a:prstGeom prst="rect">
            <a:avLst/>
          </a:prstGeom>
          <a:solidFill>
            <a:srgbClr val="DA32AA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415645"/>
              </p:ext>
            </p:extLst>
          </p:nvPr>
        </p:nvGraphicFramePr>
        <p:xfrm>
          <a:off x="685800" y="1219200"/>
          <a:ext cx="7323138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9" name="数式" r:id="rId3" imgW="3213000" imgH="1854000" progId="Equation.3">
                  <p:embed/>
                </p:oleObj>
              </mc:Choice>
              <mc:Fallback>
                <p:oleObj name="数式" r:id="rId3" imgW="321300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323138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824880"/>
              </p:ext>
            </p:extLst>
          </p:nvPr>
        </p:nvGraphicFramePr>
        <p:xfrm>
          <a:off x="487180" y="678488"/>
          <a:ext cx="4114800" cy="47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0" name="Equation" r:id="rId5" imgW="2755800" imgH="317160" progId="Equation.DSMT4">
                  <p:embed/>
                </p:oleObj>
              </mc:Choice>
              <mc:Fallback>
                <p:oleObj name="Equation" r:id="rId5" imgW="27558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180" y="678488"/>
                        <a:ext cx="4114800" cy="47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54280"/>
              </p:ext>
            </p:extLst>
          </p:nvPr>
        </p:nvGraphicFramePr>
        <p:xfrm>
          <a:off x="4905375" y="695325"/>
          <a:ext cx="39052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name="Equation" r:id="rId7" imgW="2616120" imgH="317160" progId="Equation.DSMT4">
                  <p:embed/>
                </p:oleObj>
              </mc:Choice>
              <mc:Fallback>
                <p:oleObj name="Equation" r:id="rId7" imgW="26161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5375" y="695325"/>
                        <a:ext cx="390525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3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035470"/>
              </p:ext>
            </p:extLst>
          </p:nvPr>
        </p:nvGraphicFramePr>
        <p:xfrm>
          <a:off x="719138" y="774700"/>
          <a:ext cx="7815262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数式" r:id="rId3" imgW="3429000" imgH="2565360" progId="Equation.3">
                  <p:embed/>
                </p:oleObj>
              </mc:Choice>
              <mc:Fallback>
                <p:oleObj name="数式" r:id="rId3" imgW="3429000" imgH="2565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774700"/>
                        <a:ext cx="7815262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8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36555"/>
              </p:ext>
            </p:extLst>
          </p:nvPr>
        </p:nvGraphicFramePr>
        <p:xfrm>
          <a:off x="0" y="990600"/>
          <a:ext cx="7848600" cy="2533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name="Equation" r:id="rId3" imgW="5397480" imgH="1739880" progId="Equation.DSMT4">
                  <p:embed/>
                </p:oleObj>
              </mc:Choice>
              <mc:Fallback>
                <p:oleObj name="Equation" r:id="rId3" imgW="5397480" imgH="173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7848600" cy="2533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100380"/>
              </p:ext>
            </p:extLst>
          </p:nvPr>
        </p:nvGraphicFramePr>
        <p:xfrm>
          <a:off x="439271" y="3352800"/>
          <a:ext cx="8407964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3" name="Equation" r:id="rId5" imgW="6756120" imgH="1714320" progId="Equation.DSMT4">
                  <p:embed/>
                </p:oleObj>
              </mc:Choice>
              <mc:Fallback>
                <p:oleObj name="Equation" r:id="rId5" imgW="67561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271" y="3352800"/>
                        <a:ext cx="8407964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5715000"/>
            <a:ext cx="694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b="1" dirty="0" err="1"/>
              <a:t>Liénard-Wiechert</a:t>
            </a:r>
            <a:r>
              <a:rPr lang="en-US" sz="2400" b="1" dirty="0"/>
              <a:t> potentials</a:t>
            </a: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2547"/>
              </p:ext>
            </p:extLst>
          </p:nvPr>
        </p:nvGraphicFramePr>
        <p:xfrm>
          <a:off x="273843" y="788654"/>
          <a:ext cx="8139113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Equation" r:id="rId3" imgW="6032160" imgH="4279680" progId="Equation.DSMT4">
                  <p:embed/>
                </p:oleObj>
              </mc:Choice>
              <mc:Fallback>
                <p:oleObj name="Equation" r:id="rId3" imgW="6032160" imgH="427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" y="788654"/>
                        <a:ext cx="8139113" cy="578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35803"/>
            <a:ext cx="694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Liénard-Wiechert</a:t>
            </a:r>
            <a:r>
              <a:rPr lang="en-US" sz="2400" b="1" dirty="0" smtClean="0"/>
              <a:t> </a:t>
            </a:r>
            <a:r>
              <a:rPr lang="en-US" sz="2400" b="1" dirty="0"/>
              <a:t>potentials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68426"/>
              </p:ext>
            </p:extLst>
          </p:nvPr>
        </p:nvGraphicFramePr>
        <p:xfrm>
          <a:off x="5622564" y="4876800"/>
          <a:ext cx="2973749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5" imgW="2577960" imgH="1282680" progId="Equation.DSMT4">
                  <p:embed/>
                </p:oleObj>
              </mc:Choice>
              <mc:Fallback>
                <p:oleObj name="Equation" r:id="rId5" imgW="257796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2564" y="4876800"/>
                        <a:ext cx="2973749" cy="147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79677" y="486316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3657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738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396"/>
            <a:ext cx="9144000" cy="53292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57900" y="2362200"/>
            <a:ext cx="3124200" cy="2286000"/>
          </a:xfrm>
          <a:prstGeom prst="ellipse">
            <a:avLst/>
          </a:prstGeom>
          <a:noFill/>
          <a:ln w="76200">
            <a:solidFill>
              <a:srgbClr val="F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9639"/>
              </p:ext>
            </p:extLst>
          </p:nvPr>
        </p:nvGraphicFramePr>
        <p:xfrm>
          <a:off x="711200" y="337212"/>
          <a:ext cx="8020050" cy="254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6" name="Equation" r:id="rId3" imgW="6222960" imgH="1917360" progId="Equation.DSMT4">
                  <p:embed/>
                </p:oleObj>
              </mc:Choice>
              <mc:Fallback>
                <p:oleObj name="Equation" r:id="rId3" imgW="622296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7212"/>
                        <a:ext cx="8020050" cy="2544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57017"/>
              </p:ext>
            </p:extLst>
          </p:nvPr>
        </p:nvGraphicFramePr>
        <p:xfrm>
          <a:off x="594360" y="3281385"/>
          <a:ext cx="8128000" cy="212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7" name="Equation" r:id="rId5" imgW="4851360" imgH="1231560" progId="Equation.DSMT4">
                  <p:embed/>
                </p:oleObj>
              </mc:Choice>
              <mc:Fallback>
                <p:oleObj name="Equation" r:id="rId5" imgW="485136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" y="3281385"/>
                        <a:ext cx="8128000" cy="2124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6388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30240" y="4084320"/>
            <a:ext cx="2362200" cy="396240"/>
          </a:xfrm>
          <a:custGeom>
            <a:avLst/>
            <a:gdLst>
              <a:gd name="connsiteX0" fmla="*/ 0 w 2362200"/>
              <a:gd name="connsiteY0" fmla="*/ 396240 h 396240"/>
              <a:gd name="connsiteX1" fmla="*/ 91440 w 2362200"/>
              <a:gd name="connsiteY1" fmla="*/ 335280 h 396240"/>
              <a:gd name="connsiteX2" fmla="*/ 182880 w 2362200"/>
              <a:gd name="connsiteY2" fmla="*/ 243840 h 396240"/>
              <a:gd name="connsiteX3" fmla="*/ 243840 w 2362200"/>
              <a:gd name="connsiteY3" fmla="*/ 198120 h 396240"/>
              <a:gd name="connsiteX4" fmla="*/ 289560 w 2362200"/>
              <a:gd name="connsiteY4" fmla="*/ 152400 h 396240"/>
              <a:gd name="connsiteX5" fmla="*/ 365760 w 2362200"/>
              <a:gd name="connsiteY5" fmla="*/ 121920 h 396240"/>
              <a:gd name="connsiteX6" fmla="*/ 487680 w 2362200"/>
              <a:gd name="connsiteY6" fmla="*/ 60960 h 396240"/>
              <a:gd name="connsiteX7" fmla="*/ 533400 w 2362200"/>
              <a:gd name="connsiteY7" fmla="*/ 30480 h 396240"/>
              <a:gd name="connsiteX8" fmla="*/ 624840 w 2362200"/>
              <a:gd name="connsiteY8" fmla="*/ 15240 h 396240"/>
              <a:gd name="connsiteX9" fmla="*/ 670560 w 2362200"/>
              <a:gd name="connsiteY9" fmla="*/ 0 h 396240"/>
              <a:gd name="connsiteX10" fmla="*/ 716280 w 2362200"/>
              <a:gd name="connsiteY10" fmla="*/ 30480 h 396240"/>
              <a:gd name="connsiteX11" fmla="*/ 746760 w 2362200"/>
              <a:gd name="connsiteY11" fmla="*/ 121920 h 396240"/>
              <a:gd name="connsiteX12" fmla="*/ 792480 w 2362200"/>
              <a:gd name="connsiteY12" fmla="*/ 213360 h 396240"/>
              <a:gd name="connsiteX13" fmla="*/ 883920 w 2362200"/>
              <a:gd name="connsiteY13" fmla="*/ 259080 h 396240"/>
              <a:gd name="connsiteX14" fmla="*/ 929640 w 2362200"/>
              <a:gd name="connsiteY14" fmla="*/ 289560 h 396240"/>
              <a:gd name="connsiteX15" fmla="*/ 975360 w 2362200"/>
              <a:gd name="connsiteY15" fmla="*/ 304800 h 396240"/>
              <a:gd name="connsiteX16" fmla="*/ 1036320 w 2362200"/>
              <a:gd name="connsiteY16" fmla="*/ 335280 h 396240"/>
              <a:gd name="connsiteX17" fmla="*/ 1097280 w 2362200"/>
              <a:gd name="connsiteY17" fmla="*/ 350520 h 396240"/>
              <a:gd name="connsiteX18" fmla="*/ 1249680 w 2362200"/>
              <a:gd name="connsiteY18" fmla="*/ 396240 h 396240"/>
              <a:gd name="connsiteX19" fmla="*/ 1432560 w 2362200"/>
              <a:gd name="connsiteY19" fmla="*/ 335280 h 396240"/>
              <a:gd name="connsiteX20" fmla="*/ 1478280 w 2362200"/>
              <a:gd name="connsiteY20" fmla="*/ 320040 h 396240"/>
              <a:gd name="connsiteX21" fmla="*/ 1524000 w 2362200"/>
              <a:gd name="connsiteY21" fmla="*/ 289560 h 396240"/>
              <a:gd name="connsiteX22" fmla="*/ 1615440 w 2362200"/>
              <a:gd name="connsiteY22" fmla="*/ 259080 h 396240"/>
              <a:gd name="connsiteX23" fmla="*/ 1645920 w 2362200"/>
              <a:gd name="connsiteY23" fmla="*/ 213360 h 396240"/>
              <a:gd name="connsiteX24" fmla="*/ 1783080 w 2362200"/>
              <a:gd name="connsiteY24" fmla="*/ 137160 h 396240"/>
              <a:gd name="connsiteX25" fmla="*/ 1905000 w 2362200"/>
              <a:gd name="connsiteY25" fmla="*/ 91440 h 396240"/>
              <a:gd name="connsiteX26" fmla="*/ 1996440 w 2362200"/>
              <a:gd name="connsiteY26" fmla="*/ 60960 h 396240"/>
              <a:gd name="connsiteX27" fmla="*/ 2042160 w 2362200"/>
              <a:gd name="connsiteY27" fmla="*/ 45720 h 396240"/>
              <a:gd name="connsiteX28" fmla="*/ 2286000 w 2362200"/>
              <a:gd name="connsiteY28" fmla="*/ 60960 h 396240"/>
              <a:gd name="connsiteX29" fmla="*/ 2362200 w 2362200"/>
              <a:gd name="connsiteY29" fmla="*/ 7620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2200" h="396240">
                <a:moveTo>
                  <a:pt x="0" y="396240"/>
                </a:moveTo>
                <a:cubicBezTo>
                  <a:pt x="30480" y="375920"/>
                  <a:pt x="63298" y="358731"/>
                  <a:pt x="91440" y="335280"/>
                </a:cubicBezTo>
                <a:cubicBezTo>
                  <a:pt x="124554" y="307685"/>
                  <a:pt x="148396" y="269703"/>
                  <a:pt x="182880" y="243840"/>
                </a:cubicBezTo>
                <a:cubicBezTo>
                  <a:pt x="203200" y="228600"/>
                  <a:pt x="224555" y="214650"/>
                  <a:pt x="243840" y="198120"/>
                </a:cubicBezTo>
                <a:cubicBezTo>
                  <a:pt x="260204" y="184094"/>
                  <a:pt x="271283" y="163823"/>
                  <a:pt x="289560" y="152400"/>
                </a:cubicBezTo>
                <a:cubicBezTo>
                  <a:pt x="312758" y="137901"/>
                  <a:pt x="340360" y="132080"/>
                  <a:pt x="365760" y="121920"/>
                </a:cubicBezTo>
                <a:cubicBezTo>
                  <a:pt x="452473" y="35207"/>
                  <a:pt x="363092" y="107680"/>
                  <a:pt x="487680" y="60960"/>
                </a:cubicBezTo>
                <a:cubicBezTo>
                  <a:pt x="504830" y="54529"/>
                  <a:pt x="516024" y="36272"/>
                  <a:pt x="533400" y="30480"/>
                </a:cubicBezTo>
                <a:cubicBezTo>
                  <a:pt x="562715" y="20708"/>
                  <a:pt x="594675" y="21943"/>
                  <a:pt x="624840" y="15240"/>
                </a:cubicBezTo>
                <a:cubicBezTo>
                  <a:pt x="640522" y="11755"/>
                  <a:pt x="655320" y="5080"/>
                  <a:pt x="670560" y="0"/>
                </a:cubicBezTo>
                <a:cubicBezTo>
                  <a:pt x="685800" y="10160"/>
                  <a:pt x="706572" y="14948"/>
                  <a:pt x="716280" y="30480"/>
                </a:cubicBezTo>
                <a:cubicBezTo>
                  <a:pt x="733308" y="57725"/>
                  <a:pt x="736600" y="91440"/>
                  <a:pt x="746760" y="121920"/>
                </a:cubicBezTo>
                <a:cubicBezTo>
                  <a:pt x="759155" y="159105"/>
                  <a:pt x="762937" y="183817"/>
                  <a:pt x="792480" y="213360"/>
                </a:cubicBezTo>
                <a:cubicBezTo>
                  <a:pt x="836156" y="257036"/>
                  <a:pt x="834340" y="234290"/>
                  <a:pt x="883920" y="259080"/>
                </a:cubicBezTo>
                <a:cubicBezTo>
                  <a:pt x="900303" y="267271"/>
                  <a:pt x="913257" y="281369"/>
                  <a:pt x="929640" y="289560"/>
                </a:cubicBezTo>
                <a:cubicBezTo>
                  <a:pt x="944008" y="296744"/>
                  <a:pt x="960595" y="298472"/>
                  <a:pt x="975360" y="304800"/>
                </a:cubicBezTo>
                <a:cubicBezTo>
                  <a:pt x="996242" y="313749"/>
                  <a:pt x="1015048" y="327303"/>
                  <a:pt x="1036320" y="335280"/>
                </a:cubicBezTo>
                <a:cubicBezTo>
                  <a:pt x="1055932" y="342634"/>
                  <a:pt x="1077218" y="344501"/>
                  <a:pt x="1097280" y="350520"/>
                </a:cubicBezTo>
                <a:cubicBezTo>
                  <a:pt x="1282798" y="406175"/>
                  <a:pt x="1109173" y="361113"/>
                  <a:pt x="1249680" y="396240"/>
                </a:cubicBezTo>
                <a:cubicBezTo>
                  <a:pt x="1466237" y="342101"/>
                  <a:pt x="1294760" y="394337"/>
                  <a:pt x="1432560" y="335280"/>
                </a:cubicBezTo>
                <a:cubicBezTo>
                  <a:pt x="1447325" y="328952"/>
                  <a:pt x="1463912" y="327224"/>
                  <a:pt x="1478280" y="320040"/>
                </a:cubicBezTo>
                <a:cubicBezTo>
                  <a:pt x="1494663" y="311849"/>
                  <a:pt x="1507262" y="296999"/>
                  <a:pt x="1524000" y="289560"/>
                </a:cubicBezTo>
                <a:cubicBezTo>
                  <a:pt x="1553360" y="276511"/>
                  <a:pt x="1615440" y="259080"/>
                  <a:pt x="1615440" y="259080"/>
                </a:cubicBezTo>
                <a:cubicBezTo>
                  <a:pt x="1625600" y="243840"/>
                  <a:pt x="1632136" y="225421"/>
                  <a:pt x="1645920" y="213360"/>
                </a:cubicBezTo>
                <a:cubicBezTo>
                  <a:pt x="1740965" y="130196"/>
                  <a:pt x="1706888" y="169814"/>
                  <a:pt x="1783080" y="137160"/>
                </a:cubicBezTo>
                <a:cubicBezTo>
                  <a:pt x="1942059" y="69026"/>
                  <a:pt x="1748903" y="138269"/>
                  <a:pt x="1905000" y="91440"/>
                </a:cubicBezTo>
                <a:cubicBezTo>
                  <a:pt x="1935774" y="82208"/>
                  <a:pt x="1965960" y="71120"/>
                  <a:pt x="1996440" y="60960"/>
                </a:cubicBezTo>
                <a:lnTo>
                  <a:pt x="2042160" y="45720"/>
                </a:lnTo>
                <a:cubicBezTo>
                  <a:pt x="2123440" y="50800"/>
                  <a:pt x="2205009" y="52435"/>
                  <a:pt x="2286000" y="60960"/>
                </a:cubicBezTo>
                <a:cubicBezTo>
                  <a:pt x="2461302" y="79413"/>
                  <a:pt x="2239797" y="76200"/>
                  <a:pt x="2362200" y="7620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4724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3886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q</a:t>
            </a:r>
            <a:r>
              <a:rPr lang="en-US" sz="2400" i="1" dirty="0" smtClean="0">
                <a:latin typeface="+mj-lt"/>
              </a:rPr>
              <a:t>(t)</a:t>
            </a:r>
            <a:endParaRPr lang="en-US" sz="2400" i="1" baseline="-25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36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potential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75327"/>
              </p:ext>
            </p:extLst>
          </p:nvPr>
        </p:nvGraphicFramePr>
        <p:xfrm>
          <a:off x="1066800" y="918888"/>
          <a:ext cx="6348778" cy="55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5" name="Equation" r:id="rId3" imgW="3759120" imgH="3213000" progId="Equation.DSMT4">
                  <p:embed/>
                </p:oleObj>
              </mc:Choice>
              <mc:Fallback>
                <p:oleObj name="Equation" r:id="rId3" imgW="3759120" imgH="321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8888"/>
                        <a:ext cx="6348778" cy="558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8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15118"/>
              </p:ext>
            </p:extLst>
          </p:nvPr>
        </p:nvGraphicFramePr>
        <p:xfrm>
          <a:off x="246062" y="1273175"/>
          <a:ext cx="8516937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9" name="数式" r:id="rId3" imgW="3377880" imgH="1955520" progId="Equation.3">
                  <p:embed/>
                </p:oleObj>
              </mc:Choice>
              <mc:Fallback>
                <p:oleObj name="数式" r:id="rId3" imgW="3377880" imgH="1955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" y="1273175"/>
                        <a:ext cx="8516937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440680" y="91440"/>
            <a:ext cx="3474720" cy="2808625"/>
            <a:chOff x="5440680" y="91440"/>
            <a:chExt cx="3474720" cy="280862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48300" y="152400"/>
              <a:ext cx="38100" cy="2209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48300" y="2362200"/>
              <a:ext cx="3390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5440680" y="2209800"/>
              <a:ext cx="2179320" cy="344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4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j-lt"/>
                </a:rPr>
                <a:t>v</a:t>
              </a:r>
              <a:r>
                <a:rPr lang="en-US" sz="2400" i="1" dirty="0" err="1" smtClean="0">
                  <a:latin typeface="+mj-lt"/>
                </a:rPr>
                <a:t>t</a:t>
              </a:r>
              <a:endParaRPr lang="en-US" sz="2400" b="1" dirty="0" smtClean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V="1">
              <a:off x="5440680" y="152400"/>
              <a:ext cx="3093720" cy="22296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39050" y="9144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r</a:t>
              </a:r>
            </a:p>
          </p:txBody>
        </p:sp>
        <p:cxnSp>
          <p:nvCxnSpPr>
            <p:cNvPr id="17" name="Straight Arrow Connector 16"/>
            <p:cNvCxnSpPr>
              <a:stCxn id="11" idx="3"/>
            </p:cNvCxnSpPr>
            <p:nvPr/>
          </p:nvCxnSpPr>
          <p:spPr>
            <a:xfrm flipV="1">
              <a:off x="7620000" y="152400"/>
              <a:ext cx="914400" cy="22296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20050" y="12192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R</a:t>
              </a:r>
              <a:r>
                <a:rPr lang="en-US" sz="2400" i="1" dirty="0" smtClean="0">
                  <a:latin typeface="+mj-lt"/>
                </a:rPr>
                <a:t>(t)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86400" y="2209800"/>
              <a:ext cx="1276350" cy="383232"/>
            </a:xfrm>
            <a:prstGeom prst="rightArrow">
              <a:avLst/>
            </a:prstGeom>
            <a:pattFill prst="dkUpDiag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36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j-lt"/>
                </a:rPr>
                <a:t>v</a:t>
              </a:r>
              <a:r>
                <a:rPr lang="en-US" sz="2400" i="1" dirty="0" err="1" smtClean="0">
                  <a:latin typeface="+mj-lt"/>
                </a:rPr>
                <a:t>t</a:t>
              </a:r>
              <a:r>
                <a:rPr lang="en-US" sz="2400" i="1" baseline="-25000" dirty="0" err="1" smtClean="0">
                  <a:latin typeface="+mj-lt"/>
                </a:rPr>
                <a:t>r</a:t>
              </a:r>
              <a:endParaRPr lang="en-US" sz="2400" b="1" dirty="0" smtClean="0">
                <a:latin typeface="+mj-lt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/>
          </p:nvCxnSpPr>
          <p:spPr>
            <a:xfrm flipV="1">
              <a:off x="6762750" y="152400"/>
              <a:ext cx="1771650" cy="2249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96101" y="1534775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R</a:t>
              </a:r>
              <a:r>
                <a:rPr lang="en-US" sz="2400" i="1" dirty="0" smtClean="0">
                  <a:latin typeface="+mj-lt"/>
                </a:rPr>
                <a:t>(</a:t>
              </a:r>
              <a:r>
                <a:rPr lang="en-US" sz="2400" i="1" dirty="0" err="1" smtClean="0">
                  <a:latin typeface="+mj-lt"/>
                </a:rPr>
                <a:t>t</a:t>
              </a:r>
              <a:r>
                <a:rPr lang="en-US" sz="2400" i="1" baseline="-25000" dirty="0" err="1" smtClean="0">
                  <a:latin typeface="+mj-lt"/>
                </a:rPr>
                <a:t>r</a:t>
              </a:r>
              <a:r>
                <a:rPr lang="en-US" sz="2400" i="1" dirty="0" smtClean="0">
                  <a:latin typeface="+mj-lt"/>
                </a:rPr>
                <a:t>)</a:t>
              </a:r>
              <a:endParaRPr lang="en-US" sz="2400" b="1" dirty="0" smtClean="0">
                <a:latin typeface="+mj-lt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24216"/>
              </p:ext>
            </p:extLst>
          </p:nvPr>
        </p:nvGraphicFramePr>
        <p:xfrm>
          <a:off x="140334" y="265777"/>
          <a:ext cx="5139703" cy="89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0" name="Equation" r:id="rId5" imgW="3555720" imgH="622080" progId="Equation.DSMT4">
                  <p:embed/>
                </p:oleObj>
              </mc:Choice>
              <mc:Fallback>
                <p:oleObj name="Equation" r:id="rId5" imgW="35557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34" y="265777"/>
                        <a:ext cx="5139703" cy="89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91440"/>
            <a:ext cx="3474720" cy="2808625"/>
            <a:chOff x="5440680" y="91440"/>
            <a:chExt cx="3474720" cy="2808625"/>
          </a:xfrm>
        </p:grpSpPr>
        <p:grpSp>
          <p:nvGrpSpPr>
            <p:cNvPr id="5" name="Group 4"/>
            <p:cNvGrpSpPr/>
            <p:nvPr/>
          </p:nvGrpSpPr>
          <p:grpSpPr>
            <a:xfrm>
              <a:off x="5440680" y="91440"/>
              <a:ext cx="3474720" cy="2808625"/>
              <a:chOff x="5440680" y="91440"/>
              <a:chExt cx="3474720" cy="280862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5448300" y="152400"/>
                <a:ext cx="38100" cy="2209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5448300" y="2362200"/>
                <a:ext cx="33909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5440680" y="2209800"/>
                <a:ext cx="2179320" cy="3445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10450" y="24384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v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endParaRPr lang="en-US" sz="2400" b="1" dirty="0" smtClean="0">
                  <a:latin typeface="+mj-lt"/>
                </a:endParaRPr>
              </a:p>
            </p:txBody>
          </p:sp>
          <p:cxnSp>
            <p:nvCxnSpPr>
              <p:cNvPr id="10" name="Straight Arrow Connector 9"/>
              <p:cNvCxnSpPr>
                <a:stCxn id="8" idx="1"/>
              </p:cNvCxnSpPr>
              <p:nvPr/>
            </p:nvCxnSpPr>
            <p:spPr>
              <a:xfrm flipV="1">
                <a:off x="5440680" y="152400"/>
                <a:ext cx="3093720" cy="2229677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639050" y="9144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cxnSp>
            <p:nvCxnSpPr>
              <p:cNvPr id="12" name="Straight Arrow Connector 11"/>
              <p:cNvCxnSpPr>
                <a:stCxn id="8" idx="3"/>
              </p:cNvCxnSpPr>
              <p:nvPr/>
            </p:nvCxnSpPr>
            <p:spPr>
              <a:xfrm flipV="1">
                <a:off x="7620000" y="152400"/>
                <a:ext cx="914400" cy="22296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020050" y="12192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(t)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5486400" y="2209800"/>
                <a:ext cx="1276350" cy="383232"/>
              </a:xfrm>
              <a:prstGeom prst="rightArrow">
                <a:avLst/>
              </a:prstGeom>
              <a:pattFill prst="dkUp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43650" y="24384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v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cxnSp>
            <p:nvCxnSpPr>
              <p:cNvPr id="16" name="Straight Arrow Connector 15"/>
              <p:cNvCxnSpPr>
                <a:stCxn id="14" idx="3"/>
              </p:cNvCxnSpPr>
              <p:nvPr/>
            </p:nvCxnSpPr>
            <p:spPr>
              <a:xfrm flipV="1">
                <a:off x="6762750" y="152400"/>
                <a:ext cx="1771650" cy="22490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400800" y="1748135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(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)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96200" y="1900535"/>
              <a:ext cx="666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  <a:r>
                <a:rPr lang="en-US" sz="2400" i="1" dirty="0" smtClean="0"/>
                <a:t>(t)</a:t>
              </a:r>
              <a:endParaRPr lang="en-US" sz="2400" dirty="0" smtClean="0">
                <a:latin typeface="Symbol" pitchFamily="18" charset="2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239778"/>
              </p:ext>
            </p:extLst>
          </p:nvPr>
        </p:nvGraphicFramePr>
        <p:xfrm>
          <a:off x="347663" y="3424238"/>
          <a:ext cx="6840537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2" name="Equation" r:id="rId3" imgW="3352680" imgH="1307880" progId="Equation.DSMT4">
                  <p:embed/>
                </p:oleObj>
              </mc:Choice>
              <mc:Fallback>
                <p:oleObj name="Equation" r:id="rId3" imgW="3352680" imgH="1307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424238"/>
                        <a:ext cx="6840537" cy="274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65824"/>
              </p:ext>
            </p:extLst>
          </p:nvPr>
        </p:nvGraphicFramePr>
        <p:xfrm>
          <a:off x="4189730" y="69850"/>
          <a:ext cx="4619625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3" name="Equation" r:id="rId5" imgW="2019240" imgH="1346040" progId="Equation.DSMT4">
                  <p:embed/>
                </p:oleObj>
              </mc:Choice>
              <mc:Fallback>
                <p:oleObj name="Equation" r:id="rId5" imgW="2019240" imgH="1346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730" y="69850"/>
                        <a:ext cx="4619625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1756601"/>
            <a:ext cx="842962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1418" y="5268978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q</a:t>
            </a:r>
            <a:endParaRPr lang="en-US" sz="2400" b="1" i="1" dirty="0" smtClean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771297" y="2683817"/>
            <a:ext cx="2171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R(</a:t>
            </a:r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r</a:t>
            </a:r>
            <a:r>
              <a:rPr lang="en-US" sz="2400" b="1" i="1" dirty="0" smtClean="0"/>
              <a:t>)/R(t)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399" y="2893367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Symbol" panose="05050102010706020507" pitchFamily="18" charset="2"/>
              </a:rPr>
              <a:t>b=2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2198"/>
              </p:ext>
            </p:extLst>
          </p:nvPr>
        </p:nvGraphicFramePr>
        <p:xfrm>
          <a:off x="1635125" y="507128"/>
          <a:ext cx="54165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Equation" r:id="rId4" imgW="2654280" imgH="431640" progId="Equation.DSMT4">
                  <p:embed/>
                </p:oleObj>
              </mc:Choice>
              <mc:Fallback>
                <p:oleObj name="Equation" r:id="rId4" imgW="2654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507128"/>
                        <a:ext cx="54165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" y="11257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potentials for two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different retarded times: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27795"/>
              </p:ext>
            </p:extLst>
          </p:nvPr>
        </p:nvGraphicFramePr>
        <p:xfrm>
          <a:off x="152400" y="668338"/>
          <a:ext cx="5118100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4" name="Equation" r:id="rId3" imgW="2070000" imgH="1218960" progId="Equation.DSMT4">
                  <p:embed/>
                </p:oleObj>
              </mc:Choice>
              <mc:Fallback>
                <p:oleObj name="Equation" r:id="rId3" imgW="207000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68338"/>
                        <a:ext cx="5118100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486400" y="163175"/>
            <a:ext cx="3474720" cy="2808625"/>
            <a:chOff x="5440680" y="91440"/>
            <a:chExt cx="3474720" cy="2808625"/>
          </a:xfrm>
        </p:grpSpPr>
        <p:grpSp>
          <p:nvGrpSpPr>
            <p:cNvPr id="9" name="Group 8"/>
            <p:cNvGrpSpPr/>
            <p:nvPr/>
          </p:nvGrpSpPr>
          <p:grpSpPr>
            <a:xfrm>
              <a:off x="5440680" y="91440"/>
              <a:ext cx="3474720" cy="2808625"/>
              <a:chOff x="5440680" y="91440"/>
              <a:chExt cx="3474720" cy="280862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5448300" y="152400"/>
                <a:ext cx="38100" cy="2209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448300" y="2362200"/>
                <a:ext cx="33909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ight Arrow 12"/>
              <p:cNvSpPr/>
              <p:nvPr/>
            </p:nvSpPr>
            <p:spPr>
              <a:xfrm>
                <a:off x="5440680" y="2209800"/>
                <a:ext cx="2179320" cy="3445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10450" y="24384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v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endParaRPr lang="en-US" sz="2400" b="1" dirty="0" smtClean="0">
                  <a:latin typeface="+mj-lt"/>
                </a:endParaRPr>
              </a:p>
            </p:txBody>
          </p:sp>
          <p:cxnSp>
            <p:nvCxnSpPr>
              <p:cNvPr id="15" name="Straight Arrow Connector 14"/>
              <p:cNvCxnSpPr>
                <a:stCxn id="13" idx="1"/>
              </p:cNvCxnSpPr>
              <p:nvPr/>
            </p:nvCxnSpPr>
            <p:spPr>
              <a:xfrm flipV="1">
                <a:off x="5440680" y="152400"/>
                <a:ext cx="3093720" cy="2229677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639050" y="9144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cxnSp>
            <p:nvCxnSpPr>
              <p:cNvPr id="17" name="Straight Arrow Connector 16"/>
              <p:cNvCxnSpPr>
                <a:stCxn id="13" idx="3"/>
              </p:cNvCxnSpPr>
              <p:nvPr/>
            </p:nvCxnSpPr>
            <p:spPr>
              <a:xfrm flipV="1">
                <a:off x="7620000" y="152400"/>
                <a:ext cx="914400" cy="22296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020050" y="12192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(t)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486400" y="2209800"/>
                <a:ext cx="1276350" cy="383232"/>
              </a:xfrm>
              <a:prstGeom prst="rightArrow">
                <a:avLst/>
              </a:prstGeom>
              <a:pattFill prst="dkUp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43650" y="24384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v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cxnSp>
            <p:nvCxnSpPr>
              <p:cNvPr id="21" name="Straight Arrow Connector 20"/>
              <p:cNvCxnSpPr>
                <a:stCxn id="19" idx="3"/>
              </p:cNvCxnSpPr>
              <p:nvPr/>
            </p:nvCxnSpPr>
            <p:spPr>
              <a:xfrm flipV="1">
                <a:off x="6762750" y="152400"/>
                <a:ext cx="1771650" cy="22490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6400800" y="1748135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(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)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696200" y="1900535"/>
              <a:ext cx="666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  <a:r>
                <a:rPr lang="en-US" sz="2400" i="1" dirty="0" smtClean="0"/>
                <a:t>(t)</a:t>
              </a:r>
              <a:endParaRPr lang="en-US" sz="2400" dirty="0" smtClean="0">
                <a:latin typeface="Symbol" pitchFamily="18" charset="2"/>
              </a:endParaRP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09997"/>
              </p:ext>
            </p:extLst>
          </p:nvPr>
        </p:nvGraphicFramePr>
        <p:xfrm>
          <a:off x="447675" y="3922713"/>
          <a:ext cx="5881687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5" name="Equation" r:id="rId5" imgW="2882880" imgH="939600" progId="Equation.DSMT4">
                  <p:embed/>
                </p:oleObj>
              </mc:Choice>
              <mc:Fallback>
                <p:oleObj name="Equation" r:id="rId5" imgW="2882880" imgH="939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922713"/>
                        <a:ext cx="5881687" cy="197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4870449"/>
            <a:ext cx="233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Diagram is not correct!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3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25907</TotalTime>
  <Words>434</Words>
  <Application>Microsoft Office PowerPoint</Application>
  <PresentationFormat>On-screen Show (4:3)</PresentationFormat>
  <Paragraphs>141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Office Theme</vt:lpstr>
      <vt:lpstr>Equation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1336</cp:revision>
  <cp:lastPrinted>2018-04-11T02:39:39Z</cp:lastPrinted>
  <dcterms:created xsi:type="dcterms:W3CDTF">2012-01-10T18:32:24Z</dcterms:created>
  <dcterms:modified xsi:type="dcterms:W3CDTF">2018-04-11T13:54:32Z</dcterms:modified>
</cp:coreProperties>
</file>