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96" r:id="rId2"/>
    <p:sldId id="35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50" r:id="rId12"/>
    <p:sldId id="443" r:id="rId13"/>
    <p:sldId id="444" r:id="rId14"/>
    <p:sldId id="451" r:id="rId15"/>
    <p:sldId id="445" r:id="rId16"/>
    <p:sldId id="446" r:id="rId17"/>
    <p:sldId id="447" r:id="rId18"/>
    <p:sldId id="448" r:id="rId19"/>
    <p:sldId id="449" r:id="rId20"/>
    <p:sldId id="474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52" r:id="rId33"/>
    <p:sldId id="453" r:id="rId34"/>
    <p:sldId id="475" r:id="rId35"/>
    <p:sldId id="454" r:id="rId36"/>
    <p:sldId id="476" r:id="rId37"/>
    <p:sldId id="455" r:id="rId38"/>
    <p:sldId id="456" r:id="rId39"/>
    <p:sldId id="457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2" d="100"/>
          <a:sy n="62" d="100"/>
        </p:scale>
        <p:origin x="9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4.wmf"/><Relationship Id="rId4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7.pn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7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49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5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6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1278"/>
            <a:ext cx="9144000" cy="64017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/>
              <a:t>9</a:t>
            </a:r>
            <a:r>
              <a:rPr lang="en-US" sz="3200" b="1" dirty="0" smtClean="0"/>
              <a:t>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37: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Special Topics in Electrodynamics:</a:t>
            </a:r>
          </a:p>
          <a:p>
            <a:pPr marL="1257300" lvl="3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folHlink"/>
                </a:solidFill>
              </a:rPr>
              <a:t>Tunneling </a:t>
            </a:r>
            <a:r>
              <a:rPr lang="en-US" sz="3200" b="1" dirty="0">
                <a:solidFill>
                  <a:schemeClr val="folHlink"/>
                </a:solidFill>
              </a:rPr>
              <a:t>between </a:t>
            </a:r>
            <a:r>
              <a:rPr lang="en-US" sz="3200" b="1" dirty="0" smtClean="0">
                <a:solidFill>
                  <a:schemeClr val="folHlink"/>
                </a:solidFill>
              </a:rPr>
              <a:t>superconductors</a:t>
            </a:r>
          </a:p>
          <a:p>
            <a:pPr marL="1257300" lvl="3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folHlink"/>
                </a:solidFill>
              </a:rPr>
              <a:t>Optical properties of materials</a:t>
            </a:r>
          </a:p>
          <a:p>
            <a:pPr marL="1714500" lvl="4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folHlink"/>
                </a:solidFill>
              </a:rPr>
              <a:t>Birefringence</a:t>
            </a:r>
          </a:p>
          <a:p>
            <a:pPr marL="1714500" lvl="4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folHlink"/>
                </a:solidFill>
              </a:rPr>
              <a:t>Non-linear effects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6" name="Cube 5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76800" y="24384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42246"/>
              </p:ext>
            </p:extLst>
          </p:nvPr>
        </p:nvGraphicFramePr>
        <p:xfrm>
          <a:off x="1463979" y="2738735"/>
          <a:ext cx="5772151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8" name="Equation" r:id="rId3" imgW="3085920" imgH="1307880" progId="Equation.DSMT4">
                  <p:embed/>
                </p:oleObj>
              </mc:Choice>
              <mc:Fallback>
                <p:oleObj name="Equation" r:id="rId3" imgW="3085920" imgH="130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979" y="2738735"/>
                        <a:ext cx="5772151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043296"/>
              </p:ext>
            </p:extLst>
          </p:nvPr>
        </p:nvGraphicFramePr>
        <p:xfrm>
          <a:off x="1524000" y="5167313"/>
          <a:ext cx="6413500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9" name="Equation" r:id="rId5" imgW="3429000" imgH="634680" progId="Equation.DSMT4">
                  <p:embed/>
                </p:oleObj>
              </mc:Choice>
              <mc:Fallback>
                <p:oleObj name="Equation" r:id="rId5" imgW="34290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67313"/>
                        <a:ext cx="6413500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8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697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810177"/>
              </p:ext>
            </p:extLst>
          </p:nvPr>
        </p:nvGraphicFramePr>
        <p:xfrm>
          <a:off x="304800" y="4459288"/>
          <a:ext cx="8656638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0" name="Equation" r:id="rId3" imgW="3886200" imgH="838080" progId="Equation.DSMT4">
                  <p:embed/>
                </p:oleObj>
              </mc:Choice>
              <mc:Fallback>
                <p:oleObj name="Equation" r:id="rId3" imgW="38862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59288"/>
                        <a:ext cx="8656638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762000"/>
            <a:ext cx="79438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905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A</a:t>
            </a:r>
            <a:r>
              <a:rPr lang="en-US" sz="2400" b="1" baseline="-25000" dirty="0">
                <a:solidFill>
                  <a:srgbClr val="DA32AA"/>
                </a:solidFill>
                <a:latin typeface="+mj-lt"/>
              </a:rPr>
              <a:t>y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3429000"/>
            <a:ext cx="1219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1443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left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447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right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1443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2971800"/>
            <a:ext cx="47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584361"/>
              </p:ext>
            </p:extLst>
          </p:nvPr>
        </p:nvGraphicFramePr>
        <p:xfrm>
          <a:off x="5623560" y="188118"/>
          <a:ext cx="2023181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1" name="Equation" r:id="rId6" imgW="939600" imgH="228600" progId="Equation.DSMT4">
                  <p:embed/>
                </p:oleObj>
              </mc:Choice>
              <mc:Fallback>
                <p:oleObj name="Equation" r:id="rId6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23560" y="188118"/>
                        <a:ext cx="2023181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46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201081"/>
              </p:ext>
            </p:extLst>
          </p:nvPr>
        </p:nvGraphicFramePr>
        <p:xfrm>
          <a:off x="175161" y="3364058"/>
          <a:ext cx="828833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0" name="Equation" r:id="rId3" imgW="3720960" imgH="507960" progId="Equation.DSMT4">
                  <p:embed/>
                </p:oleObj>
              </mc:Choice>
              <mc:Fallback>
                <p:oleObj name="Equation" r:id="rId3" imgW="3720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61" y="3364058"/>
                        <a:ext cx="8288338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8" name="Cube 7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0400" y="25146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914928"/>
              </p:ext>
            </p:extLst>
          </p:nvPr>
        </p:nvGraphicFramePr>
        <p:xfrm>
          <a:off x="5294312" y="536752"/>
          <a:ext cx="3087688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1" name="Equation" r:id="rId5" imgW="1650960" imgH="609480" progId="Equation.DSMT4">
                  <p:embed/>
                </p:oleObj>
              </mc:Choice>
              <mc:Fallback>
                <p:oleObj name="Equation" r:id="rId5" imgW="1650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2" y="536752"/>
                        <a:ext cx="3087688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869295"/>
              </p:ext>
            </p:extLst>
          </p:nvPr>
        </p:nvGraphicFramePr>
        <p:xfrm>
          <a:off x="313531" y="4426393"/>
          <a:ext cx="7983538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2" name="Equation" r:id="rId7" imgW="3365280" imgH="876240" progId="Equation.DSMT4">
                  <p:embed/>
                </p:oleObj>
              </mc:Choice>
              <mc:Fallback>
                <p:oleObj name="Equation" r:id="rId7" imgW="336528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" y="4426393"/>
                        <a:ext cx="7983538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V="1">
            <a:off x="1981200" y="19050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133600" y="19050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286000" y="19050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81200" y="3048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A32AA"/>
                </a:solidFill>
                <a:latin typeface="+mj-lt"/>
              </a:rPr>
              <a:t>B</a:t>
            </a:r>
            <a:r>
              <a:rPr lang="en-US" sz="2400" b="1" baseline="-25000" dirty="0" err="1" smtClean="0">
                <a:solidFill>
                  <a:srgbClr val="DA32AA"/>
                </a:solidFill>
                <a:latin typeface="+mj-lt"/>
              </a:rPr>
              <a:t>z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64822"/>
              </p:ext>
            </p:extLst>
          </p:nvPr>
        </p:nvGraphicFramePr>
        <p:xfrm>
          <a:off x="5353050" y="1757363"/>
          <a:ext cx="2968625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3" name="Equation" r:id="rId9" imgW="1587240" imgH="888840" progId="Equation.DSMT4">
                  <p:embed/>
                </p:oleObj>
              </mc:Choice>
              <mc:Fallback>
                <p:oleObj name="Equation" r:id="rId9" imgW="15872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1757363"/>
                        <a:ext cx="2968625" cy="166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5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8" name="Cube 7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6800" y="24384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536624"/>
              </p:ext>
            </p:extLst>
          </p:nvPr>
        </p:nvGraphicFramePr>
        <p:xfrm>
          <a:off x="180975" y="2629676"/>
          <a:ext cx="8782050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2" name="Equation" r:id="rId3" imgW="4940280" imgH="2184120" progId="Equation.DSMT4">
                  <p:embed/>
                </p:oleObj>
              </mc:Choice>
              <mc:Fallback>
                <p:oleObj name="Equation" r:id="rId3" imgW="4940280" imgH="218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2629676"/>
                        <a:ext cx="8782050" cy="389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473240"/>
              </p:ext>
            </p:extLst>
          </p:nvPr>
        </p:nvGraphicFramePr>
        <p:xfrm>
          <a:off x="5293606" y="705996"/>
          <a:ext cx="3348038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3" name="Equation" r:id="rId5" imgW="1790640" imgH="850680" progId="Equation.DSMT4">
                  <p:embed/>
                </p:oleObj>
              </mc:Choice>
              <mc:Fallback>
                <p:oleObj name="Equation" r:id="rId5" imgW="179064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606" y="705996"/>
                        <a:ext cx="3348038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3962400" y="1717128"/>
            <a:ext cx="457200" cy="461665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83906" y="1143000"/>
            <a:ext cx="2294" cy="1334276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62400" y="151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5200" y="1600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0396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8" name="Cube 7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6800" y="24384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491031"/>
              </p:ext>
            </p:extLst>
          </p:nvPr>
        </p:nvGraphicFramePr>
        <p:xfrm>
          <a:off x="269875" y="2552700"/>
          <a:ext cx="8810625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6" name="Equation" r:id="rId3" imgW="4711680" imgH="2145960" progId="Equation.DSMT4">
                  <p:embed/>
                </p:oleObj>
              </mc:Choice>
              <mc:Fallback>
                <p:oleObj name="Equation" r:id="rId3" imgW="4711680" imgH="2145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2552700"/>
                        <a:ext cx="8810625" cy="402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533042"/>
              </p:ext>
            </p:extLst>
          </p:nvPr>
        </p:nvGraphicFramePr>
        <p:xfrm>
          <a:off x="5032375" y="319108"/>
          <a:ext cx="3349625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7" name="Equation" r:id="rId5" imgW="1790640" imgH="850680" progId="Equation.DSMT4">
                  <p:embed/>
                </p:oleObj>
              </mc:Choice>
              <mc:Fallback>
                <p:oleObj name="Equation" r:id="rId5" imgW="179064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19108"/>
                        <a:ext cx="3349625" cy="159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3962400" y="1717128"/>
            <a:ext cx="457200" cy="461665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83906" y="1143000"/>
            <a:ext cx="2294" cy="1334276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62400" y="151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5200" y="1600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0446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-35472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8" name="Cube 7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6800" y="24384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859079"/>
              </p:ext>
            </p:extLst>
          </p:nvPr>
        </p:nvGraphicFramePr>
        <p:xfrm>
          <a:off x="252412" y="3537725"/>
          <a:ext cx="764857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0" name="Equation" r:id="rId3" imgW="4089240" imgH="1523880" progId="Equation.DSMT4">
                  <p:embed/>
                </p:oleObj>
              </mc:Choice>
              <mc:Fallback>
                <p:oleObj name="Equation" r:id="rId3" imgW="408924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" y="3537725"/>
                        <a:ext cx="7648575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3962400" y="1717128"/>
            <a:ext cx="457200" cy="461665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83906" y="1143000"/>
            <a:ext cx="2294" cy="1334276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62400" y="151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5200" y="1600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w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981200" y="19050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33600" y="19050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286000" y="19050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81200" y="3048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A32AA"/>
                </a:solidFill>
                <a:latin typeface="+mj-lt"/>
              </a:rPr>
              <a:t>B</a:t>
            </a:r>
            <a:r>
              <a:rPr lang="en-US" sz="2400" b="1" baseline="-25000" dirty="0" err="1" smtClean="0">
                <a:solidFill>
                  <a:srgbClr val="DA32AA"/>
                </a:solidFill>
                <a:latin typeface="+mj-lt"/>
              </a:rPr>
              <a:t>z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0256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396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295400"/>
            <a:ext cx="8629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9020" y="128016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I</a:t>
            </a:r>
            <a:r>
              <a:rPr lang="en-US" sz="2400" i="1" baseline="-25000" dirty="0" smtClean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4567535"/>
            <a:ext cx="85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itchFamily="18" charset="2"/>
              </a:rPr>
              <a:t>F/F</a:t>
            </a:r>
            <a:r>
              <a:rPr lang="en-US" sz="2400" i="1" baseline="-25000" dirty="0" smtClean="0">
                <a:latin typeface="Symbol" pitchFamily="18" charset="2"/>
              </a:rPr>
              <a:t>0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257800"/>
            <a:ext cx="8734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This very sensitive “SQUID” technology has been used in scanning probe techniques.    See for example, J. R. </a:t>
            </a:r>
            <a:r>
              <a:rPr lang="en-US" sz="2400" dirty="0" err="1" smtClean="0">
                <a:latin typeface="+mj-lt"/>
              </a:rPr>
              <a:t>Kirtley</a:t>
            </a:r>
            <a:r>
              <a:rPr lang="en-US" sz="2400" dirty="0" smtClean="0">
                <a:latin typeface="+mj-lt"/>
              </a:rPr>
              <a:t>, Rep. </a:t>
            </a:r>
            <a:r>
              <a:rPr lang="en-US" sz="2400" dirty="0" err="1" smtClean="0">
                <a:latin typeface="+mj-lt"/>
              </a:rPr>
              <a:t>Prog</a:t>
            </a:r>
            <a:r>
              <a:rPr lang="en-US" sz="2400" dirty="0" smtClean="0">
                <a:latin typeface="+mj-lt"/>
              </a:rPr>
              <a:t>. Physics 73, 126501 (2010).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3048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SQUID =</a:t>
            </a:r>
            <a:r>
              <a:rPr lang="en-US" sz="2400" i="1" dirty="0" smtClean="0"/>
              <a:t>superconducting </a:t>
            </a:r>
            <a:r>
              <a:rPr lang="en-US" sz="2400" i="1" dirty="0"/>
              <a:t>quantum interference device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54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Scanning SQIUD microscopy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Ref. J. R. </a:t>
            </a:r>
            <a:r>
              <a:rPr lang="en-US" sz="2400" dirty="0" err="1" smtClean="0">
                <a:latin typeface="+mj-lt"/>
              </a:rPr>
              <a:t>Kirtley</a:t>
            </a:r>
            <a:r>
              <a:rPr lang="en-US" sz="2400" dirty="0" smtClean="0">
                <a:latin typeface="+mj-lt"/>
              </a:rPr>
              <a:t>, Rep. </a:t>
            </a:r>
            <a:r>
              <a:rPr lang="en-US" sz="2400" dirty="0" err="1" smtClean="0">
                <a:latin typeface="+mj-lt"/>
              </a:rPr>
              <a:t>Prog</a:t>
            </a:r>
            <a:r>
              <a:rPr lang="en-US" sz="2400" dirty="0" smtClean="0">
                <a:latin typeface="+mj-lt"/>
              </a:rPr>
              <a:t>. Phys. </a:t>
            </a:r>
            <a:r>
              <a:rPr lang="en-US" sz="2400" b="1" dirty="0" smtClean="0">
                <a:latin typeface="+mj-lt"/>
              </a:rPr>
              <a:t>73</a:t>
            </a:r>
            <a:r>
              <a:rPr lang="en-US" sz="2400" dirty="0" smtClean="0">
                <a:latin typeface="+mj-lt"/>
              </a:rPr>
              <a:t> 126501 (2010)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274617"/>
            <a:ext cx="5972175" cy="51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95300"/>
            <a:ext cx="7543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" y="1219200"/>
            <a:ext cx="3785244" cy="4756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088" y="1336889"/>
            <a:ext cx="5057775" cy="463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50" y="114810"/>
            <a:ext cx="6848475" cy="885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0" y="228600"/>
            <a:ext cx="154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pg. 481</a:t>
            </a:r>
          </a:p>
        </p:txBody>
      </p:sp>
    </p:spTree>
    <p:extLst>
      <p:ext uri="{BB962C8B-B14F-4D97-AF65-F5344CB8AC3E}">
        <p14:creationId xmlns:p14="http://schemas.microsoft.com/office/powerpoint/2010/main" val="42805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505"/>
            <a:ext cx="9144000" cy="57989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" y="4572000"/>
            <a:ext cx="9067800" cy="304800"/>
          </a:xfrm>
          <a:prstGeom prst="rect">
            <a:avLst/>
          </a:prstGeom>
          <a:solidFill>
            <a:srgbClr val="DA32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Change of topics – review of reflection/refraction of electromagnetic plane waves.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296108"/>
              </p:ext>
            </p:extLst>
          </p:nvPr>
        </p:nvGraphicFramePr>
        <p:xfrm>
          <a:off x="500062" y="2781977"/>
          <a:ext cx="8262938" cy="361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0" name="Equation" r:id="rId3" imgW="3809880" imgH="1473120" progId="Equation.DSMT4">
                  <p:embed/>
                </p:oleObj>
              </mc:Choice>
              <mc:Fallback>
                <p:oleObj name="Equation" r:id="rId3" imgW="3809880" imgH="147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" y="2781977"/>
                        <a:ext cx="8262938" cy="3618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305883" y="1447800"/>
            <a:ext cx="5598062" cy="8377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Maxwell’s equations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8624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47944"/>
              </p:ext>
            </p:extLst>
          </p:nvPr>
        </p:nvGraphicFramePr>
        <p:xfrm>
          <a:off x="595733" y="537865"/>
          <a:ext cx="7329067" cy="266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0" name="数式" r:id="rId3" imgW="3390840" imgH="1218960" progId="Equation.3">
                  <p:embed/>
                </p:oleObj>
              </mc:Choice>
              <mc:Fallback>
                <p:oleObj name="数式" r:id="rId3" imgW="339084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33" y="537865"/>
                        <a:ext cx="7329067" cy="2668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049802"/>
              </p:ext>
            </p:extLst>
          </p:nvPr>
        </p:nvGraphicFramePr>
        <p:xfrm>
          <a:off x="1562100" y="3349625"/>
          <a:ext cx="5211763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1" name="Equation" r:id="rId5" imgW="2222280" imgH="1117440" progId="Equation.DSMT4">
                  <p:embed/>
                </p:oleObj>
              </mc:Choice>
              <mc:Fallback>
                <p:oleObj name="Equation" r:id="rId5" imgW="222228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3349625"/>
                        <a:ext cx="5211763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7010400" y="45720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96000" y="5715000"/>
            <a:ext cx="914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10400" y="5715000"/>
            <a:ext cx="1371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4572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E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556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B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5939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1340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834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Reflection and refraction of plane electromagnetic waves at a plane interface between dielectrics (assumed to be lossless)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447800" y="1524000"/>
            <a:ext cx="6019800" cy="4724400"/>
            <a:chOff x="1447800" y="1524000"/>
            <a:chExt cx="6019800" cy="4724400"/>
          </a:xfrm>
        </p:grpSpPr>
        <p:sp>
          <p:nvSpPr>
            <p:cNvPr id="6" name="Rectangle 5"/>
            <p:cNvSpPr/>
            <p:nvPr/>
          </p:nvSpPr>
          <p:spPr>
            <a:xfrm>
              <a:off x="1447800" y="1524000"/>
              <a:ext cx="6019800" cy="2362200"/>
            </a:xfrm>
            <a:prstGeom prst="rect">
              <a:avLst/>
            </a:prstGeom>
            <a:solidFill>
              <a:schemeClr val="accent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47800" y="3886200"/>
              <a:ext cx="6019800" cy="2362200"/>
            </a:xfrm>
            <a:prstGeom prst="rect">
              <a:avLst/>
            </a:prstGeom>
            <a:solidFill>
              <a:srgbClr val="DA32AA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19050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m</a:t>
              </a:r>
              <a:r>
                <a:rPr lang="en-US" sz="2400" dirty="0" smtClean="0">
                  <a:latin typeface="+mj-lt"/>
                </a:rPr>
                <a:t>’</a:t>
              </a:r>
              <a:r>
                <a:rPr lang="en-US" sz="2400" dirty="0" smtClean="0">
                  <a:latin typeface="Symbol" pitchFamily="18" charset="2"/>
                </a:rPr>
                <a:t> e</a:t>
              </a:r>
              <a:r>
                <a:rPr lang="en-US" sz="2400" dirty="0" smtClean="0"/>
                <a:t>’</a:t>
              </a:r>
              <a:endParaRPr lang="en-US" sz="2400" dirty="0" smtClean="0">
                <a:latin typeface="Symbol" pitchFamily="18" charset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6400" y="41148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m 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819400" y="3886200"/>
              <a:ext cx="12954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114800" y="3886200"/>
              <a:ext cx="12192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14800" y="1676400"/>
              <a:ext cx="0" cy="41910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114800" y="2819400"/>
              <a:ext cx="2209800" cy="1066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029200" y="2891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k’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24200" y="4341167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j-lt"/>
                </a:rPr>
                <a:t>k</a:t>
              </a:r>
              <a:r>
                <a:rPr lang="en-US" sz="2400" baseline="-25000" dirty="0" err="1" smtClean="0">
                  <a:latin typeface="+mj-lt"/>
                </a:rPr>
                <a:t>i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95800" y="41865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j-lt"/>
                </a:rPr>
                <a:t>k</a:t>
              </a:r>
              <a:r>
                <a:rPr lang="en-US" sz="2400" baseline="-25000" dirty="0" err="1" smtClean="0">
                  <a:latin typeface="+mj-lt"/>
                </a:rPr>
                <a:t>R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4572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i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91000" y="4572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4800" y="31959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Symbol" pitchFamily="18" charset="2"/>
                </a:rPr>
                <a:t>q</a:t>
              </a:r>
            </a:p>
          </p:txBody>
        </p:sp>
        <p:sp>
          <p:nvSpPr>
            <p:cNvPr id="24" name="Arc 23"/>
            <p:cNvSpPr/>
            <p:nvPr/>
          </p:nvSpPr>
          <p:spPr>
            <a:xfrm>
              <a:off x="3733800" y="3200400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388273">
              <a:off x="3607134" y="4414369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7066266">
              <a:off x="3903168" y="4350591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71800" y="103230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isotropic materials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13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Reflection and refraction -- continued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33400" y="1066800"/>
            <a:ext cx="3009900" cy="2362200"/>
            <a:chOff x="1447800" y="1524000"/>
            <a:chExt cx="6019800" cy="4724400"/>
          </a:xfrm>
        </p:grpSpPr>
        <p:sp>
          <p:nvSpPr>
            <p:cNvPr id="7" name="Rectangle 6"/>
            <p:cNvSpPr/>
            <p:nvPr/>
          </p:nvSpPr>
          <p:spPr>
            <a:xfrm>
              <a:off x="1447800" y="1524000"/>
              <a:ext cx="6019800" cy="2362200"/>
            </a:xfrm>
            <a:prstGeom prst="rect">
              <a:avLst/>
            </a:prstGeom>
            <a:solidFill>
              <a:schemeClr val="accent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47800" y="3886200"/>
              <a:ext cx="6019800" cy="2362200"/>
            </a:xfrm>
            <a:prstGeom prst="rect">
              <a:avLst/>
            </a:prstGeom>
            <a:solidFill>
              <a:srgbClr val="DA32AA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1905000"/>
              <a:ext cx="1981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m</a:t>
              </a:r>
              <a:r>
                <a:rPr lang="en-US" sz="2400" dirty="0" smtClean="0">
                  <a:latin typeface="+mj-lt"/>
                </a:rPr>
                <a:t>’</a:t>
              </a:r>
              <a:r>
                <a:rPr lang="en-US" sz="2400" dirty="0" smtClean="0">
                  <a:latin typeface="Symbol" pitchFamily="18" charset="2"/>
                </a:rPr>
                <a:t> e</a:t>
              </a:r>
              <a:r>
                <a:rPr lang="en-US" sz="2400" dirty="0" smtClean="0"/>
                <a:t>’</a:t>
              </a:r>
              <a:endParaRPr lang="en-US" sz="2400" dirty="0" smtClean="0">
                <a:latin typeface="Symbol" pitchFamily="18" charset="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76400" y="41148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m 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819400" y="3886200"/>
              <a:ext cx="12954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114800" y="3886200"/>
              <a:ext cx="12192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114800" y="1676400"/>
              <a:ext cx="0" cy="41910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114800" y="2819400"/>
              <a:ext cx="2209800" cy="1066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029200" y="3121968"/>
              <a:ext cx="1295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k’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9400" y="39624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j-lt"/>
                </a:rPr>
                <a:t>k</a:t>
              </a:r>
              <a:r>
                <a:rPr lang="en-US" sz="2400" baseline="-25000" dirty="0" err="1" smtClean="0">
                  <a:latin typeface="+mj-lt"/>
                </a:rPr>
                <a:t>i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8200" y="4186536"/>
              <a:ext cx="182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j-lt"/>
                </a:rPr>
                <a:t>k</a:t>
              </a:r>
              <a:r>
                <a:rPr lang="en-US" sz="2400" baseline="-25000" dirty="0" err="1" smtClean="0">
                  <a:latin typeface="+mj-lt"/>
                </a:rPr>
                <a:t>R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81400" y="4419600"/>
              <a:ext cx="38100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i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8600" y="4419600"/>
              <a:ext cx="38100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8600" y="2895600"/>
              <a:ext cx="38100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Symbol" pitchFamily="18" charset="2"/>
                </a:rPr>
                <a:t>q</a:t>
              </a: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904906"/>
              </p:ext>
            </p:extLst>
          </p:nvPr>
        </p:nvGraphicFramePr>
        <p:xfrm>
          <a:off x="3197225" y="3051175"/>
          <a:ext cx="5794375" cy="3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4" name="数式" r:id="rId3" imgW="2679480" imgH="1600200" progId="Equation.3">
                  <p:embed/>
                </p:oleObj>
              </mc:Choice>
              <mc:Fallback>
                <p:oleObj name="数式" r:id="rId3" imgW="267948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3051175"/>
                        <a:ext cx="5794375" cy="350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621482"/>
              </p:ext>
            </p:extLst>
          </p:nvPr>
        </p:nvGraphicFramePr>
        <p:xfrm>
          <a:off x="3632712" y="777106"/>
          <a:ext cx="5218112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5" name="数式" r:id="rId5" imgW="2412720" imgH="901440" progId="Equation.3">
                  <p:embed/>
                </p:oleObj>
              </mc:Choice>
              <mc:Fallback>
                <p:oleObj name="数式" r:id="rId5" imgW="241272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712" y="777106"/>
                        <a:ext cx="5218112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3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Reflection and refraction -- continued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097704"/>
              </p:ext>
            </p:extLst>
          </p:nvPr>
        </p:nvGraphicFramePr>
        <p:xfrm>
          <a:off x="785813" y="3352800"/>
          <a:ext cx="7496175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4" name="数式" r:id="rId3" imgW="3466800" imgH="1422360" progId="Equation.3">
                  <p:embed/>
                </p:oleObj>
              </mc:Choice>
              <mc:Fallback>
                <p:oleObj name="数式" r:id="rId3" imgW="346680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352800"/>
                        <a:ext cx="7496175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33400" y="838200"/>
            <a:ext cx="3009900" cy="2417763"/>
            <a:chOff x="533400" y="1011237"/>
            <a:chExt cx="3009900" cy="2417763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m</a:t>
                </a:r>
                <a:r>
                  <a:rPr lang="en-US" sz="2400" dirty="0" smtClean="0">
                    <a:latin typeface="+mj-lt"/>
                  </a:rPr>
                  <a:t>’</a:t>
                </a:r>
                <a:r>
                  <a:rPr lang="en-US" sz="2400" dirty="0" smtClean="0">
                    <a:latin typeface="Symbol" pitchFamily="18" charset="2"/>
                  </a:rPr>
                  <a:t> e</a:t>
                </a:r>
                <a:r>
                  <a:rPr lang="en-US" sz="2400" dirty="0" smtClean="0"/>
                  <a:t>’</a:t>
                </a:r>
                <a:endParaRPr lang="en-US" sz="2400" dirty="0" smtClean="0">
                  <a:latin typeface="Symbol" pitchFamily="18" charset="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k’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k</a:t>
                </a:r>
                <a:r>
                  <a:rPr lang="en-US" sz="2400" baseline="-25000" dirty="0" err="1" smtClean="0">
                    <a:latin typeface="+mj-lt"/>
                  </a:rPr>
                  <a:t>i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k</a:t>
                </a:r>
                <a:r>
                  <a:rPr lang="en-US" sz="2400" baseline="-25000" dirty="0" err="1" smtClean="0">
                    <a:latin typeface="+mj-lt"/>
                  </a:rPr>
                  <a:t>R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i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4626533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05" name="数式" r:id="rId5" imgW="126720" imgH="164880" progId="Equation.3">
                    <p:embed/>
                  </p:oleObj>
                </mc:Choice>
                <mc:Fallback>
                  <p:oleObj name="数式" r:id="rId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787929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06" name="数式" r:id="rId7" imgW="126720" imgH="164880" progId="Equation.3">
                    <p:embed/>
                  </p:oleObj>
                </mc:Choice>
                <mc:Fallback>
                  <p:oleObj name="数式" r:id="rId7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217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Reflection and refraction -- continued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274448"/>
              </p:ext>
            </p:extLst>
          </p:nvPr>
        </p:nvGraphicFramePr>
        <p:xfrm>
          <a:off x="1196975" y="3241675"/>
          <a:ext cx="667385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8" name="数式" r:id="rId3" imgW="3085920" imgH="1523880" progId="Equation.3">
                  <p:embed/>
                </p:oleObj>
              </mc:Choice>
              <mc:Fallback>
                <p:oleObj name="数式" r:id="rId3" imgW="308592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3241675"/>
                        <a:ext cx="6673850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33400" y="838200"/>
            <a:ext cx="3009900" cy="2417763"/>
            <a:chOff x="533400" y="1011237"/>
            <a:chExt cx="3009900" cy="2417763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m</a:t>
                </a:r>
                <a:r>
                  <a:rPr lang="en-US" sz="2400" dirty="0" smtClean="0">
                    <a:latin typeface="+mj-lt"/>
                  </a:rPr>
                  <a:t>’</a:t>
                </a:r>
                <a:r>
                  <a:rPr lang="en-US" sz="2400" dirty="0" smtClean="0">
                    <a:latin typeface="Symbol" pitchFamily="18" charset="2"/>
                  </a:rPr>
                  <a:t> e</a:t>
                </a:r>
                <a:r>
                  <a:rPr lang="en-US" sz="2400" dirty="0" smtClean="0"/>
                  <a:t>’</a:t>
                </a:r>
                <a:endParaRPr lang="en-US" sz="2400" dirty="0" smtClean="0">
                  <a:latin typeface="Symbol" pitchFamily="18" charset="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k’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k</a:t>
                </a:r>
                <a:r>
                  <a:rPr lang="en-US" sz="2400" baseline="-25000" dirty="0" err="1" smtClean="0">
                    <a:latin typeface="+mj-lt"/>
                  </a:rPr>
                  <a:t>i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k</a:t>
                </a:r>
                <a:r>
                  <a:rPr lang="en-US" sz="2400" baseline="-25000" dirty="0" err="1" smtClean="0">
                    <a:latin typeface="+mj-lt"/>
                  </a:rPr>
                  <a:t>R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i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8866343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29" name="数式" r:id="rId5" imgW="126720" imgH="164880" progId="Equation.3">
                    <p:embed/>
                  </p:oleObj>
                </mc:Choice>
                <mc:Fallback>
                  <p:oleObj name="数式" r:id="rId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3316511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30" name="数式" r:id="rId7" imgW="126720" imgH="164880" progId="Equation.3">
                    <p:embed/>
                  </p:oleObj>
                </mc:Choice>
                <mc:Fallback>
                  <p:oleObj name="数式" r:id="rId7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285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Reflection and refraction -- continued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759438"/>
              </p:ext>
            </p:extLst>
          </p:nvPr>
        </p:nvGraphicFramePr>
        <p:xfrm>
          <a:off x="3124200" y="774700"/>
          <a:ext cx="6042025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8" name="数式" r:id="rId3" imgW="2793960" imgH="1422360" progId="Equation.3">
                  <p:embed/>
                </p:oleObj>
              </mc:Choice>
              <mc:Fallback>
                <p:oleObj name="数式" r:id="rId3" imgW="279396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774700"/>
                        <a:ext cx="6042025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m</a:t>
                </a:r>
                <a:r>
                  <a:rPr lang="en-US" sz="2400" dirty="0" smtClean="0">
                    <a:latin typeface="+mj-lt"/>
                  </a:rPr>
                  <a:t>’</a:t>
                </a:r>
                <a:r>
                  <a:rPr lang="en-US" sz="2400" dirty="0" smtClean="0">
                    <a:latin typeface="Symbol" pitchFamily="18" charset="2"/>
                  </a:rPr>
                  <a:t> e</a:t>
                </a:r>
                <a:r>
                  <a:rPr lang="en-US" sz="2400" dirty="0" smtClean="0"/>
                  <a:t>’</a:t>
                </a:r>
                <a:endParaRPr lang="en-US" sz="2400" dirty="0" smtClean="0">
                  <a:latin typeface="Symbol" pitchFamily="18" charset="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k’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k</a:t>
                </a:r>
                <a:r>
                  <a:rPr lang="en-US" sz="2400" baseline="-25000" dirty="0" err="1" smtClean="0">
                    <a:latin typeface="+mj-lt"/>
                  </a:rPr>
                  <a:t>i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k</a:t>
                </a:r>
                <a:r>
                  <a:rPr lang="en-US" sz="2400" baseline="-25000" dirty="0" err="1" smtClean="0">
                    <a:latin typeface="+mj-lt"/>
                  </a:rPr>
                  <a:t>R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i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467209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59" name="数式" r:id="rId5" imgW="126720" imgH="164880" progId="Equation.3">
                    <p:embed/>
                  </p:oleObj>
                </mc:Choice>
                <mc:Fallback>
                  <p:oleObj name="数式" r:id="rId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1497369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60" name="数式" r:id="rId7" imgW="126720" imgH="164880" progId="Equation.3">
                    <p:embed/>
                  </p:oleObj>
                </mc:Choice>
                <mc:Fallback>
                  <p:oleObj name="数式" r:id="rId7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791858"/>
              </p:ext>
            </p:extLst>
          </p:nvPr>
        </p:nvGraphicFramePr>
        <p:xfrm>
          <a:off x="1133475" y="3886200"/>
          <a:ext cx="5300663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1" name="数式" r:id="rId9" imgW="2450880" imgH="1117440" progId="Equation.3">
                  <p:embed/>
                </p:oleObj>
              </mc:Choice>
              <mc:Fallback>
                <p:oleObj name="数式" r:id="rId9" imgW="245088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3886200"/>
                        <a:ext cx="5300663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1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89207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Reflection and refraction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m</a:t>
                </a:r>
                <a:r>
                  <a:rPr lang="en-US" sz="2400" dirty="0" smtClean="0">
                    <a:latin typeface="+mj-lt"/>
                  </a:rPr>
                  <a:t>’</a:t>
                </a:r>
                <a:r>
                  <a:rPr lang="en-US" sz="2400" dirty="0" smtClean="0">
                    <a:latin typeface="Symbol" pitchFamily="18" charset="2"/>
                  </a:rPr>
                  <a:t> e</a:t>
                </a:r>
                <a:r>
                  <a:rPr lang="en-US" sz="2400" dirty="0" smtClean="0"/>
                  <a:t>’</a:t>
                </a:r>
                <a:endParaRPr lang="en-US" sz="2400" dirty="0" smtClean="0">
                  <a:latin typeface="Symbol" pitchFamily="18" charset="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k’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k</a:t>
                </a:r>
                <a:r>
                  <a:rPr lang="en-US" sz="2400" baseline="-25000" dirty="0" err="1" smtClean="0">
                    <a:latin typeface="+mj-lt"/>
                  </a:rPr>
                  <a:t>i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k</a:t>
                </a:r>
                <a:r>
                  <a:rPr lang="en-US" sz="2400" baseline="-25000" dirty="0" err="1" smtClean="0">
                    <a:latin typeface="+mj-lt"/>
                  </a:rPr>
                  <a:t>R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i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3952182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482" name="数式" r:id="rId3" imgW="126720" imgH="164880" progId="Equation.3">
                    <p:embed/>
                  </p:oleObj>
                </mc:Choice>
                <mc:Fallback>
                  <p:oleObj name="数式" r:id="rId3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9919296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483" name="数式" r:id="rId5" imgW="126720" imgH="164880" progId="Equation.3">
                    <p:embed/>
                  </p:oleObj>
                </mc:Choice>
                <mc:Fallback>
                  <p:oleObj name="数式" r:id="rId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3406140" y="630664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s-polarization – </a:t>
            </a:r>
            <a:r>
              <a:rPr lang="en-US" sz="2400" b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field “polarized” perpendicular to plane of incidence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960440"/>
              </p:ext>
            </p:extLst>
          </p:nvPr>
        </p:nvGraphicFramePr>
        <p:xfrm>
          <a:off x="3492817" y="1461661"/>
          <a:ext cx="5300663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4" name="数式" r:id="rId7" imgW="2450880" imgH="1117440" progId="Equation.3">
                  <p:embed/>
                </p:oleObj>
              </mc:Choice>
              <mc:Fallback>
                <p:oleObj name="数式" r:id="rId7" imgW="245088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817" y="1461661"/>
                        <a:ext cx="5300663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256188"/>
              </p:ext>
            </p:extLst>
          </p:nvPr>
        </p:nvGraphicFramePr>
        <p:xfrm>
          <a:off x="606425" y="3608388"/>
          <a:ext cx="702945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5" name="数式" r:id="rId9" imgW="3251160" imgH="1066680" progId="Equation.3">
                  <p:embed/>
                </p:oleObj>
              </mc:Choice>
              <mc:Fallback>
                <p:oleObj name="数式" r:id="rId9" imgW="32511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3608388"/>
                        <a:ext cx="7029450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8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89207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Reflection and refraction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m</a:t>
                </a:r>
                <a:r>
                  <a:rPr lang="en-US" sz="2400" dirty="0" smtClean="0">
                    <a:latin typeface="+mj-lt"/>
                  </a:rPr>
                  <a:t>’</a:t>
                </a:r>
                <a:r>
                  <a:rPr lang="en-US" sz="2400" dirty="0" smtClean="0">
                    <a:latin typeface="Symbol" pitchFamily="18" charset="2"/>
                  </a:rPr>
                  <a:t> e</a:t>
                </a:r>
                <a:r>
                  <a:rPr lang="en-US" sz="2400" dirty="0" smtClean="0"/>
                  <a:t>’</a:t>
                </a:r>
                <a:endParaRPr lang="en-US" sz="2400" dirty="0" smtClean="0">
                  <a:latin typeface="Symbol" pitchFamily="18" charset="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k’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k</a:t>
                </a:r>
                <a:r>
                  <a:rPr lang="en-US" sz="2400" baseline="-25000" dirty="0" err="1" smtClean="0">
                    <a:latin typeface="+mj-lt"/>
                  </a:rPr>
                  <a:t>i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k</a:t>
                </a:r>
                <a:r>
                  <a:rPr lang="en-US" sz="2400" baseline="-25000" dirty="0" err="1" smtClean="0">
                    <a:latin typeface="+mj-lt"/>
                  </a:rPr>
                  <a:t>R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i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6464886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506" name="数式" r:id="rId3" imgW="126720" imgH="164880" progId="Equation.3">
                    <p:embed/>
                  </p:oleObj>
                </mc:Choice>
                <mc:Fallback>
                  <p:oleObj name="数式" r:id="rId3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9491815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507" name="数式" r:id="rId5" imgW="126720" imgH="164880" progId="Equation.3">
                    <p:embed/>
                  </p:oleObj>
                </mc:Choice>
                <mc:Fallback>
                  <p:oleObj name="数式" r:id="rId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3406140" y="54145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p-polarization – </a:t>
            </a:r>
            <a:r>
              <a:rPr lang="en-US" sz="2400" b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field “polarized” parallel to plane of incidence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453234"/>
              </p:ext>
            </p:extLst>
          </p:nvPr>
        </p:nvGraphicFramePr>
        <p:xfrm>
          <a:off x="605790" y="3962400"/>
          <a:ext cx="702945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8" name="数式" r:id="rId7" imgW="3251160" imgH="1066680" progId="Equation.3">
                  <p:embed/>
                </p:oleObj>
              </mc:Choice>
              <mc:Fallback>
                <p:oleObj name="数式" r:id="rId7" imgW="32511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" y="3962400"/>
                        <a:ext cx="7029450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169745"/>
              </p:ext>
            </p:extLst>
          </p:nvPr>
        </p:nvGraphicFramePr>
        <p:xfrm>
          <a:off x="3536950" y="1423988"/>
          <a:ext cx="5302250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9" name="数式" r:id="rId9" imgW="2450880" imgH="1117440" progId="Equation.3">
                  <p:embed/>
                </p:oleObj>
              </mc:Choice>
              <mc:Fallback>
                <p:oleObj name="数式" r:id="rId9" imgW="245088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1423988"/>
                        <a:ext cx="5302250" cy="244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7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89207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Reflection and refraction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m</a:t>
                </a:r>
                <a:r>
                  <a:rPr lang="en-US" sz="2400" dirty="0" smtClean="0">
                    <a:latin typeface="+mj-lt"/>
                  </a:rPr>
                  <a:t>’</a:t>
                </a:r>
                <a:r>
                  <a:rPr lang="en-US" sz="2400" dirty="0" smtClean="0">
                    <a:latin typeface="Symbol" pitchFamily="18" charset="2"/>
                  </a:rPr>
                  <a:t> e</a:t>
                </a:r>
                <a:r>
                  <a:rPr lang="en-US" sz="2400" dirty="0" smtClean="0"/>
                  <a:t>’</a:t>
                </a:r>
                <a:endParaRPr lang="en-US" sz="2400" dirty="0" smtClean="0">
                  <a:latin typeface="Symbol" pitchFamily="18" charset="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k’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k</a:t>
                </a:r>
                <a:r>
                  <a:rPr lang="en-US" sz="2400" baseline="-25000" dirty="0" err="1" smtClean="0">
                    <a:latin typeface="+mj-lt"/>
                  </a:rPr>
                  <a:t>i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k</a:t>
                </a:r>
                <a:r>
                  <a:rPr lang="en-US" sz="2400" baseline="-25000" dirty="0" err="1" smtClean="0">
                    <a:latin typeface="+mj-lt"/>
                  </a:rPr>
                  <a:t>R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i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222380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24" name="数式" r:id="rId3" imgW="126720" imgH="164880" progId="Equation.3">
                    <p:embed/>
                  </p:oleObj>
                </mc:Choice>
                <mc:Fallback>
                  <p:oleObj name="数式" r:id="rId3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3704738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25" name="数式" r:id="rId5" imgW="126720" imgH="164880" progId="Equation.3">
                    <p:embed/>
                  </p:oleObj>
                </mc:Choice>
                <mc:Fallback>
                  <p:oleObj name="数式" r:id="rId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161443"/>
              </p:ext>
            </p:extLst>
          </p:nvPr>
        </p:nvGraphicFramePr>
        <p:xfrm>
          <a:off x="620713" y="4114800"/>
          <a:ext cx="700087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6" name="数式" r:id="rId7" imgW="3238200" imgH="927000" progId="Equation.3">
                  <p:embed/>
                </p:oleObj>
              </mc:Choice>
              <mc:Fallback>
                <p:oleObj name="数式" r:id="rId7" imgW="323820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4114800"/>
                        <a:ext cx="700087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5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tunneling current between two superconductors    (Ref. </a:t>
            </a:r>
            <a:r>
              <a:rPr lang="en-US" sz="2400" dirty="0" err="1" smtClean="0">
                <a:latin typeface="+mj-lt"/>
              </a:rPr>
              <a:t>Teplitz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b="1" i="1" dirty="0" smtClean="0">
                <a:latin typeface="+mj-lt"/>
              </a:rPr>
              <a:t>Electromagnetism</a:t>
            </a:r>
            <a:r>
              <a:rPr lang="en-US" sz="2400" dirty="0" smtClean="0">
                <a:latin typeface="+mj-lt"/>
              </a:rPr>
              <a:t> (1982))</a:t>
            </a:r>
          </a:p>
        </p:txBody>
      </p:sp>
      <p:sp>
        <p:nvSpPr>
          <p:cNvPr id="6" name="Cube 5"/>
          <p:cNvSpPr/>
          <p:nvPr/>
        </p:nvSpPr>
        <p:spPr>
          <a:xfrm>
            <a:off x="15240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38100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2133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1400" y="1600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76600" y="41148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29000" y="41148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1400" y="41148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0" y="52578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A32AA"/>
                </a:solidFill>
                <a:latin typeface="+mj-lt"/>
              </a:rPr>
              <a:t>B</a:t>
            </a:r>
            <a:r>
              <a:rPr lang="en-US" sz="2400" b="1" baseline="-25000" dirty="0" err="1" smtClean="0">
                <a:solidFill>
                  <a:srgbClr val="DA32AA"/>
                </a:solidFill>
                <a:latin typeface="+mj-lt"/>
              </a:rPr>
              <a:t>z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248400" y="38862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91400" y="3657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Mechanism for vortex detection --</a:t>
            </a:r>
          </a:p>
        </p:txBody>
      </p:sp>
    </p:spTree>
    <p:extLst>
      <p:ext uri="{BB962C8B-B14F-4D97-AF65-F5344CB8AC3E}">
        <p14:creationId xmlns:p14="http://schemas.microsoft.com/office/powerpoint/2010/main" val="46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08908"/>
              </p:ext>
            </p:extLst>
          </p:nvPr>
        </p:nvGraphicFramePr>
        <p:xfrm>
          <a:off x="320040" y="796945"/>
          <a:ext cx="702945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2" name="数式" r:id="rId3" imgW="3251160" imgH="1066680" progId="Equation.3">
                  <p:embed/>
                </p:oleObj>
              </mc:Choice>
              <mc:Fallback>
                <p:oleObj name="数式" r:id="rId3" imgW="32511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" y="796945"/>
                        <a:ext cx="7029450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s-polarization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808362"/>
              </p:ext>
            </p:extLst>
          </p:nvPr>
        </p:nvGraphicFramePr>
        <p:xfrm>
          <a:off x="533400" y="4038600"/>
          <a:ext cx="702945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3" name="数式" r:id="rId5" imgW="3251160" imgH="1066680" progId="Equation.3">
                  <p:embed/>
                </p:oleObj>
              </mc:Choice>
              <mc:Fallback>
                <p:oleObj name="数式" r:id="rId5" imgW="32511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7029450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35769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p-polarization</a:t>
            </a:r>
          </a:p>
        </p:txBody>
      </p:sp>
    </p:spTree>
    <p:extLst>
      <p:ext uri="{BB962C8B-B14F-4D97-AF65-F5344CB8AC3E}">
        <p14:creationId xmlns:p14="http://schemas.microsoft.com/office/powerpoint/2010/main" val="21809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81" y="1295400"/>
            <a:ext cx="7759094" cy="4537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863" y="5562600"/>
            <a:ext cx="5202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3635252"/>
            <a:ext cx="2693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s-polarization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3628" y="4521335"/>
            <a:ext cx="231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p-polarization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036250"/>
              </p:ext>
            </p:extLst>
          </p:nvPr>
        </p:nvGraphicFramePr>
        <p:xfrm>
          <a:off x="347132" y="398306"/>
          <a:ext cx="8326489" cy="747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1" name="Equation" r:id="rId4" imgW="2971800" imgH="266400" progId="Equation.DSMT4">
                  <p:embed/>
                </p:oleObj>
              </mc:Choice>
              <mc:Fallback>
                <p:oleObj name="Equation" r:id="rId4" imgW="2971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132" y="398306"/>
                        <a:ext cx="8326489" cy="747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13638" y="5562600"/>
            <a:ext cx="10155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+mj-lt"/>
              </a:rPr>
              <a:t>i</a:t>
            </a:r>
            <a:endParaRPr lang="en-US" sz="3200" b="1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48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Extension of analysis to anisotropic media --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3" t="19425" r="27983" b="15041"/>
          <a:stretch/>
        </p:blipFill>
        <p:spPr bwMode="auto">
          <a:xfrm>
            <a:off x="1409054" y="1032574"/>
            <a:ext cx="6058546" cy="536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6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Consider the problem of determining the reflectance from </a:t>
            </a:r>
            <a:r>
              <a:rPr lang="en-US" sz="2400" dirty="0" smtClean="0"/>
              <a:t>an anisotropic medium with isotropic </a:t>
            </a:r>
            <a:r>
              <a:rPr lang="en-US" sz="2400" dirty="0"/>
              <a:t>permeability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baseline="-25000" dirty="0" smtClean="0">
                <a:latin typeface="Symbol" pitchFamily="18" charset="2"/>
              </a:rPr>
              <a:t>0 </a:t>
            </a:r>
            <a:r>
              <a:rPr lang="en-US" sz="2400" dirty="0" smtClean="0"/>
              <a:t>and anisotropic permittivity </a:t>
            </a:r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>
                <a:latin typeface="Symbol" pitchFamily="18" charset="2"/>
              </a:rPr>
              <a:t>0 </a:t>
            </a:r>
            <a:r>
              <a:rPr lang="en-US" sz="2400" b="1" dirty="0" smtClean="0">
                <a:latin typeface="Symbol" pitchFamily="18" charset="2"/>
              </a:rPr>
              <a:t>k </a:t>
            </a:r>
            <a:r>
              <a:rPr lang="en-US" sz="2400" dirty="0" smtClean="0"/>
              <a:t>where:</a:t>
            </a:r>
          </a:p>
          <a:p>
            <a:endParaRPr lang="en-US" sz="2400" b="1" baseline="-25000" dirty="0"/>
          </a:p>
          <a:p>
            <a:endParaRPr lang="en-US" sz="2400" b="1" baseline="-25000" dirty="0" smtClean="0"/>
          </a:p>
          <a:p>
            <a:endParaRPr lang="en-US" sz="2400" b="1" baseline="-25000" dirty="0"/>
          </a:p>
          <a:p>
            <a:endParaRPr lang="en-US" sz="2400" b="1" baseline="-25000" dirty="0" smtClean="0"/>
          </a:p>
          <a:p>
            <a:endParaRPr lang="en-US" sz="2400" b="1" baseline="-25000" dirty="0"/>
          </a:p>
          <a:p>
            <a:endParaRPr lang="en-US" sz="2400" b="1" baseline="-25000" dirty="0"/>
          </a:p>
          <a:p>
            <a:endParaRPr lang="en-US" sz="2400" dirty="0" smtClean="0"/>
          </a:p>
          <a:p>
            <a:r>
              <a:rPr lang="en-US" sz="2400" dirty="0" smtClean="0"/>
              <a:t>By assumption, the </a:t>
            </a:r>
            <a:r>
              <a:rPr lang="en-US" sz="2400" dirty="0"/>
              <a:t>wave vector in the medium is</a:t>
            </a:r>
          </a:p>
          <a:p>
            <a:r>
              <a:rPr lang="en-US" sz="2400" dirty="0"/>
              <a:t>confined to the </a:t>
            </a:r>
            <a:r>
              <a:rPr lang="en-US" sz="2400" i="1" dirty="0" smtClean="0"/>
              <a:t>x-y</a:t>
            </a:r>
            <a:r>
              <a:rPr lang="en-US" sz="2400" dirty="0" smtClean="0"/>
              <a:t> </a:t>
            </a:r>
            <a:r>
              <a:rPr lang="en-US" sz="2400" dirty="0"/>
              <a:t>plane and will be denoted </a:t>
            </a:r>
            <a:r>
              <a:rPr lang="en-US" sz="2400" dirty="0" smtClean="0"/>
              <a:t>by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electric field inside the medium is given by:</a:t>
            </a:r>
            <a:endParaRPr lang="en-US" sz="2400" dirty="0"/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826668"/>
              </p:ext>
            </p:extLst>
          </p:nvPr>
        </p:nvGraphicFramePr>
        <p:xfrm>
          <a:off x="2438400" y="1524000"/>
          <a:ext cx="316094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6" name="Equation" r:id="rId3" imgW="1282680" imgH="711000" progId="Equation.DSMT4">
                  <p:embed/>
                </p:oleObj>
              </mc:Choice>
              <mc:Fallback>
                <p:oleObj name="Equation" r:id="rId3" imgW="12826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1524000"/>
                        <a:ext cx="316094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695085"/>
              </p:ext>
            </p:extLst>
          </p:nvPr>
        </p:nvGraphicFramePr>
        <p:xfrm>
          <a:off x="352424" y="3962400"/>
          <a:ext cx="8639176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7" name="Equation" r:id="rId5" imgW="3504960" imgH="393480" progId="Equation.DSMT4">
                  <p:embed/>
                </p:oleObj>
              </mc:Choice>
              <mc:Fallback>
                <p:oleObj name="Equation" r:id="rId5" imgW="3504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4" y="3962400"/>
                        <a:ext cx="8639176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175200"/>
              </p:ext>
            </p:extLst>
          </p:nvPr>
        </p:nvGraphicFramePr>
        <p:xfrm>
          <a:off x="2130425" y="5476875"/>
          <a:ext cx="52911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8" name="Equation" r:id="rId7" imgW="2145960" imgH="355320" progId="Equation.DSMT4">
                  <p:embed/>
                </p:oleObj>
              </mc:Choice>
              <mc:Fallback>
                <p:oleObj name="Equation" r:id="rId7" imgW="21459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5" y="5476875"/>
                        <a:ext cx="52911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668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 -- 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08369"/>
              </p:ext>
            </p:extLst>
          </p:nvPr>
        </p:nvGraphicFramePr>
        <p:xfrm>
          <a:off x="1660525" y="4637088"/>
          <a:ext cx="44132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2" name="Equation" r:id="rId3" imgW="1790640" imgH="711000" progId="Equation.DSMT4">
                  <p:embed/>
                </p:oleObj>
              </mc:Choice>
              <mc:Fallback>
                <p:oleObj name="Equation" r:id="rId3" imgW="17906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0525" y="4637088"/>
                        <a:ext cx="441325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097661"/>
              </p:ext>
            </p:extLst>
          </p:nvPr>
        </p:nvGraphicFramePr>
        <p:xfrm>
          <a:off x="509701" y="799306"/>
          <a:ext cx="7323138" cy="29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3" name="Equation" r:id="rId5" imgW="2971800" imgH="1193760" progId="Equation.DSMT4">
                  <p:embed/>
                </p:oleObj>
              </mc:Choice>
              <mc:Fallback>
                <p:oleObj name="Equation" r:id="rId5" imgW="297180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01" y="799306"/>
                        <a:ext cx="7323138" cy="294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9370" y="3773785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Expecting this matrix to be symmetric/</a:t>
            </a:r>
            <a:r>
              <a:rPr lang="en-US" sz="2400" dirty="0" err="1" smtClean="0">
                <a:latin typeface="+mj-lt"/>
              </a:rPr>
              <a:t>Hermitian</a:t>
            </a:r>
            <a:r>
              <a:rPr lang="en-US" sz="2400" dirty="0" smtClean="0">
                <a:latin typeface="+mj-lt"/>
              </a:rPr>
              <a:t>, it can be </a:t>
            </a:r>
            <a:r>
              <a:rPr lang="en-US" sz="2400" dirty="0" err="1" smtClean="0">
                <a:latin typeface="+mj-lt"/>
              </a:rPr>
              <a:t>diagonalized</a:t>
            </a:r>
            <a:r>
              <a:rPr lang="en-US" sz="2400" dirty="0" smtClean="0">
                <a:latin typeface="+mj-lt"/>
              </a:rPr>
              <a:t> by a similarity transformation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2406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Inside the anisotropic medium, Maxwell’s equations </a:t>
            </a:r>
            <a:r>
              <a:rPr lang="en-US" sz="2400" dirty="0" smtClean="0">
                <a:latin typeface="+mj-lt"/>
              </a:rPr>
              <a:t>for time harmonic fields are: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755547"/>
              </p:ext>
            </p:extLst>
          </p:nvPr>
        </p:nvGraphicFramePr>
        <p:xfrm>
          <a:off x="727322" y="1135797"/>
          <a:ext cx="7841756" cy="3290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5" name="Equation" r:id="rId3" imgW="3568680" imgH="1498320" progId="Equation.DSMT4">
                  <p:embed/>
                </p:oleObj>
              </mc:Choice>
              <mc:Fallback>
                <p:oleObj name="Equation" r:id="rId3" imgW="356868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22" y="1135797"/>
                        <a:ext cx="7841756" cy="3290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347776"/>
              </p:ext>
            </p:extLst>
          </p:nvPr>
        </p:nvGraphicFramePr>
        <p:xfrm>
          <a:off x="914400" y="4563241"/>
          <a:ext cx="7015163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6" name="Equation" r:id="rId5" imgW="2844720" imgH="736560" progId="Equation.DSMT4">
                  <p:embed/>
                </p:oleObj>
              </mc:Choice>
              <mc:Fallback>
                <p:oleObj name="Equation" r:id="rId5" imgW="28447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63241"/>
                        <a:ext cx="7015163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590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62258"/>
              </p:ext>
            </p:extLst>
          </p:nvPr>
        </p:nvGraphicFramePr>
        <p:xfrm>
          <a:off x="457200" y="1211263"/>
          <a:ext cx="7015163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7" name="Equation" r:id="rId3" imgW="2844720" imgH="1117440" progId="Equation.DSMT4">
                  <p:embed/>
                </p:oleObj>
              </mc:Choice>
              <mc:Fallback>
                <p:oleObj name="Equation" r:id="rId3" imgW="284472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1263"/>
                        <a:ext cx="7015163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096448"/>
              </p:ext>
            </p:extLst>
          </p:nvPr>
        </p:nvGraphicFramePr>
        <p:xfrm>
          <a:off x="571500" y="4073596"/>
          <a:ext cx="8267700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8" name="Equation" r:id="rId5" imgW="3352680" imgH="914400" progId="Equation.DSMT4">
                  <p:embed/>
                </p:oleObj>
              </mc:Choice>
              <mc:Fallback>
                <p:oleObj name="Equation" r:id="rId5" imgW="33526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073596"/>
                        <a:ext cx="8267700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152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Inside the anisotropic medium, Maxwell’s equations </a:t>
            </a:r>
            <a:r>
              <a:rPr lang="en-US" sz="2400" dirty="0" smtClean="0">
                <a:latin typeface="+mj-lt"/>
              </a:rPr>
              <a:t>for time harmonic fields – continued --</a:t>
            </a:r>
          </a:p>
        </p:txBody>
      </p:sp>
    </p:spTree>
    <p:extLst>
      <p:ext uri="{BB962C8B-B14F-4D97-AF65-F5344CB8AC3E}">
        <p14:creationId xmlns:p14="http://schemas.microsoft.com/office/powerpoint/2010/main" val="273094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fields for the incident and reflected waves are the same as for the isotropic case.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Note that, consistent with Snell’s law:</a:t>
            </a:r>
          </a:p>
          <a:p>
            <a:r>
              <a:rPr lang="en-US" sz="2400" dirty="0" smtClean="0">
                <a:latin typeface="+mj-lt"/>
              </a:rPr>
              <a:t>Continuity conditions at the </a:t>
            </a:r>
            <a:r>
              <a:rPr lang="en-US" sz="2400" i="1" dirty="0" smtClean="0">
                <a:latin typeface="+mj-lt"/>
              </a:rPr>
              <a:t>y=0</a:t>
            </a:r>
            <a:r>
              <a:rPr lang="en-US" sz="2400" dirty="0" smtClean="0">
                <a:latin typeface="+mj-lt"/>
              </a:rPr>
              <a:t> plane must be applied for the following fields: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There will be two different solutions, depending of the polarization of the incident field.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050234"/>
              </p:ext>
            </p:extLst>
          </p:nvPr>
        </p:nvGraphicFramePr>
        <p:xfrm>
          <a:off x="1066800" y="1181517"/>
          <a:ext cx="3570287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4" name="Equation" r:id="rId3" imgW="1447560" imgH="812520" progId="Equation.DSMT4">
                  <p:embed/>
                </p:oleObj>
              </mc:Choice>
              <mc:Fallback>
                <p:oleObj name="Equation" r:id="rId3" imgW="14475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81517"/>
                        <a:ext cx="3570287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506495"/>
              </p:ext>
            </p:extLst>
          </p:nvPr>
        </p:nvGraphicFramePr>
        <p:xfrm>
          <a:off x="5791200" y="3233757"/>
          <a:ext cx="14398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5" name="Equation" r:id="rId5" imgW="583920" imgH="228600" progId="Equation.DSMT4">
                  <p:embed/>
                </p:oleObj>
              </mc:Choice>
              <mc:Fallback>
                <p:oleObj name="Equation" r:id="rId5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233757"/>
                        <a:ext cx="14398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216658"/>
              </p:ext>
            </p:extLst>
          </p:nvPr>
        </p:nvGraphicFramePr>
        <p:xfrm>
          <a:off x="242888" y="4624388"/>
          <a:ext cx="86391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6" name="Equation" r:id="rId7" imgW="3504960" imgH="241200" progId="Equation.DSMT4">
                  <p:embed/>
                </p:oleObj>
              </mc:Choice>
              <mc:Fallback>
                <p:oleObj name="Equation" r:id="rId7" imgW="3504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4624388"/>
                        <a:ext cx="863917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110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for s-polarization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075548"/>
              </p:ext>
            </p:extLst>
          </p:nvPr>
        </p:nvGraphicFramePr>
        <p:xfrm>
          <a:off x="609600" y="914400"/>
          <a:ext cx="8237538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1" name="Equation" r:id="rId3" imgW="3809880" imgH="736560" progId="Equation.DSMT4">
                  <p:embed/>
                </p:oleObj>
              </mc:Choice>
              <mc:Fallback>
                <p:oleObj name="Equation" r:id="rId3" imgW="38098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8237538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140366"/>
              </p:ext>
            </p:extLst>
          </p:nvPr>
        </p:nvGraphicFramePr>
        <p:xfrm>
          <a:off x="533400" y="2514600"/>
          <a:ext cx="8128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2" name="Equation" r:id="rId5" imgW="3759120" imgH="482400" progId="Equation.DSMT4">
                  <p:embed/>
                </p:oleObj>
              </mc:Choice>
              <mc:Fallback>
                <p:oleObj name="Equation" r:id="rId5" imgW="3759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8128000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216366"/>
              </p:ext>
            </p:extLst>
          </p:nvPr>
        </p:nvGraphicFramePr>
        <p:xfrm>
          <a:off x="1763395" y="3962400"/>
          <a:ext cx="21685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3" name="Equation" r:id="rId7" imgW="1002960" imgH="469800" progId="Equation.DSMT4">
                  <p:embed/>
                </p:oleObj>
              </mc:Choice>
              <mc:Fallback>
                <p:oleObj name="Equation" r:id="rId7" imgW="1002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395" y="3962400"/>
                        <a:ext cx="2168525" cy="1028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8655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for p-polarization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971445"/>
              </p:ext>
            </p:extLst>
          </p:nvPr>
        </p:nvGraphicFramePr>
        <p:xfrm>
          <a:off x="184150" y="646113"/>
          <a:ext cx="6754813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2" name="Equation" r:id="rId3" imgW="3124080" imgH="1473120" progId="Equation.DSMT4">
                  <p:embed/>
                </p:oleObj>
              </mc:Choice>
              <mc:Fallback>
                <p:oleObj name="Equation" r:id="rId3" imgW="3124080" imgH="147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46113"/>
                        <a:ext cx="6754813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549334"/>
              </p:ext>
            </p:extLst>
          </p:nvPr>
        </p:nvGraphicFramePr>
        <p:xfrm>
          <a:off x="228600" y="3747511"/>
          <a:ext cx="8610600" cy="1434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3" name="Equation" r:id="rId5" imgW="4165560" imgH="685800" progId="Equation.DSMT4">
                  <p:embed/>
                </p:oleObj>
              </mc:Choice>
              <mc:Fallback>
                <p:oleObj name="Equation" r:id="rId5" imgW="41655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747511"/>
                        <a:ext cx="8610600" cy="1434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351228"/>
              </p:ext>
            </p:extLst>
          </p:nvPr>
        </p:nvGraphicFramePr>
        <p:xfrm>
          <a:off x="2346325" y="5295900"/>
          <a:ext cx="26066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4" name="Equation" r:id="rId7" imgW="1206360" imgH="469800" progId="Equation.DSMT4">
                  <p:embed/>
                </p:oleObj>
              </mc:Choice>
              <mc:Fallback>
                <p:oleObj name="Equation" r:id="rId7" imgW="12063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5295900"/>
                        <a:ext cx="2606675" cy="1028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060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143000"/>
            <a:ext cx="80200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905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A32AA"/>
                </a:solidFill>
                <a:latin typeface="+mj-lt"/>
              </a:rPr>
              <a:t>B</a:t>
            </a:r>
            <a:r>
              <a:rPr lang="en-US" sz="2400" b="1" baseline="-25000" dirty="0" err="1" smtClean="0">
                <a:solidFill>
                  <a:srgbClr val="DA32AA"/>
                </a:solidFill>
                <a:latin typeface="+mj-lt"/>
              </a:rPr>
              <a:t>z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2400" y="3429000"/>
            <a:ext cx="1219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1443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1447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right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1443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Junction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971800"/>
            <a:ext cx="47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660999"/>
              </p:ext>
            </p:extLst>
          </p:nvPr>
        </p:nvGraphicFramePr>
        <p:xfrm>
          <a:off x="457200" y="4607857"/>
          <a:ext cx="6026150" cy="1640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8" name="Equation" r:id="rId4" imgW="2705040" imgH="736560" progId="Equation.DSMT4">
                  <p:embed/>
                </p:oleObj>
              </mc:Choice>
              <mc:Fallback>
                <p:oleObj name="Equation" r:id="rId4" imgW="270504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4607857"/>
                        <a:ext cx="6026150" cy="1640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059016"/>
              </p:ext>
            </p:extLst>
          </p:nvPr>
        </p:nvGraphicFramePr>
        <p:xfrm>
          <a:off x="5977847" y="4230842"/>
          <a:ext cx="2908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9" name="Equation" r:id="rId6" imgW="2908080" imgH="1002960" progId="Equation.DSMT4">
                  <p:embed/>
                </p:oleObj>
              </mc:Choice>
              <mc:Fallback>
                <p:oleObj name="Equation" r:id="rId6" imgW="29080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77847" y="4230842"/>
                        <a:ext cx="29083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697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810177"/>
              </p:ext>
            </p:extLst>
          </p:nvPr>
        </p:nvGraphicFramePr>
        <p:xfrm>
          <a:off x="304800" y="4459288"/>
          <a:ext cx="8656638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1" name="Equation" r:id="rId3" imgW="3886200" imgH="838080" progId="Equation.DSMT4">
                  <p:embed/>
                </p:oleObj>
              </mc:Choice>
              <mc:Fallback>
                <p:oleObj name="Equation" r:id="rId3" imgW="38862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59288"/>
                        <a:ext cx="8656638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762000"/>
            <a:ext cx="79438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905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A</a:t>
            </a:r>
            <a:r>
              <a:rPr lang="en-US" sz="2400" b="1" baseline="-25000" dirty="0">
                <a:solidFill>
                  <a:srgbClr val="DA32AA"/>
                </a:solidFill>
                <a:latin typeface="+mj-lt"/>
              </a:rPr>
              <a:t>y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3429000"/>
            <a:ext cx="1219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1443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left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447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right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1443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2971800"/>
            <a:ext cx="47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584361"/>
              </p:ext>
            </p:extLst>
          </p:nvPr>
        </p:nvGraphicFramePr>
        <p:xfrm>
          <a:off x="5623560" y="188118"/>
          <a:ext cx="2023181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2" name="Equation" r:id="rId6" imgW="939600" imgH="228600" progId="Equation.DSMT4">
                  <p:embed/>
                </p:oleObj>
              </mc:Choice>
              <mc:Fallback>
                <p:oleObj name="Equation" r:id="rId6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23560" y="188118"/>
                        <a:ext cx="2023181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2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6" name="Cube 5"/>
          <p:cNvSpPr/>
          <p:nvPr/>
        </p:nvSpPr>
        <p:spPr>
          <a:xfrm>
            <a:off x="1524000" y="990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3810000" y="990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990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457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48400" y="27432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2514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175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175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398979"/>
              </p:ext>
            </p:extLst>
          </p:nvPr>
        </p:nvGraphicFramePr>
        <p:xfrm>
          <a:off x="617538" y="3276600"/>
          <a:ext cx="7764462" cy="285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8" name="Equation" r:id="rId3" imgW="4152600" imgH="1523880" progId="Equation.DSMT4">
                  <p:embed/>
                </p:oleObj>
              </mc:Choice>
              <mc:Fallback>
                <p:oleObj name="Equation" r:id="rId3" imgW="415260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3276600"/>
                        <a:ext cx="7764462" cy="2851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2895600" y="5105400"/>
            <a:ext cx="3733800" cy="685800"/>
            <a:chOff x="2895600" y="5105400"/>
            <a:chExt cx="3733800" cy="685800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2895600" y="5105400"/>
              <a:ext cx="685800" cy="304800"/>
            </a:xfrm>
            <a:prstGeom prst="straightConnector1">
              <a:avLst/>
            </a:prstGeom>
            <a:ln w="38100">
              <a:solidFill>
                <a:srgbClr val="F418E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2895600" y="5410200"/>
              <a:ext cx="685800" cy="381000"/>
            </a:xfrm>
            <a:prstGeom prst="straightConnector1">
              <a:avLst/>
            </a:prstGeom>
            <a:ln w="38100">
              <a:solidFill>
                <a:srgbClr val="F418E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581400" y="5139035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418EF"/>
                  </a:solidFill>
                  <a:latin typeface="+mj-lt"/>
                </a:rPr>
                <a:t>Coupling parameter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1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18283"/>
              </p:ext>
            </p:extLst>
          </p:nvPr>
        </p:nvGraphicFramePr>
        <p:xfrm>
          <a:off x="1066800" y="914400"/>
          <a:ext cx="6958013" cy="228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0" name="Equation" r:id="rId3" imgW="3720960" imgH="1218960" progId="Equation.DSMT4">
                  <p:embed/>
                </p:oleObj>
              </mc:Choice>
              <mc:Fallback>
                <p:oleObj name="Equation" r:id="rId3" imgW="372096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14400"/>
                        <a:ext cx="6958013" cy="228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420974"/>
              </p:ext>
            </p:extLst>
          </p:nvPr>
        </p:nvGraphicFramePr>
        <p:xfrm>
          <a:off x="1066800" y="3290887"/>
          <a:ext cx="4773613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1" name="Equation" r:id="rId5" imgW="2552400" imgH="1701720" progId="Equation.DSMT4">
                  <p:embed/>
                </p:oleObj>
              </mc:Choice>
              <mc:Fallback>
                <p:oleObj name="Equation" r:id="rId5" imgW="2552400" imgH="1701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90887"/>
                        <a:ext cx="4773613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565973"/>
              </p:ext>
            </p:extLst>
          </p:nvPr>
        </p:nvGraphicFramePr>
        <p:xfrm>
          <a:off x="5638800" y="5038248"/>
          <a:ext cx="2628812" cy="122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2" name="Equation" r:id="rId7" imgW="1930320" imgH="901440" progId="Equation.DSMT4">
                  <p:embed/>
                </p:oleObj>
              </mc:Choice>
              <mc:Fallback>
                <p:oleObj name="Equation" r:id="rId7" imgW="19303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8800" y="5038248"/>
                        <a:ext cx="2628812" cy="122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9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39802"/>
              </p:ext>
            </p:extLst>
          </p:nvPr>
        </p:nvGraphicFramePr>
        <p:xfrm>
          <a:off x="506412" y="584200"/>
          <a:ext cx="8408988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7" name="Equation" r:id="rId3" imgW="4495680" imgH="812520" progId="Equation.DSMT4">
                  <p:embed/>
                </p:oleObj>
              </mc:Choice>
              <mc:Fallback>
                <p:oleObj name="Equation" r:id="rId3" imgW="44956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" y="584200"/>
                        <a:ext cx="8408988" cy="152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be 6"/>
          <p:cNvSpPr/>
          <p:nvPr/>
        </p:nvSpPr>
        <p:spPr>
          <a:xfrm>
            <a:off x="1524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4384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3600" y="2133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6800" y="38862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3657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1800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21336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90800" y="21336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21336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21336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26670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43611"/>
              </p:ext>
            </p:extLst>
          </p:nvPr>
        </p:nvGraphicFramePr>
        <p:xfrm>
          <a:off x="608013" y="4267200"/>
          <a:ext cx="7743825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8" name="Equation" r:id="rId5" imgW="4140000" imgH="1143000" progId="Equation.DSMT4">
                  <p:embed/>
                </p:oleObj>
              </mc:Choice>
              <mc:Fallback>
                <p:oleObj name="Equation" r:id="rId5" imgW="41400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4267200"/>
                        <a:ext cx="7743825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43847"/>
              </p:ext>
            </p:extLst>
          </p:nvPr>
        </p:nvGraphicFramePr>
        <p:xfrm>
          <a:off x="4995862" y="1993900"/>
          <a:ext cx="3919538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9" name="Equation" r:id="rId7" imgW="2095200" imgH="888840" progId="Equation.DSMT4">
                  <p:embed/>
                </p:oleObj>
              </mc:Choice>
              <mc:Fallback>
                <p:oleObj name="Equation" r:id="rId7" imgW="20952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2" y="1993900"/>
                        <a:ext cx="3919538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>
            <a:endCxn id="22" idx="2"/>
          </p:cNvCxnSpPr>
          <p:nvPr/>
        </p:nvCxnSpPr>
        <p:spPr>
          <a:xfrm>
            <a:off x="1981200" y="31242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86511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046524"/>
              </p:ext>
            </p:extLst>
          </p:nvPr>
        </p:nvGraphicFramePr>
        <p:xfrm>
          <a:off x="305593" y="2277569"/>
          <a:ext cx="8228013" cy="411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0" name="Equation" r:id="rId3" imgW="4724280" imgH="2361960" progId="Equation.DSMT4">
                  <p:embed/>
                </p:oleObj>
              </mc:Choice>
              <mc:Fallback>
                <p:oleObj name="Equation" r:id="rId3" imgW="472428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" y="2277569"/>
                        <a:ext cx="8228013" cy="4119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be 6"/>
          <p:cNvSpPr/>
          <p:nvPr/>
        </p:nvSpPr>
        <p:spPr>
          <a:xfrm>
            <a:off x="2133600" y="5334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4419600" y="5334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5334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58000" y="22860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01000" y="2057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1295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1295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505200" y="5334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572000" y="5334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24200" y="5334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5334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1066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6" name="Straight Arrow Connector 25"/>
          <p:cNvCxnSpPr>
            <a:endCxn id="22" idx="2"/>
          </p:cNvCxnSpPr>
          <p:nvPr/>
        </p:nvCxnSpPr>
        <p:spPr>
          <a:xfrm>
            <a:off x="3962400" y="15240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26585</TotalTime>
  <Words>991</Words>
  <Application>Microsoft Office PowerPoint</Application>
  <PresentationFormat>On-screen Show (4:3)</PresentationFormat>
  <Paragraphs>345</Paragraphs>
  <Slides>39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Symbol</vt:lpstr>
      <vt:lpstr>Office Theme</vt:lpstr>
      <vt:lpstr>Equation</vt:lpstr>
      <vt:lpstr>MathType 6.0 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1373</cp:revision>
  <cp:lastPrinted>2018-04-20T02:44:59Z</cp:lastPrinted>
  <dcterms:created xsi:type="dcterms:W3CDTF">2012-01-10T18:32:24Z</dcterms:created>
  <dcterms:modified xsi:type="dcterms:W3CDTF">2018-04-20T02:45:31Z</dcterms:modified>
</cp:coreProperties>
</file>