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6" r:id="rId2"/>
    <p:sldId id="354" r:id="rId3"/>
    <p:sldId id="477" r:id="rId4"/>
    <p:sldId id="478" r:id="rId5"/>
    <p:sldId id="479" r:id="rId6"/>
    <p:sldId id="487" r:id="rId7"/>
    <p:sldId id="480" r:id="rId8"/>
    <p:sldId id="481" r:id="rId9"/>
    <p:sldId id="482" r:id="rId10"/>
    <p:sldId id="483" r:id="rId11"/>
    <p:sldId id="484" r:id="rId12"/>
    <p:sldId id="485" r:id="rId13"/>
    <p:sldId id="486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810"/>
    <a:srgbClr val="DA32AA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2" d="100"/>
          <a:sy n="62" d="100"/>
        </p:scale>
        <p:origin x="96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8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04/23/2018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2018 -- Lecture 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belprize.org/nobel_prizes/medicine/laureates/1979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belprize.org/nobel_prizes/medicine/laureates/1979/hounsfield-lecture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Radiation-EmittingProducts/RadiationEmittingProductsandProcedures/MedicalImaging/MedicalX-Rays/ucm115318.ht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81278"/>
            <a:ext cx="9144000" cy="66479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/>
              <a:t>9</a:t>
            </a:r>
            <a:r>
              <a:rPr lang="en-US" sz="3200" b="1" dirty="0" smtClean="0"/>
              <a:t>-9:50 AM  MWF  Olin 105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38: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Special Topics in Electrodynamics:</a:t>
            </a:r>
          </a:p>
          <a:p>
            <a:pPr marL="1257300" lvl="3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folHlink"/>
                </a:solidFill>
              </a:rPr>
              <a:t>Optical properties of materials</a:t>
            </a:r>
          </a:p>
          <a:p>
            <a:pPr marL="1714500" lvl="4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folHlink"/>
                </a:solidFill>
              </a:rPr>
              <a:t>Image reconstruction – computerized tomography</a:t>
            </a:r>
          </a:p>
          <a:p>
            <a:pPr marL="914400" lvl="3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Ref.  Born &amp; Wolf, Principles of Optics, 7</a:t>
            </a:r>
            <a:r>
              <a:rPr lang="en-US" sz="3200" b="1" baseline="30000" dirty="0" smtClean="0">
                <a:solidFill>
                  <a:schemeClr val="folHlink"/>
                </a:solidFill>
              </a:rPr>
              <a:t>th</a:t>
            </a:r>
            <a:r>
              <a:rPr lang="en-US" sz="3200" b="1" dirty="0" smtClean="0">
                <a:solidFill>
                  <a:schemeClr val="folHlink"/>
                </a:solidFill>
              </a:rPr>
              <a:t> edition (1999)</a:t>
            </a:r>
          </a:p>
          <a:p>
            <a:pPr marL="457200" lvl="2" algn="ctr">
              <a:spcBef>
                <a:spcPct val="50000"/>
              </a:spcBef>
            </a:pP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912218"/>
              </p:ext>
            </p:extLst>
          </p:nvPr>
        </p:nvGraphicFramePr>
        <p:xfrm>
          <a:off x="457200" y="152400"/>
          <a:ext cx="6456362" cy="1725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67" name="Equation" r:id="rId3" imgW="4038480" imgH="1079280" progId="Equation.DSMT4">
                  <p:embed/>
                </p:oleObj>
              </mc:Choice>
              <mc:Fallback>
                <p:oleObj name="Equation" r:id="rId3" imgW="4038480" imgH="107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52400"/>
                        <a:ext cx="6456362" cy="1725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504251"/>
              </p:ext>
            </p:extLst>
          </p:nvPr>
        </p:nvGraphicFramePr>
        <p:xfrm>
          <a:off x="1143000" y="1877840"/>
          <a:ext cx="6172200" cy="3699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68" name="Equation" r:id="rId5" imgW="4089240" imgH="2450880" progId="Equation.DSMT4">
                  <p:embed/>
                </p:oleObj>
              </mc:Choice>
              <mc:Fallback>
                <p:oleObj name="Equation" r:id="rId5" imgW="4089240" imgH="245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0" y="1877840"/>
                        <a:ext cx="6172200" cy="3699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Brace 6"/>
          <p:cNvSpPr/>
          <p:nvPr/>
        </p:nvSpPr>
        <p:spPr>
          <a:xfrm rot="5400000">
            <a:off x="4983737" y="4769863"/>
            <a:ext cx="700526" cy="1981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975112"/>
              </p:ext>
            </p:extLst>
          </p:nvPr>
        </p:nvGraphicFramePr>
        <p:xfrm>
          <a:off x="5534581" y="5822950"/>
          <a:ext cx="970437" cy="505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69" name="Equation" r:id="rId7" imgW="609480" imgH="317160" progId="Equation.DSMT4">
                  <p:embed/>
                </p:oleObj>
              </mc:Choice>
              <mc:Fallback>
                <p:oleObj name="Equation" r:id="rId7" imgW="6094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34581" y="5822950"/>
                        <a:ext cx="970437" cy="505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62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092126"/>
              </p:ext>
            </p:extLst>
          </p:nvPr>
        </p:nvGraphicFramePr>
        <p:xfrm>
          <a:off x="788988" y="228600"/>
          <a:ext cx="4040187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1" name="Equation" r:id="rId3" imgW="2539800" imgH="672840" progId="Equation.DSMT4">
                  <p:embed/>
                </p:oleObj>
              </mc:Choice>
              <mc:Fallback>
                <p:oleObj name="Equation" r:id="rId3" imgW="25398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8988" y="228600"/>
                        <a:ext cx="4040187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 flipV="1">
            <a:off x="2895600" y="2286000"/>
            <a:ext cx="76200" cy="2057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252540"/>
              </p:ext>
            </p:extLst>
          </p:nvPr>
        </p:nvGraphicFramePr>
        <p:xfrm>
          <a:off x="2800742" y="1752600"/>
          <a:ext cx="2635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2" name="Equation" r:id="rId5" imgW="164880" imgH="228600" progId="Equation.DSMT4">
                  <p:embed/>
                </p:oleObj>
              </mc:Choice>
              <mc:Fallback>
                <p:oleObj name="Equation" r:id="rId5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00742" y="1752600"/>
                        <a:ext cx="263525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2971800" y="2819400"/>
            <a:ext cx="1295400" cy="1524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447800" y="3124200"/>
            <a:ext cx="1524000" cy="118427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971800" y="3124200"/>
            <a:ext cx="1447800" cy="1184275"/>
          </a:xfrm>
          <a:prstGeom prst="straightConnector1">
            <a:avLst/>
          </a:prstGeom>
          <a:ln w="25400">
            <a:solidFill>
              <a:srgbClr val="FC481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828800" y="2667000"/>
            <a:ext cx="1143000" cy="1641476"/>
          </a:xfrm>
          <a:prstGeom prst="straightConnector1">
            <a:avLst/>
          </a:prstGeom>
          <a:ln w="25400">
            <a:solidFill>
              <a:srgbClr val="FC481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67200" y="230187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x</a:t>
            </a:r>
            <a:r>
              <a:rPr lang="en-US" sz="2400" b="1" i="1" baseline="-25000" dirty="0" smtClean="0">
                <a:latin typeface="+mj-lt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19600" y="28911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x</a:t>
            </a:r>
            <a:endParaRPr lang="en-US" sz="2400" b="1" i="1" baseline="-250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0" y="22053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y</a:t>
            </a:r>
            <a:endParaRPr lang="en-US" sz="2400" b="1" i="1" baseline="-250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9200" y="26625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y</a:t>
            </a:r>
            <a:r>
              <a:rPr lang="en-US" sz="2400" b="1" i="1" baseline="-25000" dirty="0" smtClean="0">
                <a:latin typeface="+mj-lt"/>
              </a:rPr>
              <a:t>0</a:t>
            </a:r>
          </a:p>
        </p:txBody>
      </p:sp>
      <p:sp>
        <p:nvSpPr>
          <p:cNvPr id="21" name="Arc 20"/>
          <p:cNvSpPr/>
          <p:nvPr/>
        </p:nvSpPr>
        <p:spPr>
          <a:xfrm rot="19492254">
            <a:off x="2903564" y="3810000"/>
            <a:ext cx="420296" cy="498475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702524"/>
              </p:ext>
            </p:extLst>
          </p:nvPr>
        </p:nvGraphicFramePr>
        <p:xfrm>
          <a:off x="3038083" y="3083598"/>
          <a:ext cx="467117" cy="754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3" name="Equation" r:id="rId7" imgW="164880" imgH="266400" progId="Equation.DSMT4">
                  <p:embed/>
                </p:oleObj>
              </mc:Choice>
              <mc:Fallback>
                <p:oleObj name="Equation" r:id="rId7" imgW="1648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38083" y="3083598"/>
                        <a:ext cx="467117" cy="754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288898"/>
              </p:ext>
            </p:extLst>
          </p:nvPr>
        </p:nvGraphicFramePr>
        <p:xfrm>
          <a:off x="4778376" y="1548177"/>
          <a:ext cx="3695647" cy="537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4" name="Equation" r:id="rId9" imgW="2006280" imgH="291960" progId="Equation.DSMT4">
                  <p:embed/>
                </p:oleObj>
              </mc:Choice>
              <mc:Fallback>
                <p:oleObj name="Equation" r:id="rId9" imgW="20062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78376" y="1548177"/>
                        <a:ext cx="3695647" cy="537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548519"/>
              </p:ext>
            </p:extLst>
          </p:nvPr>
        </p:nvGraphicFramePr>
        <p:xfrm>
          <a:off x="672306" y="4552845"/>
          <a:ext cx="7494588" cy="175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5" name="Equation" r:id="rId11" imgW="4711680" imgH="1104840" progId="Equation.DSMT4">
                  <p:embed/>
                </p:oleObj>
              </mc:Choice>
              <mc:Fallback>
                <p:oleObj name="Equation" r:id="rId11" imgW="4711680" imgH="1104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2306" y="4552845"/>
                        <a:ext cx="7494588" cy="175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808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200861"/>
              </p:ext>
            </p:extLst>
          </p:nvPr>
        </p:nvGraphicFramePr>
        <p:xfrm>
          <a:off x="420384" y="609600"/>
          <a:ext cx="7596188" cy="337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8" name="Equation" r:id="rId3" imgW="4775040" imgH="2120760" progId="Equation.DSMT4">
                  <p:embed/>
                </p:oleObj>
              </mc:Choice>
              <mc:Fallback>
                <p:oleObj name="Equation" r:id="rId3" imgW="4775040" imgH="2120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384" y="609600"/>
                        <a:ext cx="7596188" cy="337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Up Arrow 5"/>
          <p:cNvSpPr/>
          <p:nvPr/>
        </p:nvSpPr>
        <p:spPr>
          <a:xfrm rot="18238271">
            <a:off x="5574875" y="3794161"/>
            <a:ext cx="6858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00800" y="4114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From scan</a:t>
            </a:r>
          </a:p>
        </p:txBody>
      </p:sp>
    </p:spTree>
    <p:extLst>
      <p:ext uri="{BB962C8B-B14F-4D97-AF65-F5344CB8AC3E}">
        <p14:creationId xmlns:p14="http://schemas.microsoft.com/office/powerpoint/2010/main" val="79081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52600"/>
            <a:ext cx="6881813" cy="2745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09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reconstruction of photo from increasing number of projections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6" y="4974380"/>
            <a:ext cx="9144000" cy="140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2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033"/>
            <a:ext cx="9144000" cy="60519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38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6166" y="5029200"/>
            <a:ext cx="9067800" cy="304800"/>
          </a:xfrm>
          <a:prstGeom prst="rect">
            <a:avLst/>
          </a:prstGeom>
          <a:solidFill>
            <a:srgbClr val="DA32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95696"/>
            <a:ext cx="7343057" cy="66488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62876"/>
            <a:ext cx="6481763" cy="6337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1219200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  <a:hlinkClick r:id="rId3"/>
              </a:rPr>
              <a:t>https://www.nobelprize.org/nobel_prizes/medicine/laureates/1979/</a:t>
            </a:r>
            <a:endParaRPr lang="en-US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51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382000" cy="57612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943600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  <a:hlinkClick r:id="rId3"/>
              </a:rPr>
              <a:t>https://www.nobelprize.org/nobel_prizes/medicine/laureates/1979/hounsfield-lecture.pdf</a:t>
            </a:r>
            <a:endParaRPr lang="en-US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23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937" y="1390650"/>
            <a:ext cx="4048125" cy="4076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57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Conventional X ray image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146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The mathematical framework for computerized tomography is the Radon transform (J. Radon, </a:t>
            </a:r>
            <a:r>
              <a:rPr lang="en-US" sz="2400" b="1" i="1" dirty="0" smtClean="0">
                <a:latin typeface="+mj-lt"/>
              </a:rPr>
              <a:t>Math. Phys. </a:t>
            </a:r>
            <a:r>
              <a:rPr lang="en-US" sz="2400" b="1" i="1" dirty="0" err="1" smtClean="0">
                <a:latin typeface="+mj-lt"/>
              </a:rPr>
              <a:t>Klasse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69</a:t>
            </a:r>
            <a:r>
              <a:rPr lang="en-US" sz="2400" dirty="0" smtClean="0">
                <a:latin typeface="+mj-lt"/>
              </a:rPr>
              <a:t>, 262 (1917)).   In addition to medical imaging, it is also used in astrophysics, geophysics, and materials physics.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133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Beer’s law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90600" y="3200400"/>
            <a:ext cx="83820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04900" y="345562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I</a:t>
            </a:r>
            <a:r>
              <a:rPr lang="en-US" sz="2400" b="1" i="1" baseline="-25000" dirty="0" smtClean="0">
                <a:latin typeface="+mj-lt"/>
              </a:rPr>
              <a:t>0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825812" y="2563942"/>
            <a:ext cx="1445232" cy="1252406"/>
          </a:xfrm>
          <a:custGeom>
            <a:avLst/>
            <a:gdLst>
              <a:gd name="connsiteX0" fmla="*/ 30822 w 1366463"/>
              <a:gd name="connsiteY0" fmla="*/ 369869 h 1294543"/>
              <a:gd name="connsiteX1" fmla="*/ 30822 w 1366463"/>
              <a:gd name="connsiteY1" fmla="*/ 369869 h 1294543"/>
              <a:gd name="connsiteX2" fmla="*/ 246579 w 1366463"/>
              <a:gd name="connsiteY2" fmla="*/ 893851 h 1294543"/>
              <a:gd name="connsiteX3" fmla="*/ 277402 w 1366463"/>
              <a:gd name="connsiteY3" fmla="*/ 904125 h 1294543"/>
              <a:gd name="connsiteX4" fmla="*/ 297950 w 1366463"/>
              <a:gd name="connsiteY4" fmla="*/ 924674 h 1294543"/>
              <a:gd name="connsiteX5" fmla="*/ 349321 w 1366463"/>
              <a:gd name="connsiteY5" fmla="*/ 955496 h 1294543"/>
              <a:gd name="connsiteX6" fmla="*/ 390418 w 1366463"/>
              <a:gd name="connsiteY6" fmla="*/ 986319 h 1294543"/>
              <a:gd name="connsiteX7" fmla="*/ 431514 w 1366463"/>
              <a:gd name="connsiteY7" fmla="*/ 1006867 h 1294543"/>
              <a:gd name="connsiteX8" fmla="*/ 544530 w 1366463"/>
              <a:gd name="connsiteY8" fmla="*/ 1068512 h 1294543"/>
              <a:gd name="connsiteX9" fmla="*/ 585627 w 1366463"/>
              <a:gd name="connsiteY9" fmla="*/ 1078786 h 1294543"/>
              <a:gd name="connsiteX10" fmla="*/ 616449 w 1366463"/>
              <a:gd name="connsiteY10" fmla="*/ 1089060 h 1294543"/>
              <a:gd name="connsiteX11" fmla="*/ 698642 w 1366463"/>
              <a:gd name="connsiteY11" fmla="*/ 1119883 h 1294543"/>
              <a:gd name="connsiteX12" fmla="*/ 780836 w 1366463"/>
              <a:gd name="connsiteY12" fmla="*/ 1130157 h 1294543"/>
              <a:gd name="connsiteX13" fmla="*/ 955496 w 1366463"/>
              <a:gd name="connsiteY13" fmla="*/ 1181528 h 1294543"/>
              <a:gd name="connsiteX14" fmla="*/ 1037689 w 1366463"/>
              <a:gd name="connsiteY14" fmla="*/ 1212350 h 1294543"/>
              <a:gd name="connsiteX15" fmla="*/ 1078786 w 1366463"/>
              <a:gd name="connsiteY15" fmla="*/ 1222624 h 1294543"/>
              <a:gd name="connsiteX16" fmla="*/ 1212350 w 1366463"/>
              <a:gd name="connsiteY16" fmla="*/ 1294543 h 1294543"/>
              <a:gd name="connsiteX17" fmla="*/ 1253447 w 1366463"/>
              <a:gd name="connsiteY17" fmla="*/ 1284269 h 1294543"/>
              <a:gd name="connsiteX18" fmla="*/ 1273995 w 1366463"/>
              <a:gd name="connsiteY18" fmla="*/ 1253447 h 1294543"/>
              <a:gd name="connsiteX19" fmla="*/ 1304818 w 1366463"/>
              <a:gd name="connsiteY19" fmla="*/ 1232899 h 1294543"/>
              <a:gd name="connsiteX20" fmla="*/ 1315092 w 1366463"/>
              <a:gd name="connsiteY20" fmla="*/ 1191802 h 1294543"/>
              <a:gd name="connsiteX21" fmla="*/ 1356188 w 1366463"/>
              <a:gd name="connsiteY21" fmla="*/ 1099334 h 1294543"/>
              <a:gd name="connsiteX22" fmla="*/ 1366463 w 1366463"/>
              <a:gd name="connsiteY22" fmla="*/ 1068512 h 1294543"/>
              <a:gd name="connsiteX23" fmla="*/ 1356188 w 1366463"/>
              <a:gd name="connsiteY23" fmla="*/ 955496 h 1294543"/>
              <a:gd name="connsiteX24" fmla="*/ 1294543 w 1366463"/>
              <a:gd name="connsiteY24" fmla="*/ 770561 h 1294543"/>
              <a:gd name="connsiteX25" fmla="*/ 1253447 w 1366463"/>
              <a:gd name="connsiteY25" fmla="*/ 708916 h 1294543"/>
              <a:gd name="connsiteX26" fmla="*/ 1212350 w 1366463"/>
              <a:gd name="connsiteY26" fmla="*/ 595901 h 1294543"/>
              <a:gd name="connsiteX27" fmla="*/ 1181528 w 1366463"/>
              <a:gd name="connsiteY27" fmla="*/ 503433 h 1294543"/>
              <a:gd name="connsiteX28" fmla="*/ 1171254 w 1366463"/>
              <a:gd name="connsiteY28" fmla="*/ 472611 h 1294543"/>
              <a:gd name="connsiteX29" fmla="*/ 1150705 w 1366463"/>
              <a:gd name="connsiteY29" fmla="*/ 287676 h 1294543"/>
              <a:gd name="connsiteX30" fmla="*/ 1140431 w 1366463"/>
              <a:gd name="connsiteY30" fmla="*/ 256854 h 1294543"/>
              <a:gd name="connsiteX31" fmla="*/ 1058238 w 1366463"/>
              <a:gd name="connsiteY31" fmla="*/ 184934 h 1294543"/>
              <a:gd name="connsiteX32" fmla="*/ 1027415 w 1366463"/>
              <a:gd name="connsiteY32" fmla="*/ 143838 h 1294543"/>
              <a:gd name="connsiteX33" fmla="*/ 904125 w 1366463"/>
              <a:gd name="connsiteY33" fmla="*/ 71919 h 1294543"/>
              <a:gd name="connsiteX34" fmla="*/ 873303 w 1366463"/>
              <a:gd name="connsiteY34" fmla="*/ 51370 h 1294543"/>
              <a:gd name="connsiteX35" fmla="*/ 842480 w 1366463"/>
              <a:gd name="connsiteY35" fmla="*/ 41096 h 1294543"/>
              <a:gd name="connsiteX36" fmla="*/ 791110 w 1366463"/>
              <a:gd name="connsiteY36" fmla="*/ 20548 h 1294543"/>
              <a:gd name="connsiteX37" fmla="*/ 708916 w 1366463"/>
              <a:gd name="connsiteY37" fmla="*/ 10274 h 1294543"/>
              <a:gd name="connsiteX38" fmla="*/ 647271 w 1366463"/>
              <a:gd name="connsiteY38" fmla="*/ 0 h 1294543"/>
              <a:gd name="connsiteX39" fmla="*/ 328773 w 1366463"/>
              <a:gd name="connsiteY39" fmla="*/ 20548 h 1294543"/>
              <a:gd name="connsiteX40" fmla="*/ 297950 w 1366463"/>
              <a:gd name="connsiteY40" fmla="*/ 30822 h 1294543"/>
              <a:gd name="connsiteX41" fmla="*/ 267128 w 1366463"/>
              <a:gd name="connsiteY41" fmla="*/ 51370 h 1294543"/>
              <a:gd name="connsiteX42" fmla="*/ 236305 w 1366463"/>
              <a:gd name="connsiteY42" fmla="*/ 61645 h 1294543"/>
              <a:gd name="connsiteX43" fmla="*/ 184934 w 1366463"/>
              <a:gd name="connsiteY43" fmla="*/ 102741 h 1294543"/>
              <a:gd name="connsiteX44" fmla="*/ 154112 w 1366463"/>
              <a:gd name="connsiteY44" fmla="*/ 143838 h 1294543"/>
              <a:gd name="connsiteX45" fmla="*/ 133564 w 1366463"/>
              <a:gd name="connsiteY45" fmla="*/ 174660 h 1294543"/>
              <a:gd name="connsiteX46" fmla="*/ 113015 w 1366463"/>
              <a:gd name="connsiteY46" fmla="*/ 195209 h 1294543"/>
              <a:gd name="connsiteX47" fmla="*/ 71919 w 1366463"/>
              <a:gd name="connsiteY47" fmla="*/ 256854 h 1294543"/>
              <a:gd name="connsiteX48" fmla="*/ 41096 w 1366463"/>
              <a:gd name="connsiteY48" fmla="*/ 318499 h 1294543"/>
              <a:gd name="connsiteX49" fmla="*/ 10274 w 1366463"/>
              <a:gd name="connsiteY49" fmla="*/ 431514 h 1294543"/>
              <a:gd name="connsiteX50" fmla="*/ 0 w 1366463"/>
              <a:gd name="connsiteY50" fmla="*/ 462337 h 1294543"/>
              <a:gd name="connsiteX51" fmla="*/ 30822 w 1366463"/>
              <a:gd name="connsiteY51" fmla="*/ 534256 h 1294543"/>
              <a:gd name="connsiteX52" fmla="*/ 71919 w 1366463"/>
              <a:gd name="connsiteY52" fmla="*/ 544530 h 1294543"/>
              <a:gd name="connsiteX53" fmla="*/ 30822 w 1366463"/>
              <a:gd name="connsiteY53" fmla="*/ 369869 h 129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66463" h="1294543">
                <a:moveTo>
                  <a:pt x="30822" y="369869"/>
                </a:moveTo>
                <a:lnTo>
                  <a:pt x="30822" y="369869"/>
                </a:lnTo>
                <a:cubicBezTo>
                  <a:pt x="102741" y="544530"/>
                  <a:pt x="167424" y="722348"/>
                  <a:pt x="246579" y="893851"/>
                </a:cubicBezTo>
                <a:cubicBezTo>
                  <a:pt x="251117" y="903684"/>
                  <a:pt x="268115" y="898553"/>
                  <a:pt x="277402" y="904125"/>
                </a:cubicBezTo>
                <a:cubicBezTo>
                  <a:pt x="285708" y="909109"/>
                  <a:pt x="290068" y="919044"/>
                  <a:pt x="297950" y="924674"/>
                </a:cubicBezTo>
                <a:cubicBezTo>
                  <a:pt x="314200" y="936281"/>
                  <a:pt x="332705" y="944419"/>
                  <a:pt x="349321" y="955496"/>
                </a:cubicBezTo>
                <a:cubicBezTo>
                  <a:pt x="363569" y="964995"/>
                  <a:pt x="375897" y="977243"/>
                  <a:pt x="390418" y="986319"/>
                </a:cubicBezTo>
                <a:cubicBezTo>
                  <a:pt x="403406" y="994436"/>
                  <a:pt x="418069" y="999533"/>
                  <a:pt x="431514" y="1006867"/>
                </a:cubicBezTo>
                <a:cubicBezTo>
                  <a:pt x="442744" y="1012993"/>
                  <a:pt x="519777" y="1059230"/>
                  <a:pt x="544530" y="1068512"/>
                </a:cubicBezTo>
                <a:cubicBezTo>
                  <a:pt x="557752" y="1073470"/>
                  <a:pt x="572050" y="1074907"/>
                  <a:pt x="585627" y="1078786"/>
                </a:cubicBezTo>
                <a:cubicBezTo>
                  <a:pt x="596040" y="1081761"/>
                  <a:pt x="606271" y="1085359"/>
                  <a:pt x="616449" y="1089060"/>
                </a:cubicBezTo>
                <a:cubicBezTo>
                  <a:pt x="643948" y="1099060"/>
                  <a:pt x="670255" y="1112786"/>
                  <a:pt x="698642" y="1119883"/>
                </a:cubicBezTo>
                <a:cubicBezTo>
                  <a:pt x="725429" y="1126580"/>
                  <a:pt x="753438" y="1126732"/>
                  <a:pt x="780836" y="1130157"/>
                </a:cubicBezTo>
                <a:cubicBezTo>
                  <a:pt x="934281" y="1195918"/>
                  <a:pt x="760996" y="1127500"/>
                  <a:pt x="955496" y="1181528"/>
                </a:cubicBezTo>
                <a:cubicBezTo>
                  <a:pt x="983689" y="1189360"/>
                  <a:pt x="1009930" y="1203097"/>
                  <a:pt x="1037689" y="1212350"/>
                </a:cubicBezTo>
                <a:cubicBezTo>
                  <a:pt x="1051085" y="1216815"/>
                  <a:pt x="1065087" y="1219199"/>
                  <a:pt x="1078786" y="1222624"/>
                </a:cubicBezTo>
                <a:cubicBezTo>
                  <a:pt x="1192572" y="1279517"/>
                  <a:pt x="1149669" y="1252756"/>
                  <a:pt x="1212350" y="1294543"/>
                </a:cubicBezTo>
                <a:cubicBezTo>
                  <a:pt x="1226049" y="1291118"/>
                  <a:pt x="1241698" y="1292102"/>
                  <a:pt x="1253447" y="1284269"/>
                </a:cubicBezTo>
                <a:cubicBezTo>
                  <a:pt x="1263721" y="1277420"/>
                  <a:pt x="1265264" y="1262178"/>
                  <a:pt x="1273995" y="1253447"/>
                </a:cubicBezTo>
                <a:cubicBezTo>
                  <a:pt x="1282727" y="1244716"/>
                  <a:pt x="1294544" y="1239748"/>
                  <a:pt x="1304818" y="1232899"/>
                </a:cubicBezTo>
                <a:cubicBezTo>
                  <a:pt x="1308243" y="1219200"/>
                  <a:pt x="1310627" y="1205198"/>
                  <a:pt x="1315092" y="1191802"/>
                </a:cubicBezTo>
                <a:cubicBezTo>
                  <a:pt x="1338983" y="1120127"/>
                  <a:pt x="1329340" y="1161979"/>
                  <a:pt x="1356188" y="1099334"/>
                </a:cubicBezTo>
                <a:cubicBezTo>
                  <a:pt x="1360454" y="1089380"/>
                  <a:pt x="1363038" y="1078786"/>
                  <a:pt x="1366463" y="1068512"/>
                </a:cubicBezTo>
                <a:cubicBezTo>
                  <a:pt x="1363038" y="1030840"/>
                  <a:pt x="1362088" y="992860"/>
                  <a:pt x="1356188" y="955496"/>
                </a:cubicBezTo>
                <a:cubicBezTo>
                  <a:pt x="1347132" y="898142"/>
                  <a:pt x="1319434" y="820344"/>
                  <a:pt x="1294543" y="770561"/>
                </a:cubicBezTo>
                <a:cubicBezTo>
                  <a:pt x="1269663" y="720801"/>
                  <a:pt x="1284824" y="740295"/>
                  <a:pt x="1253447" y="708916"/>
                </a:cubicBezTo>
                <a:cubicBezTo>
                  <a:pt x="1229903" y="614744"/>
                  <a:pt x="1248563" y="650221"/>
                  <a:pt x="1212350" y="595901"/>
                </a:cubicBezTo>
                <a:lnTo>
                  <a:pt x="1181528" y="503433"/>
                </a:lnTo>
                <a:lnTo>
                  <a:pt x="1171254" y="472611"/>
                </a:lnTo>
                <a:cubicBezTo>
                  <a:pt x="1166002" y="409592"/>
                  <a:pt x="1164347" y="349067"/>
                  <a:pt x="1150705" y="287676"/>
                </a:cubicBezTo>
                <a:cubicBezTo>
                  <a:pt x="1148356" y="277104"/>
                  <a:pt x="1146438" y="265865"/>
                  <a:pt x="1140431" y="256854"/>
                </a:cubicBezTo>
                <a:cubicBezTo>
                  <a:pt x="1123807" y="231918"/>
                  <a:pt x="1076124" y="202820"/>
                  <a:pt x="1058238" y="184934"/>
                </a:cubicBezTo>
                <a:cubicBezTo>
                  <a:pt x="1046130" y="172826"/>
                  <a:pt x="1041224" y="153964"/>
                  <a:pt x="1027415" y="143838"/>
                </a:cubicBezTo>
                <a:cubicBezTo>
                  <a:pt x="989048" y="115702"/>
                  <a:pt x="943711" y="98311"/>
                  <a:pt x="904125" y="71919"/>
                </a:cubicBezTo>
                <a:cubicBezTo>
                  <a:pt x="893851" y="65069"/>
                  <a:pt x="884347" y="56892"/>
                  <a:pt x="873303" y="51370"/>
                </a:cubicBezTo>
                <a:cubicBezTo>
                  <a:pt x="863616" y="46527"/>
                  <a:pt x="852621" y="44899"/>
                  <a:pt x="842480" y="41096"/>
                </a:cubicBezTo>
                <a:cubicBezTo>
                  <a:pt x="825212" y="34621"/>
                  <a:pt x="809080" y="24695"/>
                  <a:pt x="791110" y="20548"/>
                </a:cubicBezTo>
                <a:cubicBezTo>
                  <a:pt x="764206" y="14339"/>
                  <a:pt x="736250" y="14179"/>
                  <a:pt x="708916" y="10274"/>
                </a:cubicBezTo>
                <a:cubicBezTo>
                  <a:pt x="688294" y="7328"/>
                  <a:pt x="667819" y="3425"/>
                  <a:pt x="647271" y="0"/>
                </a:cubicBezTo>
                <a:cubicBezTo>
                  <a:pt x="552897" y="3775"/>
                  <a:pt x="430376" y="-2030"/>
                  <a:pt x="328773" y="20548"/>
                </a:cubicBezTo>
                <a:cubicBezTo>
                  <a:pt x="318201" y="22897"/>
                  <a:pt x="308224" y="27397"/>
                  <a:pt x="297950" y="30822"/>
                </a:cubicBezTo>
                <a:cubicBezTo>
                  <a:pt x="287676" y="37671"/>
                  <a:pt x="278172" y="45848"/>
                  <a:pt x="267128" y="51370"/>
                </a:cubicBezTo>
                <a:cubicBezTo>
                  <a:pt x="257441" y="56213"/>
                  <a:pt x="244762" y="54879"/>
                  <a:pt x="236305" y="61645"/>
                </a:cubicBezTo>
                <a:cubicBezTo>
                  <a:pt x="169918" y="114755"/>
                  <a:pt x="262407" y="76918"/>
                  <a:pt x="184934" y="102741"/>
                </a:cubicBezTo>
                <a:cubicBezTo>
                  <a:pt x="174660" y="116440"/>
                  <a:pt x="164065" y="129904"/>
                  <a:pt x="154112" y="143838"/>
                </a:cubicBezTo>
                <a:cubicBezTo>
                  <a:pt x="146935" y="153886"/>
                  <a:pt x="141278" y="165018"/>
                  <a:pt x="133564" y="174660"/>
                </a:cubicBezTo>
                <a:cubicBezTo>
                  <a:pt x="127513" y="182224"/>
                  <a:pt x="119865" y="188359"/>
                  <a:pt x="113015" y="195209"/>
                </a:cubicBezTo>
                <a:cubicBezTo>
                  <a:pt x="87576" y="296964"/>
                  <a:pt x="125132" y="185903"/>
                  <a:pt x="71919" y="256854"/>
                </a:cubicBezTo>
                <a:cubicBezTo>
                  <a:pt x="58135" y="275233"/>
                  <a:pt x="49932" y="297292"/>
                  <a:pt x="41096" y="318499"/>
                </a:cubicBezTo>
                <a:cubicBezTo>
                  <a:pt x="13545" y="384620"/>
                  <a:pt x="25989" y="368652"/>
                  <a:pt x="10274" y="431514"/>
                </a:cubicBezTo>
                <a:cubicBezTo>
                  <a:pt x="7647" y="442021"/>
                  <a:pt x="3425" y="452063"/>
                  <a:pt x="0" y="462337"/>
                </a:cubicBezTo>
                <a:cubicBezTo>
                  <a:pt x="6169" y="487014"/>
                  <a:pt x="8650" y="516519"/>
                  <a:pt x="30822" y="534256"/>
                </a:cubicBezTo>
                <a:cubicBezTo>
                  <a:pt x="45018" y="545613"/>
                  <a:pt x="57100" y="544530"/>
                  <a:pt x="71919" y="544530"/>
                </a:cubicBezTo>
                <a:lnTo>
                  <a:pt x="30822" y="369869"/>
                </a:lnTo>
                <a:close/>
              </a:path>
            </a:pathLst>
          </a:cu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52800" y="3200400"/>
            <a:ext cx="83820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917273"/>
              </p:ext>
            </p:extLst>
          </p:nvPr>
        </p:nvGraphicFramePr>
        <p:xfrm>
          <a:off x="3973512" y="3620063"/>
          <a:ext cx="4702175" cy="130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21" name="Equation" r:id="rId3" imgW="2793960" imgH="774360" progId="Equation.DSMT4">
                  <p:embed/>
                </p:oleObj>
              </mc:Choice>
              <mc:Fallback>
                <p:oleObj name="Equation" r:id="rId3" imgW="279396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73512" y="3620063"/>
                        <a:ext cx="4702175" cy="1303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Brace 16"/>
          <p:cNvSpPr/>
          <p:nvPr/>
        </p:nvSpPr>
        <p:spPr>
          <a:xfrm rot="5400000">
            <a:off x="2424557" y="3586859"/>
            <a:ext cx="457200" cy="1241747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620622" y="4316710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14500" y="3498833"/>
            <a:ext cx="683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P</a:t>
            </a:r>
            <a:r>
              <a:rPr lang="en-US" sz="2400" b="1" i="1" baseline="-25000" dirty="0" smtClean="0">
                <a:latin typeface="+mj-lt"/>
              </a:rPr>
              <a:t>0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6769" y="3505200"/>
            <a:ext cx="683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P</a:t>
            </a:r>
            <a:r>
              <a:rPr lang="en-US" sz="2400" b="1" i="1" baseline="-25000" dirty="0" smtClean="0">
                <a:latin typeface="+mj-lt"/>
              </a:rPr>
              <a:t>1</a:t>
            </a:r>
            <a:endParaRPr lang="en-US" sz="2400" b="1" i="1" dirty="0" smtClean="0">
              <a:latin typeface="+mj-lt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629854"/>
              </p:ext>
            </p:extLst>
          </p:nvPr>
        </p:nvGraphicFramePr>
        <p:xfrm>
          <a:off x="3630613" y="1814513"/>
          <a:ext cx="5070475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22" name="Equation" r:id="rId5" imgW="3581280" imgH="952200" progId="Equation.DSMT4">
                  <p:embed/>
                </p:oleObj>
              </mc:Choice>
              <mc:Fallback>
                <p:oleObj name="Equation" r:id="rId5" imgW="358128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30613" y="1814513"/>
                        <a:ext cx="5070475" cy="1347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192113"/>
              </p:ext>
            </p:extLst>
          </p:nvPr>
        </p:nvGraphicFramePr>
        <p:xfrm>
          <a:off x="204340" y="5213226"/>
          <a:ext cx="8711060" cy="104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23" name="Equation" r:id="rId7" imgW="5626080" imgH="672840" progId="Equation.DSMT4">
                  <p:embed/>
                </p:oleObj>
              </mc:Choice>
              <mc:Fallback>
                <p:oleObj name="Equation" r:id="rId7" imgW="562608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4340" y="5213226"/>
                        <a:ext cx="8711060" cy="104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8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2138"/>
            <a:ext cx="9144000" cy="53137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55" y="370845"/>
            <a:ext cx="906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hlinkClick r:id="rId3"/>
              </a:rPr>
              <a:t>https://www.fda.gov/Radiation-EmittingProducts/RadiationEmittingProductsandProcedures/MedicalImaging/MedicalX-Rays/ucm115318.htm</a:t>
            </a:r>
            <a:endParaRPr lang="en-US" sz="11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96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 flipV="1">
            <a:off x="2590800" y="4114800"/>
            <a:ext cx="1464529" cy="1524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590800" y="2590800"/>
            <a:ext cx="1371600" cy="3048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032227"/>
              </p:ext>
            </p:extLst>
          </p:nvPr>
        </p:nvGraphicFramePr>
        <p:xfrm>
          <a:off x="626723" y="609600"/>
          <a:ext cx="4994954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0" name="Equation" r:id="rId3" imgW="3809880" imgH="1066680" progId="Equation.DSMT4">
                  <p:embed/>
                </p:oleObj>
              </mc:Choice>
              <mc:Fallback>
                <p:oleObj name="Equation" r:id="rId3" imgW="380988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6723" y="609600"/>
                        <a:ext cx="4994954" cy="139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rallelogram 6"/>
          <p:cNvSpPr/>
          <p:nvPr/>
        </p:nvSpPr>
        <p:spPr>
          <a:xfrm rot="6175879">
            <a:off x="3069901" y="3087052"/>
            <a:ext cx="976472" cy="1570116"/>
          </a:xfrm>
          <a:prstGeom prst="parallelogram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418726" y="3758718"/>
            <a:ext cx="6858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429000" y="3253108"/>
            <a:ext cx="228600" cy="4730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334561"/>
              </p:ext>
            </p:extLst>
          </p:nvPr>
        </p:nvGraphicFramePr>
        <p:xfrm>
          <a:off x="3403315" y="4854970"/>
          <a:ext cx="29845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1" name="Equation" r:id="rId5" imgW="164880" imgH="164880" progId="Equation.DSMT4">
                  <p:embed/>
                </p:oleObj>
              </mc:Choice>
              <mc:Fallback>
                <p:oleObj name="Equation" r:id="rId5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3315" y="4854970"/>
                        <a:ext cx="298450" cy="29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582792"/>
              </p:ext>
            </p:extLst>
          </p:nvPr>
        </p:nvGraphicFramePr>
        <p:xfrm>
          <a:off x="4049713" y="2346325"/>
          <a:ext cx="2762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2" name="Equation" r:id="rId7" imgW="152280" imgH="266400" progId="Equation.DSMT4">
                  <p:embed/>
                </p:oleObj>
              </mc:Choice>
              <mc:Fallback>
                <p:oleObj name="Equation" r:id="rId7" imgW="1522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49713" y="2346325"/>
                        <a:ext cx="276225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709515"/>
              </p:ext>
            </p:extLst>
          </p:nvPr>
        </p:nvGraphicFramePr>
        <p:xfrm>
          <a:off x="1980156" y="4195964"/>
          <a:ext cx="937035" cy="617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3" name="Equation" r:id="rId9" imgW="520560" imgH="342720" progId="Equation.DSMT4">
                  <p:embed/>
                </p:oleObj>
              </mc:Choice>
              <mc:Fallback>
                <p:oleObj name="Equation" r:id="rId9" imgW="5205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80156" y="4195964"/>
                        <a:ext cx="937035" cy="617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827406"/>
              </p:ext>
            </p:extLst>
          </p:nvPr>
        </p:nvGraphicFramePr>
        <p:xfrm>
          <a:off x="4152721" y="5073700"/>
          <a:ext cx="4940371" cy="793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4" name="Equation" r:id="rId11" imgW="3873240" imgH="622080" progId="Equation.DSMT4">
                  <p:embed/>
                </p:oleObj>
              </mc:Choice>
              <mc:Fallback>
                <p:oleObj name="Equation" r:id="rId11" imgW="387324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52721" y="5073700"/>
                        <a:ext cx="4940371" cy="793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03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26879</TotalTime>
  <Words>242</Words>
  <Application>Microsoft Office PowerPoint</Application>
  <PresentationFormat>On-screen Show (4:3)</PresentationFormat>
  <Paragraphs>65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Office Theme</vt:lpstr>
      <vt:lpstr>MathType 6.0 Equation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1400</cp:revision>
  <cp:lastPrinted>2018-04-23T13:50:59Z</cp:lastPrinted>
  <dcterms:created xsi:type="dcterms:W3CDTF">2012-01-10T18:32:24Z</dcterms:created>
  <dcterms:modified xsi:type="dcterms:W3CDTF">2018-04-23T13:51:20Z</dcterms:modified>
</cp:coreProperties>
</file>