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6" r:id="rId2"/>
    <p:sldId id="354" r:id="rId3"/>
    <p:sldId id="477" r:id="rId4"/>
    <p:sldId id="489" r:id="rId5"/>
    <p:sldId id="488" r:id="rId6"/>
    <p:sldId id="490" r:id="rId7"/>
    <p:sldId id="491" r:id="rId8"/>
    <p:sldId id="492" r:id="rId9"/>
    <p:sldId id="493" r:id="rId10"/>
    <p:sldId id="494" r:id="rId11"/>
    <p:sldId id="495" r:id="rId12"/>
    <p:sldId id="496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2" d="100"/>
          <a:sy n="62" d="100"/>
        </p:scale>
        <p:origin x="1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11130"/>
            <a:ext cx="9144000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12573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Optical properties of materials</a:t>
            </a:r>
          </a:p>
          <a:p>
            <a:pPr marL="1714500" lvl="4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folHlink"/>
                </a:solidFill>
              </a:rPr>
              <a:t>Brief introduction to non-linear optics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914400" lvl="3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Ref.  </a:t>
            </a:r>
            <a:r>
              <a:rPr lang="en-US" sz="2400" b="1" dirty="0" smtClean="0">
                <a:solidFill>
                  <a:schemeClr val="folHlink"/>
                </a:solidFill>
              </a:rPr>
              <a:t>Robert W. Boyd, Nonlinear </a:t>
            </a:r>
            <a:r>
              <a:rPr lang="en-US" sz="2400" b="1" dirty="0" smtClean="0">
                <a:solidFill>
                  <a:schemeClr val="folHlink"/>
                </a:solidFill>
              </a:rPr>
              <a:t>Optics</a:t>
            </a:r>
          </a:p>
          <a:p>
            <a:pPr marL="914400" lvl="3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(material from that text used in lecture notes)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114800"/>
            <a:ext cx="1228725" cy="1724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746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Evaluation form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-like model --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4513" b="9958"/>
          <a:stretch/>
        </p:blipFill>
        <p:spPr>
          <a:xfrm>
            <a:off x="622443" y="862985"/>
            <a:ext cx="569595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59103"/>
            <a:ext cx="7677150" cy="206692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48899"/>
              </p:ext>
            </p:extLst>
          </p:nvPr>
        </p:nvGraphicFramePr>
        <p:xfrm>
          <a:off x="609600" y="3810000"/>
          <a:ext cx="6548438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3" name="Equation" r:id="rId5" imgW="5574960" imgH="1892160" progId="Equation.DSMT4">
                  <p:embed/>
                </p:oleObj>
              </mc:Choice>
              <mc:Fallback>
                <p:oleObj name="Equation" r:id="rId5" imgW="557496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810000"/>
                        <a:ext cx="6548438" cy="222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60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-like model -- continued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43592"/>
              </p:ext>
            </p:extLst>
          </p:nvPr>
        </p:nvGraphicFramePr>
        <p:xfrm>
          <a:off x="914400" y="1066800"/>
          <a:ext cx="6567488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4" name="Equation" r:id="rId3" imgW="4952880" imgH="2323800" progId="Equation.DSMT4">
                  <p:embed/>
                </p:oleObj>
              </mc:Choice>
              <mc:Fallback>
                <p:oleObj name="Equation" r:id="rId3" imgW="495288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6567488" cy="307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648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this analysis assumes that the crystal is asymmetric.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61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036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nonlinear crystals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862"/>
            <a:ext cx="9144000" cy="44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033"/>
            <a:ext cx="9144000" cy="60519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5257800"/>
            <a:ext cx="9067800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228600"/>
            <a:ext cx="68103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" y="381000"/>
            <a:ext cx="9144000" cy="5085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914400"/>
            <a:ext cx="990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Take home exam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057400"/>
            <a:ext cx="9906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Exam due</a:t>
            </a:r>
            <a:endParaRPr lang="en-US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430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" y="609600"/>
            <a:ext cx="9144000" cy="50469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2286000"/>
            <a:ext cx="2819400" cy="2057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Up to now, we have considered electrodynamics as a linear phenomenon.   Maxwell’s equations are linear equations.  However, for some light-matter interactions, light alters the properties of the material and causes nonlinear effects.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74807"/>
              </p:ext>
            </p:extLst>
          </p:nvPr>
        </p:nvGraphicFramePr>
        <p:xfrm>
          <a:off x="990600" y="2286000"/>
          <a:ext cx="6756400" cy="141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Equation" r:id="rId3" imgW="3454200" imgH="723600" progId="Equation.DSMT4">
                  <p:embed/>
                </p:oleObj>
              </mc:Choice>
              <mc:Fallback>
                <p:oleObj name="Equation" r:id="rId3" imgW="34542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286000"/>
                        <a:ext cx="6756400" cy="141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784" y="3768039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Nonlinear response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2" y="4351633"/>
            <a:ext cx="75723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Nonlinear response to time harmonic field: 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3467100" cy="8001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16708"/>
              </p:ext>
            </p:extLst>
          </p:nvPr>
        </p:nvGraphicFramePr>
        <p:xfrm>
          <a:off x="2012878" y="2359462"/>
          <a:ext cx="6307887" cy="6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1" name="Equation" r:id="rId4" imgW="3606480" imgH="393480" progId="Equation.DSMT4">
                  <p:embed/>
                </p:oleObj>
              </mc:Choice>
              <mc:Fallback>
                <p:oleObj name="Equation" r:id="rId4" imgW="3606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2878" y="2359462"/>
                        <a:ext cx="6307887" cy="68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592378"/>
            <a:ext cx="2981325" cy="63817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450458" y="2964597"/>
            <a:ext cx="685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477000" y="2971800"/>
            <a:ext cx="685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3497559"/>
            <a:ext cx="298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optical rectification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3505200"/>
            <a:ext cx="298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second harmonic generation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800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</a:t>
            </a:r>
            <a:r>
              <a:rPr lang="en-US" sz="2400" dirty="0" err="1" smtClean="0">
                <a:latin typeface="+mj-lt"/>
              </a:rPr>
              <a:t>Nd:YAG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smtClean="0"/>
              <a:t>Nd:Y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) laser has </a:t>
            </a:r>
            <a:r>
              <a:rPr lang="en-US" sz="2400" dirty="0" smtClean="0">
                <a:latin typeface="Symbol" panose="05050102010706020507" pitchFamily="18" charset="2"/>
              </a:rPr>
              <a:t>l</a:t>
            </a:r>
            <a:r>
              <a:rPr lang="en-US" sz="2400" dirty="0" smtClean="0"/>
              <a:t>=1060 nm; a nonlinear crystal can output </a:t>
            </a:r>
            <a:r>
              <a:rPr lang="en-US" sz="2400" dirty="0" smtClean="0">
                <a:latin typeface="Symbol" panose="05050102010706020507" pitchFamily="18" charset="2"/>
              </a:rPr>
              <a:t>l/2</a:t>
            </a:r>
            <a:r>
              <a:rPr lang="en-US" sz="2400" dirty="0" smtClean="0"/>
              <a:t>=530 nm.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37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988"/>
            <a:ext cx="9144000" cy="37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-like model of nonlinear response of electron of mass m: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4" y="895863"/>
            <a:ext cx="6421471" cy="3496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4513" b="9958"/>
          <a:stretch/>
        </p:blipFill>
        <p:spPr>
          <a:xfrm>
            <a:off x="381000" y="4438398"/>
            <a:ext cx="5695950" cy="5334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30606"/>
              </p:ext>
            </p:extLst>
          </p:nvPr>
        </p:nvGraphicFramePr>
        <p:xfrm>
          <a:off x="488022" y="5017608"/>
          <a:ext cx="4393532" cy="92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0" name="Equation" r:id="rId5" imgW="2831760" imgH="596880" progId="Equation.DSMT4">
                  <p:embed/>
                </p:oleObj>
              </mc:Choice>
              <mc:Fallback>
                <p:oleObj name="Equation" r:id="rId5" imgW="283176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022" y="5017608"/>
                        <a:ext cx="4393532" cy="925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45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27210</TotalTime>
  <Words>268</Words>
  <Application>Microsoft Office PowerPoint</Application>
  <PresentationFormat>On-screen Show (4:3)</PresentationFormat>
  <Paragraphs>61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1425</cp:revision>
  <cp:lastPrinted>2018-04-25T06:07:24Z</cp:lastPrinted>
  <dcterms:created xsi:type="dcterms:W3CDTF">2012-01-10T18:32:24Z</dcterms:created>
  <dcterms:modified xsi:type="dcterms:W3CDTF">2018-04-25T06:07:52Z</dcterms:modified>
</cp:coreProperties>
</file>