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354" r:id="rId3"/>
    <p:sldId id="393" r:id="rId4"/>
    <p:sldId id="399" r:id="rId5"/>
    <p:sldId id="403" r:id="rId6"/>
    <p:sldId id="407" r:id="rId7"/>
    <p:sldId id="415" r:id="rId8"/>
    <p:sldId id="408" r:id="rId9"/>
    <p:sldId id="409" r:id="rId10"/>
    <p:sldId id="410" r:id="rId11"/>
    <p:sldId id="411" r:id="rId12"/>
    <p:sldId id="416" r:id="rId13"/>
    <p:sldId id="412" r:id="rId14"/>
    <p:sldId id="413" r:id="rId15"/>
    <p:sldId id="414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DA32AA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1" d="100"/>
          <a:sy n="61" d="100"/>
        </p:scale>
        <p:origin x="76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84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3.png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hyperlink" Target="file:///D:\Userdata\Userdata\Coursework\s13phy712\lecturenote\lecture9\lecture9latexslides.pdf" TargetMode="Externa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229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105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4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Dipolar fields and dielectrics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Electric field due to a dipole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Electric polarization  P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Electric displacement  D and dielectric functions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180373"/>
              </p:ext>
            </p:extLst>
          </p:nvPr>
        </p:nvGraphicFramePr>
        <p:xfrm>
          <a:off x="563562" y="1676400"/>
          <a:ext cx="7742238" cy="435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3" name="数式" r:id="rId3" imgW="3784320" imgH="2120760" progId="Equation.3">
                  <p:embed/>
                </p:oleObj>
              </mc:Choice>
              <mc:Fallback>
                <p:oleObj name="数式" r:id="rId3" imgW="3784320" imgH="2120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2" y="1676400"/>
                        <a:ext cx="7742238" cy="435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145886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Coarse grain representation of macroscopic distribution of dipoles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150519"/>
              </p:ext>
            </p:extLst>
          </p:nvPr>
        </p:nvGraphicFramePr>
        <p:xfrm>
          <a:off x="228600" y="1303338"/>
          <a:ext cx="8677275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6" name="数式" r:id="rId3" imgW="4241520" imgH="1130040" progId="Equation.3">
                  <p:embed/>
                </p:oleObj>
              </mc:Choice>
              <mc:Fallback>
                <p:oleObj name="数式" r:id="rId3" imgW="4241520" imgH="1130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03338"/>
                        <a:ext cx="8677275" cy="232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03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in </a:t>
            </a:r>
            <a:r>
              <a:rPr lang="en-US" sz="2400" dirty="0" smtClean="0">
                <a:latin typeface="+mj-lt"/>
              </a:rPr>
              <a:t>dielectric materials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565779"/>
              </p:ext>
            </p:extLst>
          </p:nvPr>
        </p:nvGraphicFramePr>
        <p:xfrm>
          <a:off x="381000" y="4572000"/>
          <a:ext cx="8602663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7" name="数式" r:id="rId5" imgW="4203360" imgH="888840" progId="Equation.3">
                  <p:embed/>
                </p:oleObj>
              </mc:Choice>
              <mc:Fallback>
                <p:oleObj name="数式" r:id="rId5" imgW="420336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8602663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406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712  Spring 2018 --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1526630"/>
            <a:ext cx="3070334" cy="2728639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8512" y="1526629"/>
            <a:ext cx="3046688" cy="2728639"/>
          </a:xfrm>
          <a:prstGeom prst="rect">
            <a:avLst/>
          </a:prstGeom>
          <a:solidFill>
            <a:srgbClr val="FF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1526629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e</a:t>
            </a:r>
            <a:r>
              <a:rPr lang="en-US" sz="2400" baseline="-25000" dirty="0" smtClean="0">
                <a:latin typeface="+mj-lt"/>
              </a:rPr>
              <a:t>1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2085" y="1524000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e</a:t>
            </a:r>
            <a:r>
              <a:rPr lang="en-US" sz="2400" baseline="-25000" dirty="0" smtClean="0">
                <a:latin typeface="+mj-lt"/>
              </a:rPr>
              <a:t>2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2700000" flipV="1">
            <a:off x="1981317" y="2149406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06893" y="1904482"/>
            <a:ext cx="514892" cy="83542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2700000" flipV="1">
            <a:off x="1972059" y="3288624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32187" y="2946678"/>
            <a:ext cx="806613" cy="13682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708229"/>
              </p:ext>
            </p:extLst>
          </p:nvPr>
        </p:nvGraphicFramePr>
        <p:xfrm>
          <a:off x="7421615" y="1888902"/>
          <a:ext cx="1499701" cy="918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0" name="Equation" r:id="rId3" imgW="1015920" imgH="622080" progId="Equation.DSMT4">
                  <p:embed/>
                </p:oleObj>
              </mc:Choice>
              <mc:Fallback>
                <p:oleObj name="Equation" r:id="rId3" imgW="10159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21615" y="1888902"/>
                        <a:ext cx="1499701" cy="918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053456" y="315072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D</a:t>
            </a:r>
            <a:r>
              <a:rPr lang="en-US" sz="2400" b="1" baseline="-25000" dirty="0" smtClean="0">
                <a:latin typeface="+mj-lt"/>
              </a:rPr>
              <a:t>1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398" y="346356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3600" y="28836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95600" y="29598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32187" y="2949306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38800" y="2959870"/>
            <a:ext cx="0" cy="12953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33600" y="17406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95600" y="18168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81200" y="19692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</a:t>
            </a:r>
            <a:r>
              <a:rPr lang="en-US" sz="2400" b="1" baseline="-25000" dirty="0" smtClean="0">
                <a:latin typeface="+mj-lt"/>
              </a:rPr>
              <a:t>1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033198" y="1841418"/>
            <a:ext cx="488587" cy="656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60090" y="1903172"/>
            <a:ext cx="0" cy="81463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00600" y="21216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</a:t>
            </a:r>
            <a:r>
              <a:rPr lang="en-US" sz="2400" b="1" baseline="-25000" dirty="0" smtClean="0">
                <a:latin typeface="+mj-lt"/>
              </a:rPr>
              <a:t>2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979055"/>
              </p:ext>
            </p:extLst>
          </p:nvPr>
        </p:nvGraphicFramePr>
        <p:xfrm>
          <a:off x="1904999" y="4870507"/>
          <a:ext cx="3616785" cy="140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1" name="Equation" r:id="rId5" imgW="2514600" imgH="977760" progId="Equation.DSMT4">
                  <p:embed/>
                </p:oleObj>
              </mc:Choice>
              <mc:Fallback>
                <p:oleObj name="Equation" r:id="rId5" imgW="251460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4999" y="4870507"/>
                        <a:ext cx="3616785" cy="1406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762000" y="4391087"/>
            <a:ext cx="465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isotropic dielectrics: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5594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3048000" y="2362200"/>
            <a:ext cx="2438400" cy="2438400"/>
          </a:xfrm>
          <a:prstGeom prst="ellipse">
            <a:avLst/>
          </a:prstGeom>
          <a:solidFill>
            <a:srgbClr val="DA32AA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657600" y="2438400"/>
            <a:ext cx="609600" cy="11430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287274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9471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40995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e</a:t>
            </a:r>
            <a:r>
              <a:rPr lang="en-US" sz="2400" i="1" baseline="-25000" dirty="0" smtClean="0">
                <a:latin typeface="Symbol" pitchFamily="18" charset="2"/>
              </a:rPr>
              <a:t>0</a:t>
            </a:r>
            <a:endParaRPr lang="en-US" sz="2400" i="1" dirty="0" smtClean="0">
              <a:latin typeface="Symbol" pitchFamily="18" charset="2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200" y="3581400"/>
            <a:ext cx="784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05800" y="33528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z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86600" y="17526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86600" y="19050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86600" y="20574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86600" y="22098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6600" y="23622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43800" y="2438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67200" y="2872740"/>
            <a:ext cx="762000" cy="7086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43400" y="2814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3124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q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678027"/>
              </p:ext>
            </p:extLst>
          </p:nvPr>
        </p:nvGraphicFramePr>
        <p:xfrm>
          <a:off x="304800" y="5068887"/>
          <a:ext cx="4211637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9" name="数式" r:id="rId3" imgW="2057400" imgH="685800" progId="Equation.3">
                  <p:embed/>
                </p:oleObj>
              </mc:Choice>
              <mc:Fallback>
                <p:oleObj name="数式" r:id="rId3" imgW="20574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68887"/>
                        <a:ext cx="4211637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458699"/>
              </p:ext>
            </p:extLst>
          </p:nvPr>
        </p:nvGraphicFramePr>
        <p:xfrm>
          <a:off x="4648200" y="4884737"/>
          <a:ext cx="4289425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0" name="数式" r:id="rId5" imgW="2095200" imgH="812520" progId="Equation.3">
                  <p:embed/>
                </p:oleObj>
              </mc:Choice>
              <mc:Fallback>
                <p:oleObj name="数式" r:id="rId5" imgW="2095200" imgH="81252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884737"/>
                        <a:ext cx="4289425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917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in the presence of dielectrics – example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82390"/>
              </p:ext>
            </p:extLst>
          </p:nvPr>
        </p:nvGraphicFramePr>
        <p:xfrm>
          <a:off x="4621213" y="1214438"/>
          <a:ext cx="4497387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2" name="数式" r:id="rId3" imgW="2197080" imgH="1041120" progId="Equation.3">
                  <p:embed/>
                </p:oleObj>
              </mc:Choice>
              <mc:Fallback>
                <p:oleObj name="数式" r:id="rId3" imgW="2197080" imgH="104112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1214438"/>
                        <a:ext cx="4497387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455875"/>
              </p:ext>
            </p:extLst>
          </p:nvPr>
        </p:nvGraphicFramePr>
        <p:xfrm>
          <a:off x="285750" y="1447800"/>
          <a:ext cx="41338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3" name="数式" r:id="rId5" imgW="2019240" imgH="888840" progId="Equation.3">
                  <p:embed/>
                </p:oleObj>
              </mc:Choice>
              <mc:Fallback>
                <p:oleObj name="数式" r:id="rId5" imgW="201924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47800"/>
                        <a:ext cx="4133850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362595"/>
              </p:ext>
            </p:extLst>
          </p:nvPr>
        </p:nvGraphicFramePr>
        <p:xfrm>
          <a:off x="862013" y="3733800"/>
          <a:ext cx="6240462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4" name="数式" r:id="rId7" imgW="3047760" imgH="939600" progId="Equation.3">
                  <p:embed/>
                </p:oleObj>
              </mc:Choice>
              <mc:Fallback>
                <p:oleObj name="数式" r:id="rId7" imgW="304776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3733800"/>
                        <a:ext cx="6240462" cy="192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24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in the presence of dielectrics – example  --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58506"/>
              </p:ext>
            </p:extLst>
          </p:nvPr>
        </p:nvGraphicFramePr>
        <p:xfrm>
          <a:off x="1524000" y="1288197"/>
          <a:ext cx="49149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4" name="数式" r:id="rId3" imgW="2400120" imgH="990360" progId="Equation.3">
                  <p:embed/>
                </p:oleObj>
              </mc:Choice>
              <mc:Fallback>
                <p:oleObj name="数式" r:id="rId3" imgW="240012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88197"/>
                        <a:ext cx="49149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856488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10800000">
            <a:off x="1" y="4340666"/>
            <a:ext cx="553998" cy="12128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b="1" i="1" dirty="0" smtClean="0">
                <a:latin typeface="Symbol" panose="05050102010706020507" pitchFamily="18" charset="2"/>
              </a:rPr>
              <a:t>F</a:t>
            </a:r>
            <a:r>
              <a:rPr lang="en-US" sz="2400" b="1" i="1" dirty="0" smtClean="0"/>
              <a:t>(</a:t>
            </a:r>
            <a:r>
              <a:rPr lang="en-US" sz="2400" b="1" i="1" dirty="0" err="1" smtClean="0"/>
              <a:t>r</a:t>
            </a:r>
            <a:r>
              <a:rPr lang="en-US" sz="2400" b="1" i="1" dirty="0" err="1" smtClean="0">
                <a:latin typeface="Symbol" panose="05050102010706020507" pitchFamily="18" charset="2"/>
              </a:rPr>
              <a:t>,q</a:t>
            </a:r>
            <a:r>
              <a:rPr lang="en-US" sz="2400" b="1" i="1" dirty="0" smtClean="0">
                <a:latin typeface="Symbol" panose="05050102010706020507" pitchFamily="18" charset="2"/>
              </a:rPr>
              <a:t>=0)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04800" y="3200400"/>
            <a:ext cx="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6019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r/a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6250632"/>
            <a:ext cx="1676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4343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e/e</a:t>
            </a:r>
            <a:r>
              <a:rPr lang="en-US" sz="2400" b="1" baseline="-25000" dirty="0" smtClean="0">
                <a:latin typeface="Symbol" pitchFamily="18" charset="2"/>
              </a:rPr>
              <a:t>0</a:t>
            </a:r>
            <a:r>
              <a:rPr lang="en-US" sz="2400" b="1" dirty="0" smtClean="0">
                <a:latin typeface="Symbol" pitchFamily="18" charset="2"/>
              </a:rPr>
              <a:t>=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524000" y="3581400"/>
            <a:ext cx="762000" cy="1752600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05000" y="4034135"/>
            <a:ext cx="1143000" cy="129986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74620" y="4264967"/>
            <a:ext cx="906780" cy="9928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533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  <a:latin typeface="+mj-lt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99260" y="5253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62200" y="525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9439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6069"/>
            <a:ext cx="9144000" cy="598586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52400" y="4343400"/>
            <a:ext cx="8839200" cy="228600"/>
          </a:xfrm>
          <a:prstGeom prst="roundRect">
            <a:avLst/>
          </a:prstGeom>
          <a:solidFill>
            <a:srgbClr val="DA32AA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  General results for a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analysis of the electrostatic potential due to an isolated charge distribution: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052230"/>
              </p:ext>
            </p:extLst>
          </p:nvPr>
        </p:nvGraphicFramePr>
        <p:xfrm>
          <a:off x="484188" y="1317625"/>
          <a:ext cx="8401050" cy="491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8" name="Equation" r:id="rId3" imgW="6933960" imgH="4051080" progId="Equation.DSMT4">
                  <p:embed/>
                </p:oleObj>
              </mc:Choice>
              <mc:Fallback>
                <p:oleObj name="Equation" r:id="rId3" imgW="6933960" imgH="4051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317625"/>
                        <a:ext cx="8401050" cy="491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eft Brace 5"/>
          <p:cNvSpPr/>
          <p:nvPr/>
        </p:nvSpPr>
        <p:spPr>
          <a:xfrm rot="-5400000">
            <a:off x="6421005" y="5326495"/>
            <a:ext cx="368300" cy="1932709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53200" y="624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q</a:t>
            </a:r>
            <a:r>
              <a:rPr lang="en-US" sz="2400" i="1" baseline="-25000" dirty="0" err="1" smtClean="0">
                <a:latin typeface="+mj-lt"/>
              </a:rPr>
              <a:t>lm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466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Notion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551415"/>
              </p:ext>
            </p:extLst>
          </p:nvPr>
        </p:nvGraphicFramePr>
        <p:xfrm>
          <a:off x="1027112" y="1074737"/>
          <a:ext cx="7888288" cy="486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5" name="数式" r:id="rId3" imgW="4203360" imgH="2590560" progId="Equation.3">
                  <p:embed/>
                </p:oleObj>
              </mc:Choice>
              <mc:Fallback>
                <p:oleObj name="数式" r:id="rId3" imgW="4203360" imgH="259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2" y="1074737"/>
                        <a:ext cx="7888288" cy="486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1" name="数式" r:id="rId3" imgW="3365280" imgH="2082600" progId="Equation.3">
                  <p:embed/>
                </p:oleObj>
              </mc:Choice>
              <mc:Fallback>
                <p:oleObj name="数式" r:id="rId3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form of electrostatic potential in terms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551411"/>
              </p:ext>
            </p:extLst>
          </p:nvPr>
        </p:nvGraphicFramePr>
        <p:xfrm>
          <a:off x="1495425" y="1541463"/>
          <a:ext cx="5226050" cy="333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9" name="数式" r:id="rId3" imgW="2552400" imgH="1625400" progId="Equation.3">
                  <p:embed/>
                </p:oleObj>
              </mc:Choice>
              <mc:Fallback>
                <p:oleObj name="数式" r:id="rId3" imgW="255240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1541463"/>
                        <a:ext cx="5226050" cy="333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Focus on dipolar contributions:</a:t>
            </a:r>
          </a:p>
        </p:txBody>
      </p:sp>
      <p:sp>
        <p:nvSpPr>
          <p:cNvPr id="7" name="Oval 6">
            <a:hlinkClick r:id="rId5" action="ppaction://hlinkfile"/>
          </p:cNvPr>
          <p:cNvSpPr/>
          <p:nvPr/>
        </p:nvSpPr>
        <p:spPr>
          <a:xfrm>
            <a:off x="7162800" y="5029200"/>
            <a:ext cx="914400" cy="8382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8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 rot="19154300">
            <a:off x="1276569" y="2544038"/>
            <a:ext cx="494861" cy="823259"/>
          </a:xfrm>
          <a:prstGeom prst="cloudCallout">
            <a:avLst>
              <a:gd name="adj1" fmla="val -14405"/>
              <a:gd name="adj2" fmla="val 18228"/>
            </a:avLst>
          </a:prstGeom>
          <a:gradFill>
            <a:gsLst>
              <a:gs pos="96000">
                <a:srgbClr val="00B0F0"/>
              </a:gs>
              <a:gs pos="0">
                <a:srgbClr val="DA32AA">
                  <a:alpha val="66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990600" y="2425919"/>
            <a:ext cx="1003081" cy="1003081"/>
          </a:xfrm>
          <a:prstGeom prst="ellipse">
            <a:avLst/>
          </a:prstGeom>
          <a:gradFill flip="none" rotWithShape="1">
            <a:gsLst>
              <a:gs pos="96000">
                <a:schemeClr val="bg1">
                  <a:lumMod val="65000"/>
                  <a:alpha val="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key argument: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33400" y="1371600"/>
            <a:ext cx="0" cy="2057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33400" y="3406665"/>
            <a:ext cx="2120462" cy="4466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3399" y="3406665"/>
            <a:ext cx="533400" cy="55573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33399" y="2895599"/>
            <a:ext cx="1060232" cy="495278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93631" y="2558584"/>
            <a:ext cx="55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+mj-lt"/>
              </a:rPr>
              <a:t>1</a:t>
            </a:r>
            <a:endParaRPr lang="en-US" sz="2400" b="1" i="1" dirty="0" smtClean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8" name="Straight Arrow Connector 17"/>
          <p:cNvCxnSpPr>
            <a:endCxn id="19" idx="1"/>
          </p:cNvCxnSpPr>
          <p:nvPr/>
        </p:nvCxnSpPr>
        <p:spPr>
          <a:xfrm flipV="1">
            <a:off x="533399" y="1662525"/>
            <a:ext cx="587779" cy="174414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21178" y="1431692"/>
            <a:ext cx="55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+mj-lt"/>
              </a:rPr>
              <a:t>2</a:t>
            </a:r>
            <a:endParaRPr lang="en-US" sz="2400" b="1" i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624881" y="1320285"/>
            <a:ext cx="933278" cy="933278"/>
          </a:xfrm>
          <a:prstGeom prst="ellipse">
            <a:avLst/>
          </a:prstGeom>
          <a:gradFill flip="none" rotWithShape="1">
            <a:gsLst>
              <a:gs pos="96000">
                <a:schemeClr val="bg1">
                  <a:lumMod val="65000"/>
                  <a:alpha val="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81692" y="3764178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45178" y="3195935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838200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913186"/>
              </p:ext>
            </p:extLst>
          </p:nvPr>
        </p:nvGraphicFramePr>
        <p:xfrm>
          <a:off x="1904415" y="861973"/>
          <a:ext cx="6086475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1" name="Equation" r:id="rId3" imgW="4051080" imgH="977760" progId="Equation.DSMT4">
                  <p:embed/>
                </p:oleObj>
              </mc:Choice>
              <mc:Fallback>
                <p:oleObj name="Equation" r:id="rId3" imgW="405108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4415" y="861973"/>
                        <a:ext cx="6086475" cy="146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963868"/>
              </p:ext>
            </p:extLst>
          </p:nvPr>
        </p:nvGraphicFramePr>
        <p:xfrm>
          <a:off x="2986693" y="2534595"/>
          <a:ext cx="5151438" cy="207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2" name="Equation" r:id="rId5" imgW="3429000" imgH="1384200" progId="Equation.DSMT4">
                  <p:embed/>
                </p:oleObj>
              </mc:Choice>
              <mc:Fallback>
                <p:oleObj name="Equation" r:id="rId5" imgW="342900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86693" y="2534595"/>
                        <a:ext cx="5151438" cy="207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780571"/>
              </p:ext>
            </p:extLst>
          </p:nvPr>
        </p:nvGraphicFramePr>
        <p:xfrm>
          <a:off x="853564" y="4809546"/>
          <a:ext cx="5943600" cy="156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3" name="Equation" r:id="rId7" imgW="4000320" imgH="1054080" progId="Equation.DSMT4">
                  <p:embed/>
                </p:oleObj>
              </mc:Choice>
              <mc:Fallback>
                <p:oleObj name="Equation" r:id="rId7" imgW="400032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564" y="4809546"/>
                        <a:ext cx="5943600" cy="156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6271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Coarse grain representation of macroscopic distribution of dipoles: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079324"/>
              </p:ext>
            </p:extLst>
          </p:nvPr>
        </p:nvGraphicFramePr>
        <p:xfrm>
          <a:off x="762000" y="1524000"/>
          <a:ext cx="4808538" cy="239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2" name="数式" r:id="rId3" imgW="2349360" imgH="1168200" progId="Equation.3">
                  <p:embed/>
                </p:oleObj>
              </mc:Choice>
              <mc:Fallback>
                <p:oleObj name="数式" r:id="rId3" imgW="2349360" imgH="116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0"/>
                        <a:ext cx="4808538" cy="239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998369"/>
              </p:ext>
            </p:extLst>
          </p:nvPr>
        </p:nvGraphicFramePr>
        <p:xfrm>
          <a:off x="838200" y="3962400"/>
          <a:ext cx="6731000" cy="184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3" name="数式" r:id="rId5" imgW="3288960" imgH="901440" progId="Equation.3">
                  <p:embed/>
                </p:oleObj>
              </mc:Choice>
              <mc:Fallback>
                <p:oleObj name="数式" r:id="rId5" imgW="3288960" imgH="901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62400"/>
                        <a:ext cx="6731000" cy="184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166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723036"/>
              </p:ext>
            </p:extLst>
          </p:nvPr>
        </p:nvGraphicFramePr>
        <p:xfrm>
          <a:off x="338138" y="1400175"/>
          <a:ext cx="8289925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0" name="数式" r:id="rId3" imgW="4051080" imgH="2400120" progId="Equation.3">
                  <p:embed/>
                </p:oleObj>
              </mc:Choice>
              <mc:Fallback>
                <p:oleObj name="数式" r:id="rId3" imgW="4051080" imgH="24001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1400175"/>
                        <a:ext cx="8289925" cy="492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4101920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12607</TotalTime>
  <Words>345</Words>
  <Application>Microsoft Office PowerPoint</Application>
  <PresentationFormat>On-screen Show (4:3)</PresentationFormat>
  <Paragraphs>96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Symbol</vt:lpstr>
      <vt:lpstr>Office Theme</vt:lpstr>
      <vt:lpstr>Equation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709</cp:revision>
  <cp:lastPrinted>2018-02-04T19:39:54Z</cp:lastPrinted>
  <dcterms:created xsi:type="dcterms:W3CDTF">2012-01-10T18:32:24Z</dcterms:created>
  <dcterms:modified xsi:type="dcterms:W3CDTF">2018-02-04T19:40:11Z</dcterms:modified>
</cp:coreProperties>
</file>