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357" r:id="rId4"/>
    <p:sldId id="358" r:id="rId5"/>
    <p:sldId id="359" r:id="rId6"/>
    <p:sldId id="360" r:id="rId7"/>
    <p:sldId id="361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4" r:id="rId17"/>
    <p:sldId id="375" r:id="rId18"/>
    <p:sldId id="376" r:id="rId19"/>
    <p:sldId id="377" r:id="rId20"/>
    <p:sldId id="401" r:id="rId21"/>
    <p:sldId id="402" r:id="rId22"/>
    <p:sldId id="403" r:id="rId23"/>
    <p:sldId id="404" r:id="rId24"/>
    <p:sldId id="405" r:id="rId25"/>
    <p:sldId id="400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1" d="100"/>
          <a:sy n="61" d="100"/>
        </p:scale>
        <p:origin x="7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20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5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</a:t>
            </a:r>
            <a:r>
              <a:rPr lang="en-US" sz="3200" b="1" dirty="0" smtClean="0"/>
              <a:t>105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16: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Plane polarized electromagnetic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Reflectance and transmittance of electromagnetic waves – extension to anisotropy and </a:t>
            </a:r>
            <a:r>
              <a:rPr lang="en-US" sz="2400" b="1" dirty="0" smtClean="0">
                <a:solidFill>
                  <a:schemeClr val="folHlink"/>
                </a:solidFill>
              </a:rPr>
              <a:t>complexity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097704"/>
              </p:ext>
            </p:extLst>
          </p:nvPr>
        </p:nvGraphicFramePr>
        <p:xfrm>
          <a:off x="785813" y="3352800"/>
          <a:ext cx="7496175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0" name="数式" r:id="rId3" imgW="3466800" imgH="1422360" progId="Equation.3">
                  <p:embed/>
                </p:oleObj>
              </mc:Choice>
              <mc:Fallback>
                <p:oleObj name="数式" r:id="rId3" imgW="346680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352800"/>
                        <a:ext cx="7496175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62653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1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792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2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217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74448"/>
              </p:ext>
            </p:extLst>
          </p:nvPr>
        </p:nvGraphicFramePr>
        <p:xfrm>
          <a:off x="1196975" y="3241675"/>
          <a:ext cx="667385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4" name="数式" r:id="rId3" imgW="3085920" imgH="1523880" progId="Equation.3">
                  <p:embed/>
                </p:oleObj>
              </mc:Choice>
              <mc:Fallback>
                <p:oleObj name="数式" r:id="rId3" imgW="30859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241675"/>
                        <a:ext cx="6673850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886634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85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316511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86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285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759438"/>
              </p:ext>
            </p:extLst>
          </p:nvPr>
        </p:nvGraphicFramePr>
        <p:xfrm>
          <a:off x="3124200" y="774700"/>
          <a:ext cx="6042025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4" name="数式" r:id="rId3" imgW="2793960" imgH="1422360" progId="Equation.3">
                  <p:embed/>
                </p:oleObj>
              </mc:Choice>
              <mc:Fallback>
                <p:oleObj name="数式" r:id="rId3" imgW="279396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774700"/>
                        <a:ext cx="6042025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67209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35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49736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36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791858"/>
              </p:ext>
            </p:extLst>
          </p:nvPr>
        </p:nvGraphicFramePr>
        <p:xfrm>
          <a:off x="1133475" y="3886200"/>
          <a:ext cx="53006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" name="数式" r:id="rId9" imgW="2450880" imgH="1117440" progId="Equation.3">
                  <p:embed/>
                </p:oleObj>
              </mc:Choice>
              <mc:Fallback>
                <p:oleObj name="数式" r:id="rId9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3886200"/>
                        <a:ext cx="5300663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952182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58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919296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59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63066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s-polarization –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field “polarized” perpendicular to plane of incidence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960440"/>
              </p:ext>
            </p:extLst>
          </p:nvPr>
        </p:nvGraphicFramePr>
        <p:xfrm>
          <a:off x="3492817" y="1461661"/>
          <a:ext cx="53006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0" name="数式" r:id="rId7" imgW="2450880" imgH="1117440" progId="Equation.3">
                  <p:embed/>
                </p:oleObj>
              </mc:Choice>
              <mc:Fallback>
                <p:oleObj name="数式" r:id="rId7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817" y="1461661"/>
                        <a:ext cx="5300663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256188"/>
              </p:ext>
            </p:extLst>
          </p:nvPr>
        </p:nvGraphicFramePr>
        <p:xfrm>
          <a:off x="606425" y="3608388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1" name="数式" r:id="rId9" imgW="3251160" imgH="1066680" progId="Equation.3">
                  <p:embed/>
                </p:oleObj>
              </mc:Choice>
              <mc:Fallback>
                <p:oleObj name="数式" r:id="rId9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608388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8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464886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2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491815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3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54145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p-polarization –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field “polarized” parallel to plane of incidence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53234"/>
              </p:ext>
            </p:extLst>
          </p:nvPr>
        </p:nvGraphicFramePr>
        <p:xfrm>
          <a:off x="605790" y="39624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4" name="数式" r:id="rId7" imgW="3251160" imgH="1066680" progId="Equation.3">
                  <p:embed/>
                </p:oleObj>
              </mc:Choice>
              <mc:Fallback>
                <p:oleObj name="数式" r:id="rId7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" y="39624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69745"/>
              </p:ext>
            </p:extLst>
          </p:nvPr>
        </p:nvGraphicFramePr>
        <p:xfrm>
          <a:off x="3536950" y="1423988"/>
          <a:ext cx="5302250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5" name="数式" r:id="rId9" imgW="2450880" imgH="1117440" progId="Equation.3">
                  <p:embed/>
                </p:oleObj>
              </mc:Choice>
              <mc:Fallback>
                <p:oleObj name="数式" r:id="rId9" imgW="24508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1423988"/>
                        <a:ext cx="5302250" cy="244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2238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80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04738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81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61443"/>
              </p:ext>
            </p:extLst>
          </p:nvPr>
        </p:nvGraphicFramePr>
        <p:xfrm>
          <a:off x="620713" y="4114800"/>
          <a:ext cx="70008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2" name="数式" r:id="rId7" imgW="3238200" imgH="927000" progId="Equation.3">
                  <p:embed/>
                </p:oleObj>
              </mc:Choice>
              <mc:Fallback>
                <p:oleObj name="数式" r:id="rId7" imgW="32382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14800"/>
                        <a:ext cx="700087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08908"/>
              </p:ext>
            </p:extLst>
          </p:nvPr>
        </p:nvGraphicFramePr>
        <p:xfrm>
          <a:off x="320040" y="796945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6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96945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s-polarization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808362"/>
              </p:ext>
            </p:extLst>
          </p:nvPr>
        </p:nvGraphicFramePr>
        <p:xfrm>
          <a:off x="533400" y="40386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7" name="数式" r:id="rId5" imgW="3251160" imgH="1066680" progId="Equation.3">
                  <p:embed/>
                </p:oleObj>
              </mc:Choice>
              <mc:Fallback>
                <p:oleObj name="数式" r:id="rId5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5769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p-polarization</a:t>
            </a:r>
          </a:p>
        </p:txBody>
      </p:sp>
    </p:spTree>
    <p:extLst>
      <p:ext uri="{BB962C8B-B14F-4D97-AF65-F5344CB8AC3E}">
        <p14:creationId xmlns:p14="http://schemas.microsoft.com/office/powerpoint/2010/main" val="21809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case:   normal incidence   (</a:t>
            </a:r>
            <a:r>
              <a:rPr lang="en-US" sz="2400" i="1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=0,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70986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0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769379"/>
              </p:ext>
            </p:extLst>
          </p:nvPr>
        </p:nvGraphicFramePr>
        <p:xfrm>
          <a:off x="1066800" y="2286000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1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Multilayer dielectrics     (Problem #7.2)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3048000" cy="342900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1371600" cy="3429000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657600" cy="3429000"/>
          </a:xfrm>
          <a:prstGeom prst="rect">
            <a:avLst/>
          </a:prstGeom>
          <a:solidFill>
            <a:srgbClr val="7030A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25908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2438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81400" y="2819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2590800"/>
            <a:ext cx="213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H="1">
            <a:off x="1219200" y="3086100"/>
            <a:ext cx="2362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55448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i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119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R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281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  <a:r>
              <a:rPr lang="en-US" sz="2400" baseline="-25000" dirty="0" smtClean="0">
                <a:latin typeface="+mj-lt"/>
              </a:rPr>
              <a:t>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k</a:t>
            </a:r>
            <a:r>
              <a:rPr lang="en-US" sz="2400" baseline="-25000" dirty="0" err="1" smtClean="0">
                <a:latin typeface="+mj-lt"/>
              </a:rPr>
              <a:t>a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9" name="Right Brace 28"/>
          <p:cNvSpPr/>
          <p:nvPr/>
        </p:nvSpPr>
        <p:spPr>
          <a:xfrm rot="5400000">
            <a:off x="4076700" y="4381500"/>
            <a:ext cx="381000" cy="1371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525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111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analysis to anisotropic media --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3" t="19425" r="27983" b="15041"/>
          <a:stretch/>
        </p:blipFill>
        <p:spPr bwMode="auto">
          <a:xfrm>
            <a:off x="1409054" y="1032574"/>
            <a:ext cx="6058546" cy="536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6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6939"/>
            <a:ext cx="9144000" cy="574412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" y="3581400"/>
            <a:ext cx="8915400" cy="228600"/>
          </a:xfrm>
          <a:prstGeom prst="rect">
            <a:avLst/>
          </a:prstGeom>
          <a:solidFill>
            <a:srgbClr val="DA32AA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the problem of determining the reflectance from </a:t>
            </a:r>
            <a:r>
              <a:rPr lang="en-US" sz="2400" dirty="0" smtClean="0"/>
              <a:t>an anisotropic medium with isotropic </a:t>
            </a:r>
            <a:r>
              <a:rPr lang="en-US" sz="2400" dirty="0"/>
              <a:t>permeability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baseline="-25000" dirty="0" smtClean="0">
                <a:latin typeface="Symbol" pitchFamily="18" charset="2"/>
              </a:rPr>
              <a:t>0 </a:t>
            </a:r>
            <a:r>
              <a:rPr lang="en-US" sz="2400" dirty="0" smtClean="0"/>
              <a:t>and anisotropic permittivity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baseline="-25000" dirty="0" smtClean="0">
                <a:latin typeface="Symbol" pitchFamily="18" charset="2"/>
              </a:rPr>
              <a:t>0 </a:t>
            </a:r>
            <a:r>
              <a:rPr lang="en-US" sz="2400" b="1" dirty="0" smtClean="0">
                <a:latin typeface="Symbol" pitchFamily="18" charset="2"/>
              </a:rPr>
              <a:t>k </a:t>
            </a:r>
            <a:r>
              <a:rPr lang="en-US" sz="2400" dirty="0" smtClean="0"/>
              <a:t>where:</a:t>
            </a:r>
          </a:p>
          <a:p>
            <a:endParaRPr lang="en-US" sz="2400" b="1" baseline="-25000" dirty="0"/>
          </a:p>
          <a:p>
            <a:endParaRPr lang="en-US" sz="2400" b="1" baseline="-25000" dirty="0" smtClean="0"/>
          </a:p>
          <a:p>
            <a:endParaRPr lang="en-US" sz="2400" b="1" baseline="-25000" dirty="0"/>
          </a:p>
          <a:p>
            <a:endParaRPr lang="en-US" sz="2400" b="1" baseline="-25000" dirty="0" smtClean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dirty="0" smtClean="0"/>
          </a:p>
          <a:p>
            <a:r>
              <a:rPr lang="en-US" sz="2400" dirty="0" smtClean="0"/>
              <a:t>By assumption, the </a:t>
            </a:r>
            <a:r>
              <a:rPr lang="en-US" sz="2400" dirty="0"/>
              <a:t>wave vector in the medium is</a:t>
            </a:r>
          </a:p>
          <a:p>
            <a:r>
              <a:rPr lang="en-US" sz="2400" dirty="0"/>
              <a:t>confined to the </a:t>
            </a:r>
            <a:r>
              <a:rPr lang="en-US" sz="2400" i="1" dirty="0" smtClean="0"/>
              <a:t>x-y</a:t>
            </a:r>
            <a:r>
              <a:rPr lang="en-US" sz="2400" dirty="0" smtClean="0"/>
              <a:t> </a:t>
            </a:r>
            <a:r>
              <a:rPr lang="en-US" sz="2400" dirty="0"/>
              <a:t>plane and will be denoted </a:t>
            </a:r>
            <a:r>
              <a:rPr lang="en-US" sz="2400" dirty="0" smtClean="0"/>
              <a:t>by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electric field inside the medium is given by:</a:t>
            </a:r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98647"/>
              </p:ext>
            </p:extLst>
          </p:nvPr>
        </p:nvGraphicFramePr>
        <p:xfrm>
          <a:off x="2147973" y="1524000"/>
          <a:ext cx="316094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5" name="Equation" r:id="rId3" imgW="1282680" imgH="711000" progId="Equation.DSMT4">
                  <p:embed/>
                </p:oleObj>
              </mc:Choice>
              <mc:Fallback>
                <p:oleObj name="Equation" r:id="rId3" imgW="1282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973" y="1524000"/>
                        <a:ext cx="316094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695085"/>
              </p:ext>
            </p:extLst>
          </p:nvPr>
        </p:nvGraphicFramePr>
        <p:xfrm>
          <a:off x="352424" y="3962400"/>
          <a:ext cx="8639176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6" name="Equation" r:id="rId5" imgW="3504960" imgH="393480" progId="Equation.DSMT4">
                  <p:embed/>
                </p:oleObj>
              </mc:Choice>
              <mc:Fallback>
                <p:oleObj name="Equation" r:id="rId5" imgW="3504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4" y="3962400"/>
                        <a:ext cx="8639176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75200"/>
              </p:ext>
            </p:extLst>
          </p:nvPr>
        </p:nvGraphicFramePr>
        <p:xfrm>
          <a:off x="2130425" y="5476875"/>
          <a:ext cx="5291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7" name="Equation" r:id="rId7" imgW="2145960" imgH="355320" progId="Equation.DSMT4">
                  <p:embed/>
                </p:oleObj>
              </mc:Choice>
              <mc:Fallback>
                <p:oleObj name="Equation" r:id="rId7" imgW="214596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476875"/>
                        <a:ext cx="5291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668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Inside the anisotropic medium, Maxwell’s equations are: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After some algebra, the equation for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is: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From </a:t>
            </a:r>
            <a:r>
              <a:rPr lang="en-US" sz="2400" b="1" dirty="0" smtClean="0"/>
              <a:t>E,</a:t>
            </a:r>
            <a:r>
              <a:rPr lang="en-US" sz="2400" dirty="0" smtClean="0"/>
              <a:t> </a:t>
            </a:r>
            <a:r>
              <a:rPr lang="en-US" sz="2400" b="1" dirty="0" smtClean="0"/>
              <a:t>H</a:t>
            </a:r>
            <a:r>
              <a:rPr lang="en-US" sz="2400" dirty="0" smtClean="0"/>
              <a:t> can be determined from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30763"/>
              </p:ext>
            </p:extLst>
          </p:nvPr>
        </p:nvGraphicFramePr>
        <p:xfrm>
          <a:off x="904875" y="841375"/>
          <a:ext cx="66389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4" name="Equation" r:id="rId3" imgW="2692080" imgH="431640" progId="Equation.DSMT4">
                  <p:embed/>
                </p:oleObj>
              </mc:Choice>
              <mc:Fallback>
                <p:oleObj name="Equation" r:id="rId3" imgW="26920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841375"/>
                        <a:ext cx="66389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85975"/>
              </p:ext>
            </p:extLst>
          </p:nvPr>
        </p:nvGraphicFramePr>
        <p:xfrm>
          <a:off x="838200" y="2628364"/>
          <a:ext cx="7015163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5" name="Equation" r:id="rId5" imgW="2844720" imgH="736560" progId="Equation.DSMT4">
                  <p:embed/>
                </p:oleObj>
              </mc:Choice>
              <mc:Fallback>
                <p:oleObj name="Equation" r:id="rId5" imgW="284472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8364"/>
                        <a:ext cx="7015163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01433"/>
              </p:ext>
            </p:extLst>
          </p:nvPr>
        </p:nvGraphicFramePr>
        <p:xfrm>
          <a:off x="647700" y="5275262"/>
          <a:ext cx="82677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6" name="Equation" r:id="rId7" imgW="3352680" imgH="457200" progId="Equation.DSMT4">
                  <p:embed/>
                </p:oleObj>
              </mc:Choice>
              <mc:Fallback>
                <p:oleObj name="Equation" r:id="rId7" imgW="3352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275262"/>
                        <a:ext cx="82677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590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fields for the incident and reflected waves are the same as for the isotropic case.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Note that, consistent with Snell’s law:</a:t>
            </a:r>
          </a:p>
          <a:p>
            <a:r>
              <a:rPr lang="en-US" sz="2400" dirty="0" smtClean="0">
                <a:latin typeface="+mj-lt"/>
              </a:rPr>
              <a:t>Continuity conditions at the </a:t>
            </a:r>
            <a:r>
              <a:rPr lang="en-US" sz="2400" i="1" dirty="0" smtClean="0">
                <a:latin typeface="+mj-lt"/>
              </a:rPr>
              <a:t>y=0</a:t>
            </a:r>
            <a:r>
              <a:rPr lang="en-US" sz="2400" dirty="0" smtClean="0">
                <a:latin typeface="+mj-lt"/>
              </a:rPr>
              <a:t> plane must be applied for the following fields: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There will be two different solutions, depending of the polarization of the incident field.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50234"/>
              </p:ext>
            </p:extLst>
          </p:nvPr>
        </p:nvGraphicFramePr>
        <p:xfrm>
          <a:off x="1066800" y="1181517"/>
          <a:ext cx="3570287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9" name="Equation" r:id="rId3" imgW="1447560" imgH="812520" progId="Equation.DSMT4">
                  <p:embed/>
                </p:oleObj>
              </mc:Choice>
              <mc:Fallback>
                <p:oleObj name="Equation" r:id="rId3" imgW="144756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81517"/>
                        <a:ext cx="3570287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06495"/>
              </p:ext>
            </p:extLst>
          </p:nvPr>
        </p:nvGraphicFramePr>
        <p:xfrm>
          <a:off x="5791200" y="3233757"/>
          <a:ext cx="14398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0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33757"/>
                        <a:ext cx="14398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16658"/>
              </p:ext>
            </p:extLst>
          </p:nvPr>
        </p:nvGraphicFramePr>
        <p:xfrm>
          <a:off x="242888" y="4624388"/>
          <a:ext cx="86391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1" name="Equation" r:id="rId7" imgW="3504960" imgH="241200" progId="Equation.DSMT4">
                  <p:embed/>
                </p:oleObj>
              </mc:Choice>
              <mc:Fallback>
                <p:oleObj name="Equation" r:id="rId7" imgW="3504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624388"/>
                        <a:ext cx="86391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11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s-polarization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126512"/>
              </p:ext>
            </p:extLst>
          </p:nvPr>
        </p:nvGraphicFramePr>
        <p:xfrm>
          <a:off x="609600" y="914400"/>
          <a:ext cx="8237538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7" name="Equation" r:id="rId3" imgW="3809880" imgH="736560" progId="Equation.DSMT4">
                  <p:embed/>
                </p:oleObj>
              </mc:Choice>
              <mc:Fallback>
                <p:oleObj name="Equation" r:id="rId3" imgW="38098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8237538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140366"/>
              </p:ext>
            </p:extLst>
          </p:nvPr>
        </p:nvGraphicFramePr>
        <p:xfrm>
          <a:off x="533400" y="2514600"/>
          <a:ext cx="8128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8" name="Equation" r:id="rId5" imgW="3759120" imgH="482400" progId="Equation.DSMT4">
                  <p:embed/>
                </p:oleObj>
              </mc:Choice>
              <mc:Fallback>
                <p:oleObj name="Equation" r:id="rId5" imgW="3759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128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16366"/>
              </p:ext>
            </p:extLst>
          </p:nvPr>
        </p:nvGraphicFramePr>
        <p:xfrm>
          <a:off x="1763395" y="3962400"/>
          <a:ext cx="2168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9" name="Equation" r:id="rId7" imgW="1002960" imgH="469800" progId="Equation.DSMT4">
                  <p:embed/>
                </p:oleObj>
              </mc:Choice>
              <mc:Fallback>
                <p:oleObj name="Equation" r:id="rId7" imgW="1002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95" y="3962400"/>
                        <a:ext cx="216852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55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p-polarization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2218"/>
              </p:ext>
            </p:extLst>
          </p:nvPr>
        </p:nvGraphicFramePr>
        <p:xfrm>
          <a:off x="2462213" y="511175"/>
          <a:ext cx="453072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3" name="Equation" r:id="rId3" imgW="2095200" imgH="1473120" progId="Equation.DSMT4">
                  <p:embed/>
                </p:oleObj>
              </mc:Choice>
              <mc:Fallback>
                <p:oleObj name="Equation" r:id="rId3" imgW="209520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511175"/>
                        <a:ext cx="453072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49334"/>
              </p:ext>
            </p:extLst>
          </p:nvPr>
        </p:nvGraphicFramePr>
        <p:xfrm>
          <a:off x="228600" y="3747511"/>
          <a:ext cx="8610600" cy="1434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4" name="Equation" r:id="rId5" imgW="4165560" imgH="685800" progId="Equation.DSMT4">
                  <p:embed/>
                </p:oleObj>
              </mc:Choice>
              <mc:Fallback>
                <p:oleObj name="Equation" r:id="rId5" imgW="4165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47511"/>
                        <a:ext cx="8610600" cy="1434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51228"/>
              </p:ext>
            </p:extLst>
          </p:nvPr>
        </p:nvGraphicFramePr>
        <p:xfrm>
          <a:off x="2346325" y="5295900"/>
          <a:ext cx="26066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5" name="Equation" r:id="rId7" imgW="1206360" imgH="469800" progId="Equation.DSMT4">
                  <p:embed/>
                </p:oleObj>
              </mc:Choice>
              <mc:Fallback>
                <p:oleObj name="Equation" r:id="rId7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295900"/>
                        <a:ext cx="26066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605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60652"/>
              </p:ext>
            </p:extLst>
          </p:nvPr>
        </p:nvGraphicFramePr>
        <p:xfrm>
          <a:off x="685800" y="1447800"/>
          <a:ext cx="6891338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8" name="数式" r:id="rId3" imgW="3187440" imgH="1777680" progId="Equation.3">
                  <p:embed/>
                </p:oleObj>
              </mc:Choice>
              <mc:Fallback>
                <p:oleObj name="数式" r:id="rId3" imgW="3187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891338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1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6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7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8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4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5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8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</a:t>
            </a:r>
            <a:r>
              <a:rPr lang="en-US" sz="2400" i="1" dirty="0" smtClean="0">
                <a:latin typeface="Symbol" pitchFamily="18" charset="2"/>
              </a:rPr>
              <a:t>e, m</a:t>
            </a:r>
            <a:r>
              <a:rPr lang="en-US" sz="2400" i="1" dirty="0" smtClean="0">
                <a:latin typeface="+mj-lt"/>
              </a:rPr>
              <a:t>, n, k</a:t>
            </a:r>
            <a:r>
              <a:rPr lang="en-US" sz="2400" dirty="0" smtClean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9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4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5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47800" y="1524000"/>
            <a:ext cx="6019800" cy="47244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</a:t>
              </a:r>
              <a:r>
                <a:rPr lang="en-US" sz="2400" dirty="0" smtClean="0">
                  <a:latin typeface="+mj-lt"/>
                </a:rPr>
                <a:t>’</a:t>
              </a:r>
              <a:r>
                <a:rPr lang="en-US" sz="2400" dirty="0" smtClean="0">
                  <a:latin typeface="Symbol" pitchFamily="18" charset="2"/>
                </a:rPr>
                <a:t> e</a:t>
              </a:r>
              <a:r>
                <a:rPr lang="en-US" sz="2400" dirty="0" smtClean="0"/>
                <a:t>’</a:t>
              </a:r>
              <a:endParaRPr lang="en-US" sz="2400" dirty="0" smtClean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29200" y="2891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k’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24200" y="43411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4186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3195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24" name="Arc 23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3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-- continued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" y="1066800"/>
            <a:ext cx="3009900" cy="2362200"/>
            <a:chOff x="1447800" y="1524000"/>
            <a:chExt cx="6019800" cy="4724400"/>
          </a:xfrm>
        </p:grpSpPr>
        <p:sp>
          <p:nvSpPr>
            <p:cNvPr id="7" name="Rectangle 6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1905000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</a:t>
              </a:r>
              <a:r>
                <a:rPr lang="en-US" sz="2400" dirty="0" smtClean="0">
                  <a:latin typeface="+mj-lt"/>
                </a:rPr>
                <a:t>’</a:t>
              </a:r>
              <a:r>
                <a:rPr lang="en-US" sz="2400" dirty="0" smtClean="0">
                  <a:latin typeface="Symbol" pitchFamily="18" charset="2"/>
                </a:rPr>
                <a:t> e</a:t>
              </a:r>
              <a:r>
                <a:rPr lang="en-US" sz="2400" dirty="0" smtClean="0"/>
                <a:t>’</a:t>
              </a:r>
              <a:endParaRPr lang="en-US" sz="2400" dirty="0" smtClean="0">
                <a:latin typeface="Symbol" pitchFamily="18" charset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29200" y="3121968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k’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96240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i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4186536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k</a:t>
              </a:r>
              <a:r>
                <a:rPr lang="en-US" sz="2400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14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86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2895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904906"/>
              </p:ext>
            </p:extLst>
          </p:nvPr>
        </p:nvGraphicFramePr>
        <p:xfrm>
          <a:off x="3197225" y="3051175"/>
          <a:ext cx="579437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0" name="数式" r:id="rId3" imgW="2679480" imgH="1600200" progId="Equation.3">
                  <p:embed/>
                </p:oleObj>
              </mc:Choice>
              <mc:Fallback>
                <p:oleObj name="数式" r:id="rId3" imgW="267948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3051175"/>
                        <a:ext cx="5794375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621482"/>
              </p:ext>
            </p:extLst>
          </p:nvPr>
        </p:nvGraphicFramePr>
        <p:xfrm>
          <a:off x="3632712" y="777106"/>
          <a:ext cx="52181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1" name="数式" r:id="rId5" imgW="2412720" imgH="901440" progId="Equation.3">
                  <p:embed/>
                </p:oleObj>
              </mc:Choice>
              <mc:Fallback>
                <p:oleObj name="数式" r:id="rId5" imgW="24127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712" y="777106"/>
                        <a:ext cx="52181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3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14876</TotalTime>
  <Words>708</Words>
  <Application>Microsoft Office PowerPoint</Application>
  <PresentationFormat>On-screen Show (4:3)</PresentationFormat>
  <Paragraphs>225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860</cp:revision>
  <cp:lastPrinted>2018-02-22T16:15:26Z</cp:lastPrinted>
  <dcterms:created xsi:type="dcterms:W3CDTF">2012-01-10T18:32:24Z</dcterms:created>
  <dcterms:modified xsi:type="dcterms:W3CDTF">2018-02-22T22:45:55Z</dcterms:modified>
</cp:coreProperties>
</file>