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354" r:id="rId3"/>
    <p:sldId id="357" r:id="rId4"/>
    <p:sldId id="400" r:id="rId5"/>
    <p:sldId id="401" r:id="rId6"/>
    <p:sldId id="402" r:id="rId7"/>
    <p:sldId id="403" r:id="rId8"/>
    <p:sldId id="404" r:id="rId9"/>
    <p:sldId id="405" r:id="rId10"/>
    <p:sldId id="406" r:id="rId11"/>
    <p:sldId id="407" r:id="rId12"/>
    <p:sldId id="408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17" r:id="rId22"/>
    <p:sldId id="418" r:id="rId23"/>
    <p:sldId id="419" r:id="rId24"/>
    <p:sldId id="420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1" d="100"/>
          <a:sy n="61" d="100"/>
        </p:scale>
        <p:origin x="76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hyperlink" Target="http://img.tfd.com/ggse/d6/gsed_0001_0012_0_img2972.p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5.pn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s.aip.org/history/Thumbnails/drude_paul_a1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Olin </a:t>
            </a:r>
            <a:r>
              <a:rPr lang="en-US" sz="3200" b="1" dirty="0" smtClean="0"/>
              <a:t>105</a:t>
            </a:r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18:</a:t>
            </a:r>
            <a:endParaRPr lang="en-US" sz="3200" b="1" dirty="0" smtClean="0"/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Read Chapter 7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Real and imaginary contributions to electromagnetic response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F</a:t>
            </a:r>
            <a:r>
              <a:rPr lang="en-US" sz="2800" b="1" dirty="0" smtClean="0">
                <a:solidFill>
                  <a:schemeClr val="folHlink"/>
                </a:solidFill>
              </a:rPr>
              <a:t>requency </a:t>
            </a:r>
            <a:r>
              <a:rPr lang="en-US" sz="2800" b="1" dirty="0">
                <a:solidFill>
                  <a:schemeClr val="folHlink"/>
                </a:solidFill>
              </a:rPr>
              <a:t>dependence of dielectric  materials; </a:t>
            </a:r>
            <a:r>
              <a:rPr lang="en-US" sz="2800" b="1" dirty="0" err="1">
                <a:solidFill>
                  <a:schemeClr val="folHlink"/>
                </a:solidFill>
              </a:rPr>
              <a:t>Drude</a:t>
            </a:r>
            <a:r>
              <a:rPr lang="en-US" sz="2800" b="1" dirty="0">
                <a:solidFill>
                  <a:schemeClr val="folHlink"/>
                </a:solidFill>
              </a:rPr>
              <a:t> </a:t>
            </a:r>
            <a:r>
              <a:rPr lang="en-US" sz="2800" b="1" dirty="0" smtClean="0">
                <a:solidFill>
                  <a:schemeClr val="folHlink"/>
                </a:solidFill>
              </a:rPr>
              <a:t>model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err="1">
                <a:solidFill>
                  <a:schemeClr val="folHlink"/>
                </a:solidFill>
              </a:rPr>
              <a:t>Kramers-Kronig</a:t>
            </a:r>
            <a:r>
              <a:rPr lang="en-US" sz="2800" b="1" dirty="0">
                <a:solidFill>
                  <a:schemeClr val="folHlink"/>
                </a:solidFill>
              </a:rPr>
              <a:t> relationships 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834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pPr lvl="1"/>
            <a:r>
              <a:rPr lang="en-US" sz="2400" dirty="0" smtClean="0">
                <a:latin typeface="+mj-lt"/>
              </a:rPr>
              <a:t>Vibration of  particle of charge</a:t>
            </a:r>
            <a:r>
              <a:rPr lang="en-US" sz="2400" i="1" dirty="0" smtClean="0">
                <a:latin typeface="+mj-lt"/>
              </a:rPr>
              <a:t> q </a:t>
            </a:r>
            <a:r>
              <a:rPr lang="en-US" sz="2400" dirty="0" smtClean="0">
                <a:latin typeface="+mj-lt"/>
              </a:rPr>
              <a:t>and mass</a:t>
            </a:r>
            <a:r>
              <a:rPr lang="en-US" sz="2400" i="1" dirty="0" smtClean="0">
                <a:latin typeface="+mj-lt"/>
              </a:rPr>
              <a:t> m </a:t>
            </a:r>
            <a:r>
              <a:rPr lang="en-US" sz="2400" dirty="0" smtClean="0">
                <a:latin typeface="+mj-lt"/>
              </a:rPr>
              <a:t>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9144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r</a:t>
              </a:r>
              <a:endParaRPr lang="en-US" sz="2400" dirty="0" smtClean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031419"/>
              </p:ext>
            </p:extLst>
          </p:nvPr>
        </p:nvGraphicFramePr>
        <p:xfrm>
          <a:off x="2141538" y="3200400"/>
          <a:ext cx="7027862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0" name="数式" r:id="rId5" imgW="3251160" imgH="1600200" progId="Equation.3">
                  <p:embed/>
                </p:oleObj>
              </mc:Choice>
              <mc:Fallback>
                <p:oleObj name="数式" r:id="rId5" imgW="325116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3200400"/>
                        <a:ext cx="7027862" cy="350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189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315327"/>
              </p:ext>
            </p:extLst>
          </p:nvPr>
        </p:nvGraphicFramePr>
        <p:xfrm>
          <a:off x="557213" y="1295400"/>
          <a:ext cx="5738812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4" name="数式" r:id="rId3" imgW="2654280" imgH="1981080" progId="Equation.3">
                  <p:embed/>
                </p:oleObj>
              </mc:Choice>
              <mc:Fallback>
                <p:oleObj name="数式" r:id="rId3" imgW="26542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1295400"/>
                        <a:ext cx="5738812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47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41438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" y="3886200"/>
            <a:ext cx="842772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58768"/>
              </p:ext>
            </p:extLst>
          </p:nvPr>
        </p:nvGraphicFramePr>
        <p:xfrm>
          <a:off x="3286125" y="2514600"/>
          <a:ext cx="9048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6" name="数式" r:id="rId5" imgW="419040" imgH="431640" progId="Equation.3">
                  <p:embed/>
                </p:oleObj>
              </mc:Choice>
              <mc:Fallback>
                <p:oleObj name="数式" r:id="rId5" imgW="419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514600"/>
                        <a:ext cx="904875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994536"/>
              </p:ext>
            </p:extLst>
          </p:nvPr>
        </p:nvGraphicFramePr>
        <p:xfrm>
          <a:off x="1295400" y="4343400"/>
          <a:ext cx="877887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7" name="数式" r:id="rId7" imgW="406080" imgH="431640" progId="Equation.3">
                  <p:embed/>
                </p:oleObj>
              </mc:Choice>
              <mc:Fallback>
                <p:oleObj name="数式" r:id="rId7" imgW="406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877887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function:</a:t>
            </a:r>
          </a:p>
        </p:txBody>
      </p:sp>
    </p:spTree>
    <p:extLst>
      <p:ext uri="{BB962C8B-B14F-4D97-AF65-F5344CB8AC3E}">
        <p14:creationId xmlns:p14="http://schemas.microsoft.com/office/powerpoint/2010/main" val="157794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787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966555"/>
              </p:ext>
            </p:extLst>
          </p:nvPr>
        </p:nvGraphicFramePr>
        <p:xfrm>
          <a:off x="846138" y="1447800"/>
          <a:ext cx="6230937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2" name="数式" r:id="rId3" imgW="2882880" imgH="1434960" progId="Equation.3">
                  <p:embed/>
                </p:oleObj>
              </mc:Choice>
              <mc:Fallback>
                <p:oleObj name="数式" r:id="rId3" imgW="2882880" imgH="1434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1447800"/>
                        <a:ext cx="6230937" cy="314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14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47934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199650"/>
              </p:ext>
            </p:extLst>
          </p:nvPr>
        </p:nvGraphicFramePr>
        <p:xfrm>
          <a:off x="854075" y="533400"/>
          <a:ext cx="7375525" cy="3162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4" name="数式" r:id="rId3" imgW="3898800" imgH="1650960" progId="Equation.3">
                  <p:embed/>
                </p:oleObj>
              </mc:Choice>
              <mc:Fallback>
                <p:oleObj name="数式" r:id="rId3" imgW="389880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533400"/>
                        <a:ext cx="7375525" cy="31625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277595"/>
              </p:ext>
            </p:extLst>
          </p:nvPr>
        </p:nvGraphicFramePr>
        <p:xfrm>
          <a:off x="304800" y="3657601"/>
          <a:ext cx="6934200" cy="2839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5" name="数式" r:id="rId5" imgW="3390840" imgH="1371600" progId="Equation.3">
                  <p:embed/>
                </p:oleObj>
              </mc:Choice>
              <mc:Fallback>
                <p:oleObj name="数式" r:id="rId5" imgW="339084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657601"/>
                        <a:ext cx="6934200" cy="2839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16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Analytic properties of the dielectric function (in the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or from “first principles”  -- </a:t>
            </a:r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39374"/>
              </p:ext>
            </p:extLst>
          </p:nvPr>
        </p:nvGraphicFramePr>
        <p:xfrm>
          <a:off x="685800" y="1211997"/>
          <a:ext cx="815498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0" name="数式" r:id="rId3" imgW="3987720" imgH="660240" progId="Equation.3">
                  <p:embed/>
                </p:oleObj>
              </mc:Choice>
              <mc:Fallback>
                <p:oleObj name="数式" r:id="rId3" imgW="39877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1997"/>
                        <a:ext cx="8154988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685800" y="2751642"/>
            <a:ext cx="7924800" cy="3657600"/>
            <a:chOff x="685800" y="2751642"/>
            <a:chExt cx="7924800" cy="3657600"/>
          </a:xfrm>
        </p:grpSpPr>
        <p:sp>
          <p:nvSpPr>
            <p:cNvPr id="13" name="Chord 12"/>
            <p:cNvSpPr>
              <a:spLocks noChangeAspect="1"/>
            </p:cNvSpPr>
            <p:nvPr/>
          </p:nvSpPr>
          <p:spPr>
            <a:xfrm rot="7484126">
              <a:off x="2033688" y="2751642"/>
              <a:ext cx="3657600" cy="3657600"/>
            </a:xfrm>
            <a:prstGeom prst="chord">
              <a:avLst>
                <a:gd name="adj1" fmla="val 2700000"/>
                <a:gd name="adj2" fmla="val 147669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5800" y="2814935"/>
              <a:ext cx="7924800" cy="3433465"/>
              <a:chOff x="685800" y="2814935"/>
              <a:chExt cx="7924800" cy="3433465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3810000" y="3276600"/>
                <a:ext cx="76200" cy="2971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762500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Re(</a:t>
                </a:r>
                <a:r>
                  <a:rPr lang="en-US" sz="2400" i="1" dirty="0" smtClean="0">
                    <a:latin typeface="+mj-lt"/>
                  </a:rPr>
                  <a:t>z</a:t>
                </a:r>
                <a:r>
                  <a:rPr lang="en-US" sz="2400" dirty="0" smtClean="0">
                    <a:latin typeface="+mj-lt"/>
                  </a:rPr>
                  <a:t>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57600" y="2814935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+mj-lt"/>
                  </a:rPr>
                  <a:t>Im</a:t>
                </a:r>
                <a:r>
                  <a:rPr lang="en-US" sz="2400" dirty="0" smtClean="0">
                    <a:latin typeface="+mj-lt"/>
                  </a:rPr>
                  <a:t>(</a:t>
                </a:r>
                <a:r>
                  <a:rPr lang="en-US" sz="2400" i="1" dirty="0" smtClean="0">
                    <a:latin typeface="+mj-lt"/>
                  </a:rPr>
                  <a:t>z</a:t>
                </a:r>
                <a:r>
                  <a:rPr lang="en-US" sz="2400" dirty="0" smtClean="0">
                    <a:latin typeface="+mj-lt"/>
                  </a:rPr>
                  <a:t>)</a:t>
                </a:r>
              </a:p>
            </p:txBody>
          </p:sp>
          <p:sp>
            <p:nvSpPr>
              <p:cNvPr id="14" name="Chord 13"/>
              <p:cNvSpPr>
                <a:spLocks noChangeAspect="1"/>
              </p:cNvSpPr>
              <p:nvPr/>
            </p:nvSpPr>
            <p:spPr>
              <a:xfrm rot="18359302">
                <a:off x="4564718" y="4640918"/>
                <a:ext cx="731520" cy="731520"/>
              </a:xfrm>
              <a:prstGeom prst="chord">
                <a:avLst>
                  <a:gd name="adj1" fmla="val 2700000"/>
                  <a:gd name="adj2" fmla="val 14766967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617720" y="481584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85800" y="4876800"/>
                <a:ext cx="6705600" cy="76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800600" y="4798368"/>
                <a:ext cx="228600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85965" y="4264967"/>
                <a:ext cx="755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132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634826"/>
              </p:ext>
            </p:extLst>
          </p:nvPr>
        </p:nvGraphicFramePr>
        <p:xfrm>
          <a:off x="571500" y="3586163"/>
          <a:ext cx="7921625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2" name="数式" r:id="rId3" imgW="3873240" imgH="507960" progId="Equation.3">
                  <p:embed/>
                </p:oleObj>
              </mc:Choice>
              <mc:Fallback>
                <p:oleObj name="数式" r:id="rId3" imgW="38732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3586163"/>
                        <a:ext cx="7921625" cy="105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304800" y="1071962"/>
            <a:ext cx="5334000" cy="2194560"/>
            <a:chOff x="685800" y="2751642"/>
            <a:chExt cx="8890000" cy="3657600"/>
          </a:xfrm>
        </p:grpSpPr>
        <p:sp>
          <p:nvSpPr>
            <p:cNvPr id="13" name="Chord 12"/>
            <p:cNvSpPr>
              <a:spLocks noChangeAspect="1"/>
            </p:cNvSpPr>
            <p:nvPr/>
          </p:nvSpPr>
          <p:spPr>
            <a:xfrm rot="7484126">
              <a:off x="2033688" y="2751642"/>
              <a:ext cx="3657600" cy="3657600"/>
            </a:xfrm>
            <a:prstGeom prst="chord">
              <a:avLst>
                <a:gd name="adj1" fmla="val 2700000"/>
                <a:gd name="adj2" fmla="val 147669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5800" y="2814933"/>
              <a:ext cx="8890000" cy="3433467"/>
              <a:chOff x="685800" y="2814933"/>
              <a:chExt cx="8890000" cy="3433467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3810000" y="3276600"/>
                <a:ext cx="76200" cy="2971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762500"/>
                <a:ext cx="21844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Re(</a:t>
                </a:r>
                <a:r>
                  <a:rPr lang="en-US" sz="2400" i="1" dirty="0" smtClean="0">
                    <a:latin typeface="+mj-lt"/>
                  </a:rPr>
                  <a:t>z</a:t>
                </a:r>
                <a:r>
                  <a:rPr lang="en-US" sz="2400" dirty="0" smtClean="0">
                    <a:latin typeface="+mj-lt"/>
                  </a:rPr>
                  <a:t>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191000" y="2814933"/>
                <a:ext cx="18288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+mj-lt"/>
                  </a:rPr>
                  <a:t>Im</a:t>
                </a:r>
                <a:r>
                  <a:rPr lang="en-US" sz="2400" dirty="0" smtClean="0">
                    <a:latin typeface="+mj-lt"/>
                  </a:rPr>
                  <a:t>(</a:t>
                </a:r>
                <a:r>
                  <a:rPr lang="en-US" sz="2400" i="1" dirty="0" smtClean="0">
                    <a:latin typeface="+mj-lt"/>
                  </a:rPr>
                  <a:t>z</a:t>
                </a:r>
                <a:r>
                  <a:rPr lang="en-US" sz="2400" dirty="0" smtClean="0">
                    <a:latin typeface="+mj-lt"/>
                  </a:rPr>
                  <a:t>)</a:t>
                </a:r>
              </a:p>
            </p:txBody>
          </p:sp>
          <p:sp>
            <p:nvSpPr>
              <p:cNvPr id="14" name="Chord 13"/>
              <p:cNvSpPr>
                <a:spLocks noChangeAspect="1"/>
              </p:cNvSpPr>
              <p:nvPr/>
            </p:nvSpPr>
            <p:spPr>
              <a:xfrm rot="18359302">
                <a:off x="4564718" y="4640918"/>
                <a:ext cx="731520" cy="731520"/>
              </a:xfrm>
              <a:prstGeom prst="chord">
                <a:avLst>
                  <a:gd name="adj1" fmla="val 2700000"/>
                  <a:gd name="adj2" fmla="val 14766967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617720" y="481584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85800" y="4876800"/>
                <a:ext cx="6705600" cy="76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800600" y="4798368"/>
                <a:ext cx="228600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85965" y="4264967"/>
                <a:ext cx="755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a</a:t>
                </a: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6492028" y="3111192"/>
            <a:ext cx="2270972" cy="1190774"/>
            <a:chOff x="6492028" y="3111192"/>
            <a:chExt cx="2270972" cy="1190774"/>
          </a:xfrm>
        </p:grpSpPr>
        <p:sp>
          <p:nvSpPr>
            <p:cNvPr id="9" name="Right Arrow 8"/>
            <p:cNvSpPr/>
            <p:nvPr/>
          </p:nvSpPr>
          <p:spPr>
            <a:xfrm rot="19453415">
              <a:off x="6492028" y="3920966"/>
              <a:ext cx="1828800" cy="381000"/>
            </a:xfrm>
            <a:prstGeom prst="rightArrow">
              <a:avLst/>
            </a:prstGeom>
            <a:solidFill>
              <a:srgbClr val="FF000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24800" y="3111192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=0</a:t>
              </a:r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411163"/>
              </p:ext>
            </p:extLst>
          </p:nvPr>
        </p:nvGraphicFramePr>
        <p:xfrm>
          <a:off x="882650" y="5083175"/>
          <a:ext cx="722153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3" name="数式" r:id="rId5" imgW="3530520" imgH="469800" progId="Equation.3">
                  <p:embed/>
                </p:oleObj>
              </mc:Choice>
              <mc:Fallback>
                <p:oleObj name="数式" r:id="rId5" imgW="35305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5083175"/>
                        <a:ext cx="7221538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166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447800" y="4038600"/>
            <a:ext cx="3429000" cy="190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" y="21112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747756"/>
              </p:ext>
            </p:extLst>
          </p:nvPr>
        </p:nvGraphicFramePr>
        <p:xfrm>
          <a:off x="1066800" y="1447800"/>
          <a:ext cx="6443663" cy="446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8" name="数式" r:id="rId3" imgW="3149280" imgH="2158920" progId="Equation.3">
                  <p:embed/>
                </p:oleObj>
              </mc:Choice>
              <mc:Fallback>
                <p:oleObj name="数式" r:id="rId3" imgW="31492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47800"/>
                        <a:ext cx="6443663" cy="446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06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" y="21112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215690"/>
              </p:ext>
            </p:extLst>
          </p:nvPr>
        </p:nvGraphicFramePr>
        <p:xfrm>
          <a:off x="762000" y="914400"/>
          <a:ext cx="340360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0" name="数式" r:id="rId3" imgW="1663560" imgH="965160" progId="Equation.3">
                  <p:embed/>
                </p:oleObj>
              </mc:Choice>
              <mc:Fallback>
                <p:oleObj name="数式" r:id="rId3" imgW="16635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914400"/>
                        <a:ext cx="3403600" cy="199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395235"/>
              </p:ext>
            </p:extLst>
          </p:nvPr>
        </p:nvGraphicFramePr>
        <p:xfrm>
          <a:off x="346074" y="3429000"/>
          <a:ext cx="8416926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1" name="数式" r:id="rId5" imgW="4114800" imgH="1117440" progId="Equation.3">
                  <p:embed/>
                </p:oleObj>
              </mc:Choice>
              <mc:Fallback>
                <p:oleObj name="数式" r:id="rId5" imgW="411480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4" y="3429000"/>
                        <a:ext cx="8416926" cy="231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281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087098"/>
              </p:ext>
            </p:extLst>
          </p:nvPr>
        </p:nvGraphicFramePr>
        <p:xfrm>
          <a:off x="685800" y="1524000"/>
          <a:ext cx="7870825" cy="4727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6" name="数式" r:id="rId3" imgW="3848040" imgH="2286000" progId="Equation.3">
                  <p:embed/>
                </p:oleObj>
              </mc:Choice>
              <mc:Fallback>
                <p:oleObj name="数式" r:id="rId3" imgW="3848040" imgH="228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7870825" cy="4727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6172200" y="304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29200" y="1295400"/>
            <a:ext cx="2667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246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676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9342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72200" y="1295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     u</a:t>
            </a:r>
            <a:r>
              <a:rPr lang="en-US" sz="2400" i="1" baseline="-25000" dirty="0" smtClean="0">
                <a:latin typeface="+mj-lt"/>
              </a:rPr>
              <a:t>s</a:t>
            </a:r>
            <a:r>
              <a:rPr lang="en-US" sz="2400" i="1" dirty="0" smtClean="0">
                <a:latin typeface="+mj-lt"/>
              </a:rPr>
              <a:t>    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48600" y="1066800"/>
            <a:ext cx="533400" cy="46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59714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1169"/>
            <a:ext cx="9144000" cy="551566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3962400"/>
            <a:ext cx="8991600" cy="304800"/>
          </a:xfrm>
          <a:prstGeom prst="rect">
            <a:avLst/>
          </a:prstGeom>
          <a:solidFill>
            <a:srgbClr val="DA32AA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730441"/>
              </p:ext>
            </p:extLst>
          </p:nvPr>
        </p:nvGraphicFramePr>
        <p:xfrm>
          <a:off x="304800" y="304800"/>
          <a:ext cx="4419600" cy="23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8" name="数式" r:id="rId3" imgW="2095200" imgH="1143000" progId="Equation.3">
                  <p:embed/>
                </p:oleObj>
              </mc:Choice>
              <mc:Fallback>
                <p:oleObj name="数式" r:id="rId3" imgW="20952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4419600" cy="236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878056"/>
              </p:ext>
            </p:extLst>
          </p:nvPr>
        </p:nvGraphicFramePr>
        <p:xfrm>
          <a:off x="876300" y="3251200"/>
          <a:ext cx="75057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9" name="数式" r:id="rId5" imgW="3555720" imgH="1117440" progId="Equation.3">
                  <p:embed/>
                </p:oleObj>
              </mc:Choice>
              <mc:Fallback>
                <p:oleObj name="数式" r:id="rId5" imgW="355572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3251200"/>
                        <a:ext cx="7505700" cy="231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99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for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287769"/>
              </p:ext>
            </p:extLst>
          </p:nvPr>
        </p:nvGraphicFramePr>
        <p:xfrm>
          <a:off x="817562" y="1573213"/>
          <a:ext cx="7412038" cy="37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4" name="数式" r:id="rId3" imgW="3429000" imgH="1726920" progId="Equation.3">
                  <p:embed/>
                </p:oleObj>
              </mc:Choice>
              <mc:Fallback>
                <p:oleObj name="数式" r:id="rId3" imgW="342900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2" y="1573213"/>
                        <a:ext cx="7412038" cy="377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41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2400" y="4267200"/>
            <a:ext cx="39624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for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 – continued --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Analytic properties: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462010"/>
              </p:ext>
            </p:extLst>
          </p:nvPr>
        </p:nvGraphicFramePr>
        <p:xfrm>
          <a:off x="533400" y="1600200"/>
          <a:ext cx="716597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8" name="数式" r:id="rId3" imgW="3314520" imgH="1473120" progId="Equation.3">
                  <p:embed/>
                </p:oleObj>
              </mc:Choice>
              <mc:Fallback>
                <p:oleObj name="数式" r:id="rId3" imgW="331452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716597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09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211126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– for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902896"/>
              </p:ext>
            </p:extLst>
          </p:nvPr>
        </p:nvGraphicFramePr>
        <p:xfrm>
          <a:off x="1047750" y="1035050"/>
          <a:ext cx="53530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2" name="数式" r:id="rId3" imgW="2616120" imgH="1193760" progId="Equation.3">
                  <p:embed/>
                </p:oleObj>
              </mc:Choice>
              <mc:Fallback>
                <p:oleObj name="数式" r:id="rId3" imgW="261612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1035050"/>
                        <a:ext cx="5353050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521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Further comments on analytic behavior of dielectric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519071"/>
              </p:ext>
            </p:extLst>
          </p:nvPr>
        </p:nvGraphicFramePr>
        <p:xfrm>
          <a:off x="866775" y="1022350"/>
          <a:ext cx="5716588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6" name="数式" r:id="rId3" imgW="2793960" imgH="1206360" progId="Equation.3">
                  <p:embed/>
                </p:oleObj>
              </mc:Choice>
              <mc:Fallback>
                <p:oleObj name="数式" r:id="rId3" imgW="2793960" imgH="1206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1022350"/>
                        <a:ext cx="5716588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63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0062" y="457200"/>
            <a:ext cx="8262938" cy="4953000"/>
            <a:chOff x="-322929" y="137692"/>
            <a:chExt cx="10295233" cy="545914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0540501"/>
                </p:ext>
              </p:extLst>
            </p:nvPr>
          </p:nvGraphicFramePr>
          <p:xfrm>
            <a:off x="-322929" y="1608207"/>
            <a:ext cx="10295233" cy="398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42" name="Equation" r:id="rId3" imgW="3809880" imgH="1473120" progId="Equation.DSMT4">
                    <p:embed/>
                  </p:oleObj>
                </mc:Choice>
                <mc:Fallback>
                  <p:oleObj name="Equation" r:id="rId3" imgW="3809880" imgH="1473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2929" y="1608207"/>
                          <a:ext cx="10295233" cy="3988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04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Plane wave solutions to </a:t>
            </a:r>
            <a:r>
              <a:rPr lang="en-US" sz="2400" dirty="0" err="1" smtClean="0">
                <a:latin typeface="+mj-lt"/>
              </a:rPr>
              <a:t>sourceless</a:t>
            </a:r>
            <a:r>
              <a:rPr lang="en-US" sz="2400" dirty="0" smtClean="0">
                <a:latin typeface="+mj-lt"/>
              </a:rPr>
              <a:t> Maxwell’s equations; extension of analysis to complex dielectric functions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160652"/>
              </p:ext>
            </p:extLst>
          </p:nvPr>
        </p:nvGraphicFramePr>
        <p:xfrm>
          <a:off x="685800" y="1447800"/>
          <a:ext cx="6891338" cy="388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9" name="数式" r:id="rId3" imgW="3187440" imgH="1777680" progId="Equation.3">
                  <p:embed/>
                </p:oleObj>
              </mc:Choice>
              <mc:Fallback>
                <p:oleObj name="数式" r:id="rId3" imgW="318744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47800"/>
                        <a:ext cx="6891338" cy="388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02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Paul Karl Ludwig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  1863-1906</a:t>
            </a:r>
          </a:p>
        </p:txBody>
      </p:sp>
      <p:pic>
        <p:nvPicPr>
          <p:cNvPr id="71682" name="Picture 2" descr="http://photos.aip.org/history/Thumbnails/drude_paul_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1295400"/>
            <a:ext cx="197167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4876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http://photos.aip.org/history/Thumbnails/drude_paul_a1.jpg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982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236872"/>
              </p:ext>
            </p:extLst>
          </p:nvPr>
        </p:nvGraphicFramePr>
        <p:xfrm>
          <a:off x="518160" y="1033462"/>
          <a:ext cx="6534150" cy="494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4" name="数式" r:id="rId3" imgW="3022560" imgH="2260440" progId="Equation.3">
                  <p:embed/>
                </p:oleObj>
              </mc:Choice>
              <mc:Fallback>
                <p:oleObj name="数式" r:id="rId3" imgW="3022560" imgH="226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" y="1033462"/>
                        <a:ext cx="6534150" cy="494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248400" y="4038600"/>
            <a:ext cx="2590476" cy="2463492"/>
            <a:chOff x="914400" y="554353"/>
            <a:chExt cx="2590476" cy="2463492"/>
          </a:xfrm>
        </p:grpSpPr>
        <p:pic>
          <p:nvPicPr>
            <p:cNvPr id="71682" name="Picture 2" descr="http://img.tfd.com/ggse/d6/gsed_0001_0012_0_img297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554353"/>
              <a:ext cx="2590476" cy="2463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/>
          </p:nvSpPr>
          <p:spPr>
            <a:xfrm>
              <a:off x="2118360" y="1600200"/>
              <a:ext cx="152400" cy="1858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ight Arrow 6"/>
          <p:cNvSpPr/>
          <p:nvPr/>
        </p:nvSpPr>
        <p:spPr>
          <a:xfrm rot="11824291">
            <a:off x="5621750" y="4352105"/>
            <a:ext cx="609600" cy="20764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6047601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" y="149751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Vibrations of charged particles near equilibrium: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5180" y="4455928"/>
            <a:ext cx="739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d</a:t>
            </a:r>
            <a:r>
              <a:rPr lang="en-US" sz="2400" b="1" dirty="0" err="1" smtClean="0">
                <a:latin typeface="+mj-lt"/>
              </a:rPr>
              <a:t>r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680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930106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8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pPr lvl="2"/>
            <a:r>
              <a:rPr lang="en-US" sz="2400" dirty="0" smtClean="0">
                <a:latin typeface="+mj-lt"/>
              </a:rPr>
              <a:t>Vibration of  particle of charge</a:t>
            </a:r>
            <a:r>
              <a:rPr lang="en-US" sz="2400" i="1" dirty="0" smtClean="0">
                <a:latin typeface="+mj-lt"/>
              </a:rPr>
              <a:t> q </a:t>
            </a:r>
            <a:r>
              <a:rPr lang="en-US" sz="2400" dirty="0" smtClean="0">
                <a:latin typeface="+mj-lt"/>
              </a:rPr>
              <a:t>and mass </a:t>
            </a:r>
            <a:r>
              <a:rPr lang="en-US" sz="2400" i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r</a:t>
              </a:r>
              <a:endParaRPr lang="en-US" sz="2400" dirty="0" smtClean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40480" y="3135868"/>
            <a:ext cx="5151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Note that: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dirty="0" smtClean="0">
                <a:latin typeface="+mj-lt"/>
              </a:rPr>
              <a:t> &gt; 0 represents dissipation of energy.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Symbol" pitchFamily="18" charset="2"/>
              </a:rPr>
              <a:t>w</a:t>
            </a:r>
            <a:r>
              <a:rPr lang="en-US" sz="2000" baseline="-25000" dirty="0" smtClean="0">
                <a:latin typeface="+mj-lt"/>
              </a:rPr>
              <a:t>0</a:t>
            </a:r>
            <a:r>
              <a:rPr lang="en-US" sz="2000" dirty="0" smtClean="0">
                <a:latin typeface="+mj-lt"/>
              </a:rPr>
              <a:t> represents the natural frequency of the vibration; </a:t>
            </a:r>
            <a:r>
              <a:rPr lang="en-US" sz="2000" dirty="0" smtClean="0">
                <a:latin typeface="Symbol" pitchFamily="18" charset="2"/>
              </a:rPr>
              <a:t>w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=0 would represent a free (unbound) particle</a:t>
            </a:r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224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199944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0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pPr lvl="2"/>
            <a:r>
              <a:rPr lang="en-US" sz="2400" dirty="0" smtClean="0">
                <a:latin typeface="+mj-lt"/>
              </a:rPr>
              <a:t>Vibration of  particle of charge</a:t>
            </a:r>
            <a:r>
              <a:rPr lang="en-US" sz="2400" i="1" dirty="0" smtClean="0">
                <a:latin typeface="+mj-lt"/>
              </a:rPr>
              <a:t> q </a:t>
            </a:r>
            <a:r>
              <a:rPr lang="en-US" sz="2400" dirty="0" smtClean="0">
                <a:latin typeface="+mj-lt"/>
              </a:rPr>
              <a:t>and mass </a:t>
            </a:r>
            <a:r>
              <a:rPr lang="en-US" sz="2400" i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r</a:t>
              </a:r>
              <a:endParaRPr lang="en-US" sz="2400" dirty="0" smtClean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104178"/>
              </p:ext>
            </p:extLst>
          </p:nvPr>
        </p:nvGraphicFramePr>
        <p:xfrm>
          <a:off x="2152650" y="3505200"/>
          <a:ext cx="653415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1" name="数式" r:id="rId7" imgW="3022560" imgH="1193760" progId="Equation.3">
                  <p:embed/>
                </p:oleObj>
              </mc:Choice>
              <mc:Fallback>
                <p:oleObj name="数式" r:id="rId7" imgW="302256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3505200"/>
                        <a:ext cx="653415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819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562860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4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pPr lvl="2"/>
            <a:r>
              <a:rPr lang="en-US" sz="2400" dirty="0" smtClean="0">
                <a:latin typeface="+mj-lt"/>
              </a:rPr>
              <a:t>Vibration of  particle of charge</a:t>
            </a:r>
            <a:r>
              <a:rPr lang="en-US" sz="2400" i="1" dirty="0" smtClean="0">
                <a:latin typeface="+mj-lt"/>
              </a:rPr>
              <a:t> q </a:t>
            </a:r>
            <a:r>
              <a:rPr lang="en-US" sz="2400" dirty="0" smtClean="0">
                <a:latin typeface="+mj-lt"/>
              </a:rPr>
              <a:t>and mass</a:t>
            </a:r>
            <a:r>
              <a:rPr lang="en-US" sz="2400" i="1" dirty="0" smtClean="0">
                <a:latin typeface="+mj-lt"/>
              </a:rPr>
              <a:t> m </a:t>
            </a:r>
            <a:r>
              <a:rPr lang="en-US" sz="2400" dirty="0" smtClean="0">
                <a:latin typeface="+mj-lt"/>
              </a:rPr>
              <a:t>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r</a:t>
              </a:r>
              <a:endParaRPr lang="en-US" sz="2400" dirty="0" smtClean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484531"/>
              </p:ext>
            </p:extLst>
          </p:nvPr>
        </p:nvGraphicFramePr>
        <p:xfrm>
          <a:off x="2797175" y="3649662"/>
          <a:ext cx="6040438" cy="275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5" name="数式" r:id="rId7" imgW="2793960" imgH="1257120" progId="Equation.3">
                  <p:embed/>
                </p:oleObj>
              </mc:Choice>
              <mc:Fallback>
                <p:oleObj name="数式" r:id="rId7" imgW="279396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175" y="3649662"/>
                        <a:ext cx="6040438" cy="275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752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14493</TotalTime>
  <Words>506</Words>
  <Application>Microsoft Office PowerPoint</Application>
  <PresentationFormat>On-screen Show (4:3)</PresentationFormat>
  <Paragraphs>131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Symbol</vt:lpstr>
      <vt:lpstr>Wingdings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860</cp:revision>
  <cp:lastPrinted>2018-02-24T14:29:26Z</cp:lastPrinted>
  <dcterms:created xsi:type="dcterms:W3CDTF">2012-01-10T18:32:24Z</dcterms:created>
  <dcterms:modified xsi:type="dcterms:W3CDTF">2018-02-24T14:29:43Z</dcterms:modified>
</cp:coreProperties>
</file>