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8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8" r:id="rId15"/>
    <p:sldId id="381" r:id="rId16"/>
    <p:sldId id="376" r:id="rId17"/>
    <p:sldId id="377" r:id="rId18"/>
    <p:sldId id="378" r:id="rId19"/>
    <p:sldId id="379" r:id="rId20"/>
    <p:sldId id="380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20: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Chapter 1-7 in Jackson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Brief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some homework problems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2002"/>
              </p:ext>
            </p:extLst>
          </p:nvPr>
        </p:nvGraphicFramePr>
        <p:xfrm>
          <a:off x="31679" y="8382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3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9" y="8382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81194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049" y="993338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57020"/>
              </p:ext>
            </p:extLst>
          </p:nvPr>
        </p:nvGraphicFramePr>
        <p:xfrm>
          <a:off x="449932" y="1607403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29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32" y="1607403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049" y="2826603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06932"/>
              </p:ext>
            </p:extLst>
          </p:nvPr>
        </p:nvGraphicFramePr>
        <p:xfrm>
          <a:off x="521369" y="3360003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0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369" y="3360003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7569" y="4579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92393"/>
              </p:ext>
            </p:extLst>
          </p:nvPr>
        </p:nvGraphicFramePr>
        <p:xfrm>
          <a:off x="4909061" y="4577616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1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9061" y="4577616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5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618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use of  spherical harmonic expansion: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Problem #4.9 </a:t>
            </a:r>
            <a:r>
              <a:rPr lang="en-US" sz="2400" dirty="0" smtClean="0">
                <a:latin typeface="+mj-lt"/>
              </a:rPr>
              <a:t>in </a:t>
            </a:r>
            <a:r>
              <a:rPr lang="en-US" sz="2400" dirty="0" smtClean="0">
                <a:latin typeface="+mj-lt"/>
              </a:rPr>
              <a:t>Jackson  (not assigned this year)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 point charge </a:t>
            </a:r>
            <a:r>
              <a:rPr lang="en-US" sz="2400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 is located in free space a distance d from the center of a dielectric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i="1" dirty="0" smtClean="0">
                <a:latin typeface="+mj-lt"/>
              </a:rPr>
              <a:t>a&lt;d</a:t>
            </a:r>
            <a:r>
              <a:rPr lang="en-US" sz="2400" dirty="0" smtClean="0">
                <a:latin typeface="+mj-lt"/>
              </a:rPr>
              <a:t>) and dielectric constant 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.    Find the electrostatic potential.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3505200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657600"/>
            <a:ext cx="533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810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4648200"/>
            <a:ext cx="777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486400" y="45968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0190" y="4721903"/>
            <a:ext cx="31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3465458" y="3656748"/>
            <a:ext cx="612883" cy="3429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1400" y="571250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286000" y="3105929"/>
            <a:ext cx="685800" cy="72639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45587"/>
              </p:ext>
            </p:extLst>
          </p:nvPr>
        </p:nvGraphicFramePr>
        <p:xfrm>
          <a:off x="1981200" y="2182912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6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182912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2780"/>
              </p:ext>
            </p:extLst>
          </p:nvPr>
        </p:nvGraphicFramePr>
        <p:xfrm>
          <a:off x="3389050" y="3305175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7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9050" y="3305175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03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HW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160530"/>
              </p:ext>
            </p:extLst>
          </p:nvPr>
        </p:nvGraphicFramePr>
        <p:xfrm>
          <a:off x="1524000" y="1066800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4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066800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771953"/>
              </p:ext>
            </p:extLst>
          </p:nvPr>
        </p:nvGraphicFramePr>
        <p:xfrm>
          <a:off x="1524000" y="2508832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5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2508832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0504"/>
              </p:ext>
            </p:extLst>
          </p:nvPr>
        </p:nvGraphicFramePr>
        <p:xfrm>
          <a:off x="1447800" y="4192290"/>
          <a:ext cx="59832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6" name="Equation" r:id="rId7" imgW="4012920" imgH="1002960" progId="Equation.DSMT4">
                  <p:embed/>
                </p:oleObj>
              </mc:Choice>
              <mc:Fallback>
                <p:oleObj name="Equation" r:id="rId7" imgW="40129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4192290"/>
                        <a:ext cx="5983287" cy="149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84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1550888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7400" y="1703288"/>
            <a:ext cx="533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185568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2693888"/>
            <a:ext cx="777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486400" y="2642517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0190" y="2767591"/>
            <a:ext cx="31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65458" y="1702436"/>
            <a:ext cx="612883" cy="3429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375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51617"/>
            <a:ext cx="685800" cy="72639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55102"/>
              </p:ext>
            </p:extLst>
          </p:nvPr>
        </p:nvGraphicFramePr>
        <p:xfrm>
          <a:off x="1981200" y="228600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7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28600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87469"/>
              </p:ext>
            </p:extLst>
          </p:nvPr>
        </p:nvGraphicFramePr>
        <p:xfrm>
          <a:off x="3429000" y="1198463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8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1198463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14072"/>
              </p:ext>
            </p:extLst>
          </p:nvPr>
        </p:nvGraphicFramePr>
        <p:xfrm>
          <a:off x="609600" y="4139983"/>
          <a:ext cx="7528863" cy="193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9" name="Equation" r:id="rId7" imgW="5740200" imgH="1473120" progId="Equation.DSMT4">
                  <p:embed/>
                </p:oleObj>
              </mc:Choice>
              <mc:Fallback>
                <p:oleObj name="Equation" r:id="rId7" imgW="57402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4139983"/>
                        <a:ext cx="7528863" cy="193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600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047697"/>
              </p:ext>
            </p:extLst>
          </p:nvPr>
        </p:nvGraphicFramePr>
        <p:xfrm>
          <a:off x="685800" y="76200"/>
          <a:ext cx="7528863" cy="193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6" name="Equation" r:id="rId3" imgW="5740200" imgH="1473120" progId="Equation.DSMT4">
                  <p:embed/>
                </p:oleObj>
              </mc:Choice>
              <mc:Fallback>
                <p:oleObj name="Equation" r:id="rId3" imgW="57402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76200"/>
                        <a:ext cx="7528863" cy="193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07945"/>
              </p:ext>
            </p:extLst>
          </p:nvPr>
        </p:nvGraphicFramePr>
        <p:xfrm>
          <a:off x="694660" y="2438400"/>
          <a:ext cx="550237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7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4660" y="2438400"/>
                        <a:ext cx="5502378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6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</a:t>
            </a:r>
            <a:r>
              <a:rPr lang="en-US" sz="2400" dirty="0" smtClean="0">
                <a:latin typeface="+mj-lt"/>
              </a:rPr>
              <a:t>#9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066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Consider an infinitely long wire with radius a, oriented along the </a:t>
            </a:r>
            <a:r>
              <a:rPr lang="en-US" b="1" dirty="0"/>
              <a:t>z</a:t>
            </a:r>
            <a:r>
              <a:rPr lang="en-US" dirty="0"/>
              <a:t> axis. There is a steady uniform current inside the wire. Specifically the current is along the z-axis with the magnitude of J</a:t>
            </a:r>
            <a:r>
              <a:rPr lang="en-US" baseline="-25000" dirty="0"/>
              <a:t>0</a:t>
            </a:r>
            <a:r>
              <a:rPr lang="en-US" dirty="0"/>
              <a:t> for ρ ≤ a and zero for ρ &gt; a, where ρ denotes the radial parameter of the natural cylindrical coordinates of the system.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vector potential (</a:t>
            </a:r>
            <a:r>
              <a:rPr lang="en-US" b="1" dirty="0"/>
              <a:t>A</a:t>
            </a:r>
            <a:r>
              <a:rPr lang="en-US" dirty="0"/>
              <a:t>) for all ρ.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magnetic flux field (</a:t>
            </a:r>
            <a:r>
              <a:rPr lang="en-US" b="1" dirty="0"/>
              <a:t>B</a:t>
            </a:r>
            <a:r>
              <a:rPr lang="en-US" dirty="0"/>
              <a:t>) for all ρ.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5088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problem using PHY 114 ideas</a:t>
            </a:r>
          </a:p>
          <a:p>
            <a:r>
              <a:rPr lang="en-US" sz="2400" dirty="0" smtClean="0">
                <a:latin typeface="+mj-lt"/>
              </a:rPr>
              <a:t>       In this case, it is convenient to solve part b first.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23270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0720" y="424433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11" name="Oval 10"/>
          <p:cNvSpPr/>
          <p:nvPr/>
        </p:nvSpPr>
        <p:spPr>
          <a:xfrm>
            <a:off x="268986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5562600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5"/>
          </p:cNvCxnSpPr>
          <p:nvPr/>
        </p:nvCxnSpPr>
        <p:spPr>
          <a:xfrm flipV="1">
            <a:off x="3220804" y="5562600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634335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1850" y="5950873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107004" y="5853428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68628" y="5063698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194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468838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7" name="Oval 6"/>
          <p:cNvSpPr/>
          <p:nvPr/>
        </p:nvSpPr>
        <p:spPr>
          <a:xfrm>
            <a:off x="268986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1787099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9" idx="5"/>
          </p:cNvCxnSpPr>
          <p:nvPr/>
        </p:nvCxnSpPr>
        <p:spPr>
          <a:xfrm flipV="1">
            <a:off x="3220804" y="1787099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1858834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1850" y="2175372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107004" y="2077927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8628" y="1288197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00346"/>
              </p:ext>
            </p:extLst>
          </p:nvPr>
        </p:nvGraphicFramePr>
        <p:xfrm>
          <a:off x="1697038" y="2449512"/>
          <a:ext cx="3049587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0" name="Equation" r:id="rId3" imgW="1409400" imgH="1841400" progId="Equation.DSMT4">
                  <p:embed/>
                </p:oleObj>
              </mc:Choice>
              <mc:Fallback>
                <p:oleObj name="Equation" r:id="rId3" imgW="14094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449512"/>
                        <a:ext cx="3049587" cy="402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00538"/>
              </p:ext>
            </p:extLst>
          </p:nvPr>
        </p:nvGraphicFramePr>
        <p:xfrm>
          <a:off x="5313362" y="2541588"/>
          <a:ext cx="3297238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1" name="Equation" r:id="rId5" imgW="1523880" imgH="1904760" progId="Equation.DSMT4">
                  <p:embed/>
                </p:oleObj>
              </mc:Choice>
              <mc:Fallback>
                <p:oleObj name="Equation" r:id="rId5" imgW="1523880" imgH="190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2541588"/>
                        <a:ext cx="3297238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</p:spTree>
    <p:extLst>
      <p:ext uri="{BB962C8B-B14F-4D97-AF65-F5344CB8AC3E}">
        <p14:creationId xmlns:p14="http://schemas.microsoft.com/office/powerpoint/2010/main" val="998773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</a:t>
            </a:r>
            <a:r>
              <a:rPr lang="en-US" sz="2400" dirty="0" smtClean="0">
                <a:latin typeface="+mj-lt"/>
              </a:rPr>
              <a:t>#9 </a:t>
            </a:r>
            <a:r>
              <a:rPr lang="en-US" sz="2400" dirty="0" smtClean="0">
                <a:latin typeface="+mj-lt"/>
              </a:rPr>
              <a:t>-- continued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34838"/>
              </p:ext>
            </p:extLst>
          </p:nvPr>
        </p:nvGraphicFramePr>
        <p:xfrm>
          <a:off x="1828800" y="428444"/>
          <a:ext cx="5610225" cy="627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5" name="Equation" r:id="rId3" imgW="3085920" imgH="3416040" progId="Equation.DSMT4">
                  <p:embed/>
                </p:oleObj>
              </mc:Choice>
              <mc:Fallback>
                <p:oleObj name="Equation" r:id="rId3" imgW="3085920" imgH="341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8444"/>
                        <a:ext cx="5610225" cy="6277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318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</a:t>
            </a:r>
            <a:r>
              <a:rPr lang="en-US" sz="2400" dirty="0" smtClean="0">
                <a:latin typeface="+mj-lt"/>
              </a:rPr>
              <a:t>#10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838200"/>
            <a:ext cx="1981200" cy="1752600"/>
            <a:chOff x="2286000" y="457200"/>
            <a:chExt cx="1981200" cy="1752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286000" y="7620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14600" y="1082040"/>
              <a:ext cx="914400" cy="914400"/>
            </a:xfrm>
            <a:prstGeom prst="ellipse">
              <a:avLst/>
            </a:prstGeom>
            <a:ln>
              <a:noFill/>
            </a:ln>
            <a:effectLst>
              <a:glow>
                <a:schemeClr val="accent1">
                  <a:alpha val="40000"/>
                </a:schemeClr>
              </a:glow>
              <a:reflection endPos="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45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w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971800" y="1539240"/>
              <a:ext cx="381000" cy="137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95600" y="1443335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651808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sphere of radius a carries a uniform surface charge distribution </a:t>
            </a:r>
            <a:r>
              <a:rPr lang="en-US" sz="2400" dirty="0" smtClean="0">
                <a:latin typeface="Symbol" pitchFamily="18" charset="2"/>
              </a:rPr>
              <a:t>s.  </a:t>
            </a:r>
            <a:r>
              <a:rPr lang="en-US" sz="2400" dirty="0" smtClean="0"/>
              <a:t>The sphere is rotated about a diameter with constant angular velocity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.  Find the vector potential </a:t>
            </a:r>
            <a:r>
              <a:rPr lang="en-US" sz="2400" b="1" dirty="0" smtClean="0"/>
              <a:t>A</a:t>
            </a:r>
            <a:r>
              <a:rPr lang="en-US" sz="2400" dirty="0" smtClean="0"/>
              <a:t> and magnetic field </a:t>
            </a:r>
            <a:r>
              <a:rPr lang="en-US" sz="2400" b="1" dirty="0" smtClean="0"/>
              <a:t>B</a:t>
            </a:r>
            <a:r>
              <a:rPr lang="en-US" sz="2400" dirty="0" smtClean="0"/>
              <a:t> both inside and outside the sphere.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5111"/>
              </p:ext>
            </p:extLst>
          </p:nvPr>
        </p:nvGraphicFramePr>
        <p:xfrm>
          <a:off x="1417638" y="2794000"/>
          <a:ext cx="5287962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name="Equation" r:id="rId3" imgW="2908080" imgH="1879560" progId="Equation.DSMT4">
                  <p:embed/>
                </p:oleObj>
              </mc:Choice>
              <mc:Fallback>
                <p:oleObj name="Equation" r:id="rId3" imgW="290808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794000"/>
                        <a:ext cx="5287962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36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9115"/>
            <a:ext cx="9144000" cy="57597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810000"/>
            <a:ext cx="8915400" cy="3048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</a:t>
            </a:r>
            <a:r>
              <a:rPr lang="en-US" sz="2400" dirty="0" smtClean="0">
                <a:latin typeface="+mj-lt"/>
              </a:rPr>
              <a:t>10 </a:t>
            </a:r>
            <a:r>
              <a:rPr lang="en-US" sz="2400" dirty="0" smtClean="0">
                <a:latin typeface="+mj-lt"/>
              </a:rPr>
              <a:t>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0350"/>
              </p:ext>
            </p:extLst>
          </p:nvPr>
        </p:nvGraphicFramePr>
        <p:xfrm>
          <a:off x="1246188" y="884238"/>
          <a:ext cx="6651625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3" name="Equation" r:id="rId3" imgW="3657600" imgH="1841400" progId="Equation.DSMT4">
                  <p:embed/>
                </p:oleObj>
              </mc:Choice>
              <mc:Fallback>
                <p:oleObj name="Equation" r:id="rId3" imgW="3657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884238"/>
                        <a:ext cx="6651625" cy="338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1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55853"/>
              </p:ext>
            </p:extLst>
          </p:nvPr>
        </p:nvGraphicFramePr>
        <p:xfrm>
          <a:off x="1067426" y="19050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8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26" y="19050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34322"/>
              </p:ext>
            </p:extLst>
          </p:nvPr>
        </p:nvGraphicFramePr>
        <p:xfrm>
          <a:off x="228600" y="5634037"/>
          <a:ext cx="8457344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9" name="Equation" r:id="rId5" imgW="3809880" imgH="203040" progId="Equation.DSMT4">
                  <p:embed/>
                </p:oleObj>
              </mc:Choice>
              <mc:Fallback>
                <p:oleObj name="Equation" r:id="rId5" imgW="3809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4037"/>
                        <a:ext cx="8457344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41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25221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8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15154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4114800"/>
            <a:ext cx="2743200" cy="10112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066800"/>
            <a:ext cx="19812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125861"/>
              </p:ext>
            </p:extLst>
          </p:nvPr>
        </p:nvGraphicFramePr>
        <p:xfrm>
          <a:off x="1409700" y="1179816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5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179816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229365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455902"/>
              </p:ext>
            </p:extLst>
          </p:nvPr>
        </p:nvGraphicFramePr>
        <p:xfrm>
          <a:off x="467474" y="533400"/>
          <a:ext cx="7467600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2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74" y="533400"/>
                        <a:ext cx="7467600" cy="544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8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990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When to solve equations using integral form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versus differential form?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22833"/>
              </p:ext>
            </p:extLst>
          </p:nvPr>
        </p:nvGraphicFramePr>
        <p:xfrm>
          <a:off x="838200" y="4173394"/>
          <a:ext cx="4761179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8" name="Equation" r:id="rId3" imgW="2247840" imgH="685800" progId="Equation.DSMT4">
                  <p:embed/>
                </p:oleObj>
              </mc:Choice>
              <mc:Fallback>
                <p:oleObj name="Equation" r:id="rId3" imgW="2247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73394"/>
                        <a:ext cx="4761179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0167"/>
              </p:ext>
            </p:extLst>
          </p:nvPr>
        </p:nvGraphicFramePr>
        <p:xfrm>
          <a:off x="768350" y="2779712"/>
          <a:ext cx="47815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9" name="Equation" r:id="rId5" imgW="2336760" imgH="685800" progId="Equation.DSMT4">
                  <p:embed/>
                </p:oleObj>
              </mc:Choice>
              <mc:Fallback>
                <p:oleObj name="Equation" r:id="rId5" imgW="2336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779712"/>
                        <a:ext cx="47815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17371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from electrostatic and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cases: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3124200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Useful for spatially confined sources.</a:t>
            </a:r>
          </a:p>
        </p:txBody>
      </p:sp>
    </p:spTree>
    <p:extLst>
      <p:ext uri="{BB962C8B-B14F-4D97-AF65-F5344CB8AC3E}">
        <p14:creationId xmlns:p14="http://schemas.microsoft.com/office/powerpoint/2010/main" val="324506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189498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6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7575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</p:spTree>
    <p:extLst>
      <p:ext uri="{BB962C8B-B14F-4D97-AF65-F5344CB8AC3E}">
        <p14:creationId xmlns:p14="http://schemas.microsoft.com/office/powerpoint/2010/main" val="17659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537" y="43314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384254"/>
              </p:ext>
            </p:extLst>
          </p:nvPr>
        </p:nvGraphicFramePr>
        <p:xfrm>
          <a:off x="2971800" y="890346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0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890346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6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14821</TotalTime>
  <Words>572</Words>
  <Application>Microsoft Office PowerPoint</Application>
  <PresentationFormat>On-screen Show (4:3)</PresentationFormat>
  <Paragraphs>122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891</cp:revision>
  <cp:lastPrinted>2018-03-02T03:24:50Z</cp:lastPrinted>
  <dcterms:created xsi:type="dcterms:W3CDTF">2012-01-10T18:32:24Z</dcterms:created>
  <dcterms:modified xsi:type="dcterms:W3CDTF">2018-03-02T03:25:04Z</dcterms:modified>
</cp:coreProperties>
</file>