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96" r:id="rId2"/>
    <p:sldId id="382" r:id="rId3"/>
    <p:sldId id="354" r:id="rId4"/>
    <p:sldId id="368" r:id="rId5"/>
    <p:sldId id="369" r:id="rId6"/>
    <p:sldId id="370" r:id="rId7"/>
    <p:sldId id="371" r:id="rId8"/>
    <p:sldId id="355" r:id="rId9"/>
    <p:sldId id="356" r:id="rId10"/>
    <p:sldId id="357" r:id="rId11"/>
    <p:sldId id="358" r:id="rId12"/>
    <p:sldId id="359" r:id="rId13"/>
    <p:sldId id="381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74" r:id="rId23"/>
    <p:sldId id="375" r:id="rId24"/>
    <p:sldId id="383" r:id="rId25"/>
    <p:sldId id="384" r:id="rId26"/>
    <p:sldId id="376" r:id="rId27"/>
    <p:sldId id="377" r:id="rId28"/>
    <p:sldId id="378" r:id="rId29"/>
    <p:sldId id="379" r:id="rId30"/>
    <p:sldId id="380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>
        <p:scale>
          <a:sx n="58" d="100"/>
          <a:sy n="58" d="100"/>
        </p:scale>
        <p:origin x="944" y="-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8" d="100"/>
        <a:sy n="48" d="100"/>
      </p:scale>
      <p:origin x="0" y="-16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3.wmf"/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47.wmf"/><Relationship Id="rId1" Type="http://schemas.openxmlformats.org/officeDocument/2006/relationships/image" Target="../media/image31.wmf"/><Relationship Id="rId4" Type="http://schemas.openxmlformats.org/officeDocument/2006/relationships/image" Target="../media/image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6" y="2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6" y="9120190"/>
            <a:ext cx="3170238" cy="479425"/>
          </a:xfrm>
          <a:prstGeom prst="rect">
            <a:avLst/>
          </a:prstGeom>
        </p:spPr>
        <p:txBody>
          <a:bodyPr vert="horz" lIns="91415" tIns="45708" rIns="91415" bIns="45708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1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2/12/2019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1"/>
            <a:ext cx="5852160" cy="4320540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0060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414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7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6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3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4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45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50.bin"/><Relationship Id="rId10" Type="http://schemas.openxmlformats.org/officeDocument/2006/relationships/image" Target="../media/image48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5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49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5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55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5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533400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712 Electrodynamics</a:t>
            </a:r>
          </a:p>
          <a:p>
            <a:pPr algn="ctr"/>
            <a:r>
              <a:rPr lang="en-US" sz="3200" b="1" dirty="0" smtClean="0"/>
              <a:t>9-9:50 AM  MWF  Olin 105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13: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Finish </a:t>
            </a:r>
            <a:r>
              <a:rPr lang="en-US" sz="3200" b="1" dirty="0" smtClean="0">
                <a:solidFill>
                  <a:schemeClr val="folHlink"/>
                </a:solidFill>
              </a:rPr>
              <a:t>reading  Chapter 5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chemeClr val="folHlink"/>
                </a:solidFill>
              </a:rPr>
              <a:t>Recap of </a:t>
            </a:r>
            <a:r>
              <a:rPr lang="en-US" sz="2400" b="1" dirty="0">
                <a:solidFill>
                  <a:schemeClr val="folHlink"/>
                </a:solidFill>
              </a:rPr>
              <a:t>h</a:t>
            </a:r>
            <a:r>
              <a:rPr lang="en-US" sz="2400" b="1" dirty="0" smtClean="0">
                <a:solidFill>
                  <a:schemeClr val="folHlink"/>
                </a:solidFill>
              </a:rPr>
              <a:t>yperfine interaction 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chemeClr val="folHlink"/>
                </a:solidFill>
              </a:rPr>
              <a:t>Macroscopic magnetization density M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chemeClr val="folHlink"/>
                </a:solidFill>
              </a:rPr>
              <a:t>H field and its relation to B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2400" b="1" dirty="0" smtClean="0">
                <a:solidFill>
                  <a:schemeClr val="folHlink"/>
                </a:solidFill>
              </a:rPr>
              <a:t>Magnetic boundary values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431266"/>
              </p:ext>
            </p:extLst>
          </p:nvPr>
        </p:nvGraphicFramePr>
        <p:xfrm>
          <a:off x="687388" y="960438"/>
          <a:ext cx="6438900" cy="543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" name="数式" r:id="rId3" imgW="2692080" imgH="2273040" progId="Equation.3">
                  <p:embed/>
                </p:oleObj>
              </mc:Choice>
              <mc:Fallback>
                <p:oleObj name="数式" r:id="rId3" imgW="2692080" imgH="227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960438"/>
                        <a:ext cx="6438900" cy="543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" y="41701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Vector potential contributions from macroscopic magnetization -- continued</a:t>
            </a:r>
          </a:p>
        </p:txBody>
      </p:sp>
    </p:spTree>
    <p:extLst>
      <p:ext uri="{BB962C8B-B14F-4D97-AF65-F5344CB8AC3E}">
        <p14:creationId xmlns:p14="http://schemas.microsoft.com/office/powerpoint/2010/main" val="216905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610217"/>
              </p:ext>
            </p:extLst>
          </p:nvPr>
        </p:nvGraphicFramePr>
        <p:xfrm>
          <a:off x="1066800" y="1066800"/>
          <a:ext cx="7470775" cy="443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4" name="数式" r:id="rId3" imgW="3124080" imgH="1854000" progId="Equation.3">
                  <p:embed/>
                </p:oleObj>
              </mc:Choice>
              <mc:Fallback>
                <p:oleObj name="数式" r:id="rId3" imgW="3124080" imgH="1854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066800"/>
                        <a:ext cx="7470775" cy="443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" y="41701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Vector potential contributions from macroscopic magnetization -- continued</a:t>
            </a:r>
          </a:p>
        </p:txBody>
      </p:sp>
    </p:spTree>
    <p:extLst>
      <p:ext uri="{BB962C8B-B14F-4D97-AF65-F5344CB8AC3E}">
        <p14:creationId xmlns:p14="http://schemas.microsoft.com/office/powerpoint/2010/main" val="268669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341879"/>
              </p:ext>
            </p:extLst>
          </p:nvPr>
        </p:nvGraphicFramePr>
        <p:xfrm>
          <a:off x="1068388" y="838200"/>
          <a:ext cx="4951412" cy="224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7" name="数式" r:id="rId3" imgW="2070000" imgH="939600" progId="Equation.3">
                  <p:embed/>
                </p:oleObj>
              </mc:Choice>
              <mc:Fallback>
                <p:oleObj name="数式" r:id="rId3" imgW="207000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8388" y="838200"/>
                        <a:ext cx="4951412" cy="224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74320" y="272533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Magnetic field contributions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153068"/>
              </p:ext>
            </p:extLst>
          </p:nvPr>
        </p:nvGraphicFramePr>
        <p:xfrm>
          <a:off x="1115695" y="3551581"/>
          <a:ext cx="6165850" cy="279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8" name="数式" r:id="rId5" imgW="2577960" imgH="1168200" progId="Equation.3">
                  <p:embed/>
                </p:oleObj>
              </mc:Choice>
              <mc:Fallback>
                <p:oleObj name="数式" r:id="rId5" imgW="2577960" imgH="1168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95" y="3551581"/>
                        <a:ext cx="6165850" cy="279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20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02215"/>
            <a:ext cx="723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Energy associated with magnetic fields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425406"/>
              </p:ext>
            </p:extLst>
          </p:nvPr>
        </p:nvGraphicFramePr>
        <p:xfrm>
          <a:off x="61913" y="731838"/>
          <a:ext cx="8777287" cy="580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4" name="Equation" r:id="rId3" imgW="3670200" imgH="2425680" progId="Equation.DSMT4">
                  <p:embed/>
                </p:oleObj>
              </mc:Choice>
              <mc:Fallback>
                <p:oleObj name="Equation" r:id="rId3" imgW="3670200" imgH="2425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13" y="731838"/>
                        <a:ext cx="8777287" cy="580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722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300785"/>
              </p:ext>
            </p:extLst>
          </p:nvPr>
        </p:nvGraphicFramePr>
        <p:xfrm>
          <a:off x="615950" y="457200"/>
          <a:ext cx="6165850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8" name="数式" r:id="rId3" imgW="2577960" imgH="1143000" progId="Equation.3">
                  <p:embed/>
                </p:oleObj>
              </mc:Choice>
              <mc:Fallback>
                <p:oleObj name="数式" r:id="rId3" imgW="2577960" imgH="11430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457200"/>
                        <a:ext cx="6165850" cy="273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25672"/>
              </p:ext>
            </p:extLst>
          </p:nvPr>
        </p:nvGraphicFramePr>
        <p:xfrm>
          <a:off x="322263" y="3795713"/>
          <a:ext cx="4433887" cy="182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19" name="Equation" r:id="rId5" imgW="1854000" imgH="761760" progId="Equation.DSMT4">
                  <p:embed/>
                </p:oleObj>
              </mc:Choice>
              <mc:Fallback>
                <p:oleObj name="Equation" r:id="rId5" imgW="1854000" imgH="7617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263" y="3795713"/>
                        <a:ext cx="4433887" cy="1824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943600" y="3505200"/>
            <a:ext cx="2286000" cy="1905000"/>
            <a:chOff x="5943600" y="3505200"/>
            <a:chExt cx="2286000" cy="1905000"/>
          </a:xfrm>
        </p:grpSpPr>
        <p:sp>
          <p:nvSpPr>
            <p:cNvPr id="7" name="Rectangle 6"/>
            <p:cNvSpPr/>
            <p:nvPr/>
          </p:nvSpPr>
          <p:spPr>
            <a:xfrm>
              <a:off x="5943600" y="3505200"/>
              <a:ext cx="2286000" cy="990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43600" y="4419600"/>
              <a:ext cx="2286000" cy="990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086600" y="3901440"/>
              <a:ext cx="0" cy="495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029684"/>
                </p:ext>
              </p:extLst>
            </p:nvPr>
          </p:nvGraphicFramePr>
          <p:xfrm>
            <a:off x="7239000" y="3837940"/>
            <a:ext cx="303212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20" name="数式" r:id="rId7" imgW="126720" imgH="177480" progId="Equation.3">
                    <p:embed/>
                  </p:oleObj>
                </mc:Choice>
                <mc:Fallback>
                  <p:oleObj name="数式" r:id="rId7" imgW="126720" imgH="177480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3837940"/>
                          <a:ext cx="303212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6248400" y="37338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+mj-lt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46863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+mj-lt"/>
                </a:rPr>
                <a:t>2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5943600" y="4419600"/>
            <a:ext cx="228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01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2004844"/>
              </p:ext>
            </p:extLst>
          </p:nvPr>
        </p:nvGraphicFramePr>
        <p:xfrm>
          <a:off x="762000" y="304800"/>
          <a:ext cx="5024002" cy="202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1" name="Equation" r:id="rId3" imgW="2743200" imgH="1104840" progId="Equation.DSMT4">
                  <p:embed/>
                </p:oleObj>
              </mc:Choice>
              <mc:Fallback>
                <p:oleObj name="Equation" r:id="rId3" imgW="2743200" imgH="1104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"/>
                        <a:ext cx="5024002" cy="202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5943600" y="3505200"/>
            <a:ext cx="2286000" cy="1905000"/>
            <a:chOff x="5943600" y="3505200"/>
            <a:chExt cx="2286000" cy="1905000"/>
          </a:xfrm>
        </p:grpSpPr>
        <p:sp>
          <p:nvSpPr>
            <p:cNvPr id="7" name="Rectangle 6"/>
            <p:cNvSpPr/>
            <p:nvPr/>
          </p:nvSpPr>
          <p:spPr>
            <a:xfrm>
              <a:off x="5943600" y="3505200"/>
              <a:ext cx="2286000" cy="990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43600" y="4419600"/>
              <a:ext cx="2286000" cy="990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086600" y="3901440"/>
              <a:ext cx="0" cy="495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1355283"/>
                </p:ext>
              </p:extLst>
            </p:nvPr>
          </p:nvGraphicFramePr>
          <p:xfrm>
            <a:off x="7239000" y="3837940"/>
            <a:ext cx="303212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42" name="数式" r:id="rId5" imgW="126720" imgH="177480" progId="Equation.3">
                    <p:embed/>
                  </p:oleObj>
                </mc:Choice>
                <mc:Fallback>
                  <p:oleObj name="数式" r:id="rId5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3837940"/>
                          <a:ext cx="303212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6248400" y="37338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+mj-lt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46863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+mj-lt"/>
                </a:rPr>
                <a:t>2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5943600" y="4419600"/>
            <a:ext cx="228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5273857"/>
              </p:ext>
            </p:extLst>
          </p:nvPr>
        </p:nvGraphicFramePr>
        <p:xfrm>
          <a:off x="2743200" y="3690144"/>
          <a:ext cx="2308225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43" name="数式" r:id="rId7" imgW="965160" imgH="672840" progId="Equation.3">
                  <p:embed/>
                </p:oleObj>
              </mc:Choice>
              <mc:Fallback>
                <p:oleObj name="数式" r:id="rId7" imgW="965160" imgH="6728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690144"/>
                        <a:ext cx="2308225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95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</a:t>
            </a:r>
            <a:r>
              <a:rPr lang="en-US" sz="2400" dirty="0" err="1" smtClean="0">
                <a:latin typeface="+mj-lt"/>
              </a:rPr>
              <a:t>magnetostatic</a:t>
            </a:r>
            <a:r>
              <a:rPr lang="en-US" sz="2400" dirty="0" smtClean="0">
                <a:latin typeface="+mj-lt"/>
              </a:rPr>
              <a:t> boundary value problem</a:t>
            </a:r>
          </a:p>
        </p:txBody>
      </p:sp>
      <p:sp>
        <p:nvSpPr>
          <p:cNvPr id="6" name="Oval 5"/>
          <p:cNvSpPr/>
          <p:nvPr/>
        </p:nvSpPr>
        <p:spPr>
          <a:xfrm>
            <a:off x="1447800" y="1447800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9970417"/>
              </p:ext>
            </p:extLst>
          </p:nvPr>
        </p:nvGraphicFramePr>
        <p:xfrm>
          <a:off x="3429000" y="1362570"/>
          <a:ext cx="315753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9" name="数式" r:id="rId3" imgW="1320480" imgH="457200" progId="Equation.3">
                  <p:embed/>
                </p:oleObj>
              </mc:Choice>
              <mc:Fallback>
                <p:oleObj name="数式" r:id="rId3" imgW="132048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362570"/>
                        <a:ext cx="3157537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16786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M</a:t>
            </a:r>
            <a:r>
              <a:rPr lang="en-US" sz="2400" b="1" baseline="-25000" dirty="0" smtClean="0">
                <a:latin typeface="+mj-lt"/>
              </a:rPr>
              <a:t>0</a:t>
            </a:r>
            <a:endParaRPr lang="en-US" sz="2400" b="1" dirty="0" smtClean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694878"/>
              </p:ext>
            </p:extLst>
          </p:nvPr>
        </p:nvGraphicFramePr>
        <p:xfrm>
          <a:off x="935038" y="3222625"/>
          <a:ext cx="5527675" cy="224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" name="数式" r:id="rId5" imgW="2311200" imgH="939600" progId="Equation.3">
                  <p:embed/>
                </p:oleObj>
              </mc:Choice>
              <mc:Fallback>
                <p:oleObj name="数式" r:id="rId5" imgW="2311200" imgH="939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038" y="3222625"/>
                        <a:ext cx="5527675" cy="224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142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</a:t>
            </a:r>
            <a:r>
              <a:rPr lang="en-US" sz="2400" dirty="0" err="1" smtClean="0">
                <a:latin typeface="+mj-lt"/>
              </a:rPr>
              <a:t>magnetostatic</a:t>
            </a:r>
            <a:r>
              <a:rPr lang="en-US" sz="2400" dirty="0" smtClean="0">
                <a:latin typeface="+mj-lt"/>
              </a:rPr>
              <a:t> boundary value problem -- continued</a:t>
            </a:r>
          </a:p>
        </p:txBody>
      </p:sp>
      <p:sp>
        <p:nvSpPr>
          <p:cNvPr id="6" name="Oval 5"/>
          <p:cNvSpPr/>
          <p:nvPr/>
        </p:nvSpPr>
        <p:spPr>
          <a:xfrm>
            <a:off x="1447800" y="1447800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3972136"/>
              </p:ext>
            </p:extLst>
          </p:nvPr>
        </p:nvGraphicFramePr>
        <p:xfrm>
          <a:off x="3429000" y="1362570"/>
          <a:ext cx="315753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5" name="数式" r:id="rId3" imgW="1320480" imgH="457200" progId="Equation.3">
                  <p:embed/>
                </p:oleObj>
              </mc:Choice>
              <mc:Fallback>
                <p:oleObj name="数式" r:id="rId3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362570"/>
                        <a:ext cx="3157537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00200" y="1678632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M</a:t>
            </a:r>
            <a:r>
              <a:rPr lang="en-US" sz="2400" b="1" baseline="-25000" dirty="0" smtClean="0">
                <a:latin typeface="+mj-lt"/>
              </a:rPr>
              <a:t>0</a:t>
            </a:r>
            <a:endParaRPr lang="en-US" sz="2400" b="1" dirty="0" smtClean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399924"/>
              </p:ext>
            </p:extLst>
          </p:nvPr>
        </p:nvGraphicFramePr>
        <p:xfrm>
          <a:off x="987424" y="2481262"/>
          <a:ext cx="7775576" cy="407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6" name="数式" r:id="rId5" imgW="3251160" imgH="1701720" progId="Equation.3">
                  <p:embed/>
                </p:oleObj>
              </mc:Choice>
              <mc:Fallback>
                <p:oleObj name="数式" r:id="rId5" imgW="3251160" imgH="1701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424" y="2481262"/>
                        <a:ext cx="7775576" cy="407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7371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1000" y="838200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188802"/>
              </p:ext>
            </p:extLst>
          </p:nvPr>
        </p:nvGraphicFramePr>
        <p:xfrm>
          <a:off x="1330643" y="674053"/>
          <a:ext cx="315753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7" name="数式" r:id="rId3" imgW="1320480" imgH="457200" progId="Equation.3">
                  <p:embed/>
                </p:oleObj>
              </mc:Choice>
              <mc:Fallback>
                <p:oleObj name="数式" r:id="rId3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643" y="674053"/>
                        <a:ext cx="3157537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06456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M</a:t>
            </a:r>
            <a:r>
              <a:rPr lang="en-US" sz="2400" b="1" baseline="-25000" dirty="0" smtClean="0">
                <a:latin typeface="+mj-lt"/>
              </a:rPr>
              <a:t>0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</a:t>
            </a:r>
            <a:r>
              <a:rPr lang="en-US" sz="2400" dirty="0" err="1" smtClean="0">
                <a:latin typeface="+mj-lt"/>
              </a:rPr>
              <a:t>magnetostatic</a:t>
            </a:r>
            <a:r>
              <a:rPr lang="en-US" sz="2400" dirty="0" smtClean="0">
                <a:latin typeface="+mj-lt"/>
              </a:rPr>
              <a:t> boundary value problem -- continued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7061302"/>
              </p:ext>
            </p:extLst>
          </p:nvPr>
        </p:nvGraphicFramePr>
        <p:xfrm>
          <a:off x="865188" y="2260600"/>
          <a:ext cx="7043737" cy="407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8" name="Equation" r:id="rId5" imgW="2946240" imgH="1701720" progId="Equation.DSMT4">
                  <p:embed/>
                </p:oleObj>
              </mc:Choice>
              <mc:Fallback>
                <p:oleObj name="Equation" r:id="rId5" imgW="2946240" imgH="170172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2260600"/>
                        <a:ext cx="7043737" cy="407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135241"/>
              </p:ext>
            </p:extLst>
          </p:nvPr>
        </p:nvGraphicFramePr>
        <p:xfrm>
          <a:off x="4648200" y="775506"/>
          <a:ext cx="4281488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9" name="数式" r:id="rId7" imgW="1790640" imgH="444240" progId="Equation.3">
                  <p:embed/>
                </p:oleObj>
              </mc:Choice>
              <mc:Fallback>
                <p:oleObj name="数式" r:id="rId7" imgW="1790640" imgH="4442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775506"/>
                        <a:ext cx="4281488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038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81000" y="838200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605962"/>
              </p:ext>
            </p:extLst>
          </p:nvPr>
        </p:nvGraphicFramePr>
        <p:xfrm>
          <a:off x="1330643" y="674053"/>
          <a:ext cx="315753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5" name="数式" r:id="rId3" imgW="1320480" imgH="457200" progId="Equation.3">
                  <p:embed/>
                </p:oleObj>
              </mc:Choice>
              <mc:Fallback>
                <p:oleObj name="数式" r:id="rId3" imgW="13204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643" y="674053"/>
                        <a:ext cx="3157537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064567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M</a:t>
            </a:r>
            <a:r>
              <a:rPr lang="en-US" sz="2400" b="1" baseline="-25000" dirty="0" smtClean="0">
                <a:latin typeface="+mj-lt"/>
              </a:rPr>
              <a:t>0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048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</a:t>
            </a:r>
            <a:r>
              <a:rPr lang="en-US" sz="2400" dirty="0" err="1" smtClean="0">
                <a:latin typeface="+mj-lt"/>
              </a:rPr>
              <a:t>magnetostatic</a:t>
            </a:r>
            <a:r>
              <a:rPr lang="en-US" sz="2400" dirty="0" smtClean="0">
                <a:latin typeface="+mj-lt"/>
              </a:rPr>
              <a:t> boundary value problem -- continued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233247"/>
              </p:ext>
            </p:extLst>
          </p:nvPr>
        </p:nvGraphicFramePr>
        <p:xfrm>
          <a:off x="141287" y="1600200"/>
          <a:ext cx="9002713" cy="2219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6" name="数式" r:id="rId5" imgW="4381200" imgH="1079280" progId="Equation.3">
                  <p:embed/>
                </p:oleObj>
              </mc:Choice>
              <mc:Fallback>
                <p:oleObj name="数式" r:id="rId5" imgW="4381200" imgH="1079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" y="1600200"/>
                        <a:ext cx="9002713" cy="22199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8326295"/>
              </p:ext>
            </p:extLst>
          </p:nvPr>
        </p:nvGraphicFramePr>
        <p:xfrm>
          <a:off x="533400" y="3352800"/>
          <a:ext cx="6262687" cy="318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7" name="数式" r:id="rId7" imgW="3047760" imgH="1549080" progId="Equation.3">
                  <p:embed/>
                </p:oleObj>
              </mc:Choice>
              <mc:Fallback>
                <p:oleObj name="数式" r:id="rId7" imgW="3047760" imgH="15490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352800"/>
                        <a:ext cx="6262687" cy="318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521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93675"/>
            <a:ext cx="7419975" cy="61626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9200" y="1524000"/>
            <a:ext cx="2209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463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928746"/>
              </p:ext>
            </p:extLst>
          </p:nvPr>
        </p:nvGraphicFramePr>
        <p:xfrm>
          <a:off x="914400" y="838200"/>
          <a:ext cx="6967538" cy="263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" name="数式" r:id="rId3" imgW="3390840" imgH="1282680" progId="Equation.3">
                  <p:embed/>
                </p:oleObj>
              </mc:Choice>
              <mc:Fallback>
                <p:oleObj name="数式" r:id="rId3" imgW="3390840" imgH="12826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838200"/>
                        <a:ext cx="6967538" cy="263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228600"/>
            <a:ext cx="65532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Check boundary values: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792737"/>
              </p:ext>
            </p:extLst>
          </p:nvPr>
        </p:nvGraphicFramePr>
        <p:xfrm>
          <a:off x="533400" y="3048000"/>
          <a:ext cx="7985126" cy="323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" name="数式" r:id="rId5" imgW="3886200" imgH="1574640" progId="Equation.3">
                  <p:embed/>
                </p:oleObj>
              </mc:Choice>
              <mc:Fallback>
                <p:oleObj name="数式" r:id="rId5" imgW="3886200" imgH="1574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48000"/>
                        <a:ext cx="7985126" cy="323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047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04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Variation; magnetic sphere plus external field </a:t>
            </a:r>
            <a:r>
              <a:rPr lang="en-US" sz="2400" b="1" dirty="0" smtClean="0">
                <a:latin typeface="+mj-lt"/>
              </a:rPr>
              <a:t>B</a:t>
            </a:r>
            <a:r>
              <a:rPr lang="en-US" sz="2400" b="1" baseline="-25000" dirty="0" smtClean="0">
                <a:latin typeface="+mj-lt"/>
              </a:rPr>
              <a:t>0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533400" y="766465"/>
            <a:ext cx="914400" cy="914400"/>
          </a:xfrm>
          <a:prstGeom prst="ellipse">
            <a:avLst/>
          </a:prstGeom>
          <a:gradFill flip="none" rotWithShape="1">
            <a:gsLst>
              <a:gs pos="100000">
                <a:srgbClr val="FFF200"/>
              </a:gs>
              <a:gs pos="23000">
                <a:srgbClr val="FF7A00"/>
              </a:gs>
              <a:gs pos="7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286521"/>
              </p:ext>
            </p:extLst>
          </p:nvPr>
        </p:nvGraphicFramePr>
        <p:xfrm>
          <a:off x="5181600" y="824706"/>
          <a:ext cx="300672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2" name="数式" r:id="rId3" imgW="1257120" imgH="457200" progId="Equation.3">
                  <p:embed/>
                </p:oleObj>
              </mc:Choice>
              <mc:Fallback>
                <p:oleObj name="数式" r:id="rId3" imgW="12571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824706"/>
                        <a:ext cx="3006725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5800" y="9144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M</a:t>
            </a:r>
            <a:r>
              <a:rPr lang="en-US" sz="2400" b="1" baseline="-25000" dirty="0" smtClean="0">
                <a:latin typeface="+mj-lt"/>
              </a:rPr>
              <a:t>0</a:t>
            </a:r>
            <a:endParaRPr lang="en-US" sz="2400" b="1" dirty="0" smtClean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362200" y="9144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362200" y="10668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362200" y="12192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362200" y="1371600"/>
            <a:ext cx="990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657600" y="9144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B</a:t>
            </a:r>
            <a:r>
              <a:rPr lang="en-US" sz="2400" b="1" baseline="-25000" dirty="0" smtClean="0">
                <a:latin typeface="+mj-lt"/>
              </a:rPr>
              <a:t>0</a:t>
            </a:r>
            <a:endParaRPr lang="en-US" sz="2400" b="1" dirty="0" smtClean="0">
              <a:latin typeface="+mj-lt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1413801"/>
              </p:ext>
            </p:extLst>
          </p:nvPr>
        </p:nvGraphicFramePr>
        <p:xfrm>
          <a:off x="228600" y="1757065"/>
          <a:ext cx="7810978" cy="5024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3" name="数式" r:id="rId5" imgW="3492360" imgH="2247840" progId="Equation.3">
                  <p:embed/>
                </p:oleObj>
              </mc:Choice>
              <mc:Fallback>
                <p:oleObj name="数式" r:id="rId5" imgW="3492360" imgH="22478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757065"/>
                        <a:ext cx="7810978" cy="50247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482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300785"/>
              </p:ext>
            </p:extLst>
          </p:nvPr>
        </p:nvGraphicFramePr>
        <p:xfrm>
          <a:off x="615950" y="457200"/>
          <a:ext cx="6165850" cy="2735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8" name="数式" r:id="rId3" imgW="2577960" imgH="1143000" progId="Equation.3">
                  <p:embed/>
                </p:oleObj>
              </mc:Choice>
              <mc:Fallback>
                <p:oleObj name="数式" r:id="rId3" imgW="2577960" imgH="1143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457200"/>
                        <a:ext cx="6165850" cy="2735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760629"/>
              </p:ext>
            </p:extLst>
          </p:nvPr>
        </p:nvGraphicFramePr>
        <p:xfrm>
          <a:off x="609600" y="3399155"/>
          <a:ext cx="3705225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9" name="数式" r:id="rId5" imgW="1549080" imgH="685800" progId="Equation.3">
                  <p:embed/>
                </p:oleObj>
              </mc:Choice>
              <mc:Fallback>
                <p:oleObj name="数式" r:id="rId5" imgW="15490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399155"/>
                        <a:ext cx="3705225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248400" y="4396740"/>
            <a:ext cx="2286000" cy="1905000"/>
            <a:chOff x="5943600" y="3505200"/>
            <a:chExt cx="2286000" cy="1905000"/>
          </a:xfrm>
        </p:grpSpPr>
        <p:sp>
          <p:nvSpPr>
            <p:cNvPr id="7" name="Rectangle 6"/>
            <p:cNvSpPr/>
            <p:nvPr/>
          </p:nvSpPr>
          <p:spPr>
            <a:xfrm>
              <a:off x="5943600" y="3505200"/>
              <a:ext cx="2286000" cy="990600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43600" y="4419600"/>
              <a:ext cx="2286000" cy="9906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7086600" y="3901440"/>
              <a:ext cx="0" cy="4953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2029684"/>
                </p:ext>
              </p:extLst>
            </p:nvPr>
          </p:nvGraphicFramePr>
          <p:xfrm>
            <a:off x="7239000" y="3837940"/>
            <a:ext cx="303212" cy="425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540" name="数式" r:id="rId7" imgW="126720" imgH="177480" progId="Equation.3">
                    <p:embed/>
                  </p:oleObj>
                </mc:Choice>
                <mc:Fallback>
                  <p:oleObj name="数式" r:id="rId7" imgW="126720" imgH="177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9000" y="3837940"/>
                          <a:ext cx="303212" cy="425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TextBox 11"/>
            <p:cNvSpPr txBox="1"/>
            <p:nvPr/>
          </p:nvSpPr>
          <p:spPr>
            <a:xfrm>
              <a:off x="6248400" y="37338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+mj-lt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48400" y="4686300"/>
              <a:ext cx="533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+mj-lt"/>
                </a:rPr>
                <a:t>2</a:t>
              </a:r>
            </a:p>
          </p:txBody>
        </p:sp>
      </p:grpSp>
      <p:cxnSp>
        <p:nvCxnSpPr>
          <p:cNvPr id="16" name="Straight Connector 15"/>
          <p:cNvCxnSpPr/>
          <p:nvPr/>
        </p:nvCxnSpPr>
        <p:spPr>
          <a:xfrm>
            <a:off x="6248400" y="5318760"/>
            <a:ext cx="2286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1049128"/>
              </p:ext>
            </p:extLst>
          </p:nvPr>
        </p:nvGraphicFramePr>
        <p:xfrm>
          <a:off x="3733800" y="4648200"/>
          <a:ext cx="2308225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1" name="数式" r:id="rId9" imgW="965160" imgH="672840" progId="Equation.3">
                  <p:embed/>
                </p:oleObj>
              </mc:Choice>
              <mc:Fallback>
                <p:oleObj name="数式" r:id="rId9" imgW="96516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648200"/>
                        <a:ext cx="2308225" cy="160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013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457200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Magnetism in materials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672175"/>
              </p:ext>
            </p:extLst>
          </p:nvPr>
        </p:nvGraphicFramePr>
        <p:xfrm>
          <a:off x="883920" y="1600200"/>
          <a:ext cx="6864350" cy="382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4" name="数式" r:id="rId3" imgW="2869920" imgH="1600200" progId="Equation.3">
                  <p:embed/>
                </p:oleObj>
              </mc:Choice>
              <mc:Fallback>
                <p:oleObj name="数式" r:id="rId3" imgW="2869920" imgH="1600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920" y="1600200"/>
                        <a:ext cx="6864350" cy="3829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165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89" y="857417"/>
            <a:ext cx="7937185" cy="5514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" y="395752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https://en.wikipedia.org/wiki/Permeability_(electromagnetism)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87356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81000"/>
            <a:ext cx="8153400" cy="5378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5827184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Composed of 80% Ni, 15% Fe, 5% </a:t>
            </a:r>
            <a:r>
              <a:rPr lang="en-US" sz="2400" dirty="0" err="1" smtClean="0">
                <a:latin typeface="+mj-lt"/>
              </a:rPr>
              <a:t>Mo+other</a:t>
            </a:r>
            <a:r>
              <a:rPr lang="en-US" sz="2400" dirty="0" smtClean="0">
                <a:latin typeface="+mj-lt"/>
              </a:rPr>
              <a:t> materials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6178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 </a:t>
            </a:r>
            <a:r>
              <a:rPr lang="en-US" sz="2400" dirty="0" err="1" smtClean="0">
                <a:latin typeface="+mj-lt"/>
              </a:rPr>
              <a:t>permalloy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mumetal</a:t>
            </a:r>
            <a:r>
              <a:rPr lang="en-US" sz="2400" dirty="0" smtClean="0">
                <a:latin typeface="+mj-lt"/>
              </a:rPr>
              <a:t>   </a:t>
            </a:r>
            <a:r>
              <a:rPr lang="en-US" sz="2400" dirty="0" smtClean="0">
                <a:latin typeface="Symbol" pitchFamily="18" charset="2"/>
              </a:rPr>
              <a:t>m/m</a:t>
            </a:r>
            <a:r>
              <a:rPr lang="en-US" sz="2400" baseline="-25000" dirty="0" smtClean="0">
                <a:latin typeface="+mj-lt"/>
              </a:rPr>
              <a:t>0</a:t>
            </a:r>
            <a:r>
              <a:rPr lang="en-US" sz="2400" dirty="0" smtClean="0">
                <a:latin typeface="+mj-lt"/>
              </a:rPr>
              <a:t> ~ 10</a:t>
            </a:r>
            <a:r>
              <a:rPr lang="en-US" sz="2400" baseline="30000" dirty="0" smtClean="0">
                <a:latin typeface="+mj-lt"/>
              </a:rPr>
              <a:t>4</a:t>
            </a:r>
            <a:endParaRPr lang="en-US" sz="2400" dirty="0" smtClean="0">
              <a:latin typeface="+mj-lt"/>
            </a:endParaRPr>
          </a:p>
        </p:txBody>
      </p:sp>
      <p:sp>
        <p:nvSpPr>
          <p:cNvPr id="6" name="Donut 5"/>
          <p:cNvSpPr>
            <a:spLocks noChangeAspect="1"/>
          </p:cNvSpPr>
          <p:nvPr/>
        </p:nvSpPr>
        <p:spPr>
          <a:xfrm>
            <a:off x="2781300" y="1905000"/>
            <a:ext cx="2743200" cy="2743200"/>
          </a:xfrm>
          <a:prstGeom prst="donut">
            <a:avLst>
              <a:gd name="adj" fmla="val 18869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57600" y="1981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ymbol" pitchFamily="18" charset="2"/>
              </a:rPr>
              <a:t>m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29673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m</a:t>
            </a:r>
            <a:r>
              <a:rPr lang="en-US" sz="2400" b="1" baseline="-25000" dirty="0" smtClean="0">
                <a:latin typeface="Symbol" pitchFamily="18" charset="2"/>
              </a:rPr>
              <a:t>0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1197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Symbol" pitchFamily="18" charset="2"/>
              </a:rPr>
              <a:t>m</a:t>
            </a:r>
            <a:r>
              <a:rPr lang="en-US" sz="2400" b="1" baseline="-25000" dirty="0" smtClean="0">
                <a:latin typeface="Symbol" pitchFamily="18" charset="2"/>
              </a:rPr>
              <a:t>0</a:t>
            </a:r>
            <a:endParaRPr lang="en-US" sz="2400" b="1" dirty="0" smtClean="0"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152900" y="2442865"/>
            <a:ext cx="266700" cy="67687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152900" y="2590800"/>
            <a:ext cx="1257300" cy="528935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43350" y="2624434"/>
            <a:ext cx="47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a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52950" y="2776834"/>
            <a:ext cx="476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b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248400" y="17526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248400" y="19050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248400" y="20574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48400" y="2209800"/>
            <a:ext cx="15240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705600" y="99506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B</a:t>
            </a:r>
            <a:r>
              <a:rPr lang="en-US" sz="2400" b="1" baseline="-25000" dirty="0" smtClean="0">
                <a:latin typeface="+mj-lt"/>
              </a:rPr>
              <a:t>0</a:t>
            </a:r>
            <a:endParaRPr lang="en-US" sz="2400" b="1" dirty="0" smtClean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0" y="1225897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Spherical shell   a &lt; r &lt; b :</a:t>
            </a:r>
          </a:p>
        </p:txBody>
      </p:sp>
    </p:spTree>
    <p:extLst>
      <p:ext uri="{BB962C8B-B14F-4D97-AF65-F5344CB8AC3E}">
        <p14:creationId xmlns:p14="http://schemas.microsoft.com/office/powerpoint/2010/main" val="70341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81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 </a:t>
            </a:r>
            <a:r>
              <a:rPr lang="en-US" sz="2400" dirty="0" err="1" smtClean="0">
                <a:latin typeface="+mj-lt"/>
              </a:rPr>
              <a:t>permalloy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mumetal</a:t>
            </a:r>
            <a:r>
              <a:rPr lang="en-US" sz="2400" dirty="0" smtClean="0">
                <a:latin typeface="+mj-lt"/>
              </a:rPr>
              <a:t>   </a:t>
            </a:r>
            <a:r>
              <a:rPr lang="en-US" sz="2400" dirty="0" smtClean="0">
                <a:latin typeface="Symbol" pitchFamily="18" charset="2"/>
              </a:rPr>
              <a:t>m/m</a:t>
            </a:r>
            <a:r>
              <a:rPr lang="en-US" sz="2400" baseline="-25000" dirty="0" smtClean="0">
                <a:latin typeface="+mj-lt"/>
              </a:rPr>
              <a:t>0</a:t>
            </a:r>
            <a:r>
              <a:rPr lang="en-US" sz="2400" dirty="0" smtClean="0">
                <a:latin typeface="+mj-lt"/>
              </a:rPr>
              <a:t> ~ 10</a:t>
            </a:r>
            <a:r>
              <a:rPr lang="en-US" sz="2400" baseline="30000" dirty="0" smtClean="0">
                <a:latin typeface="+mj-lt"/>
              </a:rPr>
              <a:t>4 </a:t>
            </a:r>
            <a:r>
              <a:rPr lang="en-US" sz="2400" dirty="0" smtClean="0">
                <a:latin typeface="+mj-lt"/>
              </a:rPr>
              <a:t> -- continued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81000" y="995065"/>
            <a:ext cx="2994660" cy="2191881"/>
            <a:chOff x="2781300" y="995065"/>
            <a:chExt cx="4991100" cy="3653135"/>
          </a:xfrm>
        </p:grpSpPr>
        <p:sp>
          <p:nvSpPr>
            <p:cNvPr id="6" name="Donut 5"/>
            <p:cNvSpPr>
              <a:spLocks noChangeAspect="1"/>
            </p:cNvSpPr>
            <p:nvPr/>
          </p:nvSpPr>
          <p:spPr>
            <a:xfrm>
              <a:off x="2781300" y="1905000"/>
              <a:ext cx="2743200" cy="2743200"/>
            </a:xfrm>
            <a:prstGeom prst="donut">
              <a:avLst>
                <a:gd name="adj" fmla="val 1886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174962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endParaRPr lang="en-US" sz="2400" b="1" dirty="0" smtClean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29673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Symbol" pitchFamily="18" charset="2"/>
                </a:rPr>
                <a:t>m</a:t>
              </a:r>
              <a:r>
                <a:rPr lang="en-US" sz="2400" b="1" baseline="-25000" dirty="0" smtClean="0">
                  <a:latin typeface="Symbol" pitchFamily="18" charset="2"/>
                </a:rPr>
                <a:t>0</a:t>
              </a:r>
              <a:endParaRPr lang="en-US" sz="2400" b="1" dirty="0" smtClean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1197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Symbol" pitchFamily="18" charset="2"/>
                </a:rPr>
                <a:t>m</a:t>
              </a:r>
              <a:r>
                <a:rPr lang="en-US" sz="2400" b="1" baseline="-25000" dirty="0" smtClean="0">
                  <a:latin typeface="Symbol" pitchFamily="18" charset="2"/>
                </a:rPr>
                <a:t>0</a:t>
              </a:r>
              <a:endParaRPr lang="en-US" sz="2400" b="1" dirty="0" smtClean="0"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152900" y="2442865"/>
              <a:ext cx="266700" cy="676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52900" y="2590800"/>
              <a:ext cx="1257300" cy="5289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02050" y="2384623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52950" y="2776834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b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248400" y="17526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248400" y="19050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48400" y="20574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248400" y="22098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77000" y="995065"/>
              <a:ext cx="12954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B</a:t>
              </a:r>
              <a:r>
                <a:rPr lang="en-US" sz="2400" b="1" baseline="-25000" dirty="0" smtClean="0">
                  <a:latin typeface="+mj-lt"/>
                </a:rPr>
                <a:t>0</a:t>
              </a:r>
              <a:endParaRPr lang="en-US" sz="2400" b="1" dirty="0" smtClean="0">
                <a:latin typeface="+mj-lt"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1927020"/>
              </p:ext>
            </p:extLst>
          </p:nvPr>
        </p:nvGraphicFramePr>
        <p:xfrm>
          <a:off x="5029200" y="1206242"/>
          <a:ext cx="2065338" cy="212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4" name="数式" r:id="rId3" imgW="863280" imgH="888840" progId="Equation.3">
                  <p:embed/>
                </p:oleObj>
              </mc:Choice>
              <mc:Fallback>
                <p:oleObj name="数式" r:id="rId3" imgW="8632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1206242"/>
                        <a:ext cx="2065338" cy="212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9054654"/>
              </p:ext>
            </p:extLst>
          </p:nvPr>
        </p:nvGraphicFramePr>
        <p:xfrm>
          <a:off x="579120" y="3657600"/>
          <a:ext cx="3827463" cy="151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5" name="数式" r:id="rId5" imgW="1600200" imgH="634680" progId="Equation.3">
                  <p:embed/>
                </p:oleObj>
              </mc:Choice>
              <mc:Fallback>
                <p:oleObj name="数式" r:id="rId5" imgW="160020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" y="3657600"/>
                        <a:ext cx="3827463" cy="1517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60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81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 </a:t>
            </a:r>
            <a:r>
              <a:rPr lang="en-US" sz="2400" dirty="0" err="1" smtClean="0">
                <a:latin typeface="+mj-lt"/>
              </a:rPr>
              <a:t>permalloy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mumetal</a:t>
            </a:r>
            <a:r>
              <a:rPr lang="en-US" sz="2400" dirty="0" smtClean="0">
                <a:latin typeface="+mj-lt"/>
              </a:rPr>
              <a:t>   </a:t>
            </a:r>
            <a:r>
              <a:rPr lang="en-US" sz="2400" dirty="0" smtClean="0">
                <a:latin typeface="Symbol" pitchFamily="18" charset="2"/>
              </a:rPr>
              <a:t>m/m</a:t>
            </a:r>
            <a:r>
              <a:rPr lang="en-US" sz="2400" baseline="-25000" dirty="0" smtClean="0">
                <a:latin typeface="+mj-lt"/>
              </a:rPr>
              <a:t>0</a:t>
            </a:r>
            <a:r>
              <a:rPr lang="en-US" sz="2400" dirty="0" smtClean="0">
                <a:latin typeface="+mj-lt"/>
              </a:rPr>
              <a:t> ~ 10</a:t>
            </a:r>
            <a:r>
              <a:rPr lang="en-US" sz="2400" baseline="30000" dirty="0" smtClean="0">
                <a:latin typeface="+mj-lt"/>
              </a:rPr>
              <a:t>4 </a:t>
            </a:r>
            <a:r>
              <a:rPr lang="en-US" sz="2400" dirty="0" smtClean="0">
                <a:latin typeface="+mj-lt"/>
              </a:rPr>
              <a:t> -- continued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615940" y="995065"/>
            <a:ext cx="2994660" cy="2191881"/>
            <a:chOff x="2781300" y="995065"/>
            <a:chExt cx="4991100" cy="3653135"/>
          </a:xfrm>
        </p:grpSpPr>
        <p:sp>
          <p:nvSpPr>
            <p:cNvPr id="6" name="Donut 5"/>
            <p:cNvSpPr>
              <a:spLocks noChangeAspect="1"/>
            </p:cNvSpPr>
            <p:nvPr/>
          </p:nvSpPr>
          <p:spPr>
            <a:xfrm>
              <a:off x="2781300" y="1905000"/>
              <a:ext cx="2743200" cy="2743200"/>
            </a:xfrm>
            <a:prstGeom prst="donut">
              <a:avLst>
                <a:gd name="adj" fmla="val 1886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174962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endParaRPr lang="en-US" sz="2400" b="1" dirty="0" smtClean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29673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Symbol" pitchFamily="18" charset="2"/>
                </a:rPr>
                <a:t>m</a:t>
              </a:r>
              <a:r>
                <a:rPr lang="en-US" sz="2400" b="1" baseline="-25000" dirty="0" smtClean="0">
                  <a:latin typeface="Symbol" pitchFamily="18" charset="2"/>
                </a:rPr>
                <a:t>0</a:t>
              </a:r>
              <a:endParaRPr lang="en-US" sz="2400" b="1" dirty="0" smtClean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1197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Symbol" pitchFamily="18" charset="2"/>
                </a:rPr>
                <a:t>m</a:t>
              </a:r>
              <a:r>
                <a:rPr lang="en-US" sz="2400" b="1" baseline="-25000" dirty="0" smtClean="0">
                  <a:latin typeface="Symbol" pitchFamily="18" charset="2"/>
                </a:rPr>
                <a:t>0</a:t>
              </a:r>
              <a:endParaRPr lang="en-US" sz="2400" b="1" dirty="0" smtClean="0"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152900" y="2442865"/>
              <a:ext cx="266700" cy="676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52900" y="2590800"/>
              <a:ext cx="1257300" cy="5289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02050" y="2384623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52950" y="2776834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b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248400" y="17526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248400" y="19050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48400" y="20574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248400" y="22098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77000" y="995065"/>
              <a:ext cx="12954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B</a:t>
              </a:r>
              <a:r>
                <a:rPr lang="en-US" sz="2400" b="1" baseline="-25000" dirty="0" smtClean="0">
                  <a:latin typeface="+mj-lt"/>
                </a:rPr>
                <a:t>0</a:t>
              </a:r>
              <a:endParaRPr lang="en-US" sz="2400" b="1" dirty="0" smtClean="0">
                <a:latin typeface="+mj-lt"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7543039"/>
              </p:ext>
            </p:extLst>
          </p:nvPr>
        </p:nvGraphicFramePr>
        <p:xfrm>
          <a:off x="381000" y="2192338"/>
          <a:ext cx="8534400" cy="413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2" name="数式" r:id="rId3" imgW="3568680" imgH="1726920" progId="Equation.3">
                  <p:embed/>
                </p:oleObj>
              </mc:Choice>
              <mc:Fallback>
                <p:oleObj name="数式" r:id="rId3" imgW="3568680" imgH="1726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192338"/>
                        <a:ext cx="8534400" cy="413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4046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81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 </a:t>
            </a:r>
            <a:r>
              <a:rPr lang="en-US" sz="2400" dirty="0" err="1" smtClean="0">
                <a:latin typeface="+mj-lt"/>
              </a:rPr>
              <a:t>permalloy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mumetal</a:t>
            </a:r>
            <a:r>
              <a:rPr lang="en-US" sz="2400" dirty="0" smtClean="0">
                <a:latin typeface="+mj-lt"/>
              </a:rPr>
              <a:t>   </a:t>
            </a:r>
            <a:r>
              <a:rPr lang="en-US" sz="2400" dirty="0" smtClean="0">
                <a:latin typeface="Symbol" pitchFamily="18" charset="2"/>
              </a:rPr>
              <a:t>m/m</a:t>
            </a:r>
            <a:r>
              <a:rPr lang="en-US" sz="2400" baseline="-25000" dirty="0" smtClean="0">
                <a:latin typeface="+mj-lt"/>
              </a:rPr>
              <a:t>0</a:t>
            </a:r>
            <a:r>
              <a:rPr lang="en-US" sz="2400" dirty="0" smtClean="0">
                <a:latin typeface="+mj-lt"/>
              </a:rPr>
              <a:t> ~ 10</a:t>
            </a:r>
            <a:r>
              <a:rPr lang="en-US" sz="2400" baseline="30000" dirty="0" smtClean="0">
                <a:latin typeface="+mj-lt"/>
              </a:rPr>
              <a:t>4 </a:t>
            </a:r>
            <a:r>
              <a:rPr lang="en-US" sz="2400" dirty="0" smtClean="0">
                <a:latin typeface="+mj-lt"/>
              </a:rPr>
              <a:t> -- continued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615940" y="995065"/>
            <a:ext cx="2994660" cy="2191881"/>
            <a:chOff x="2781300" y="995065"/>
            <a:chExt cx="4991100" cy="3653135"/>
          </a:xfrm>
        </p:grpSpPr>
        <p:sp>
          <p:nvSpPr>
            <p:cNvPr id="6" name="Donut 5"/>
            <p:cNvSpPr>
              <a:spLocks noChangeAspect="1"/>
            </p:cNvSpPr>
            <p:nvPr/>
          </p:nvSpPr>
          <p:spPr>
            <a:xfrm>
              <a:off x="2781300" y="1905000"/>
              <a:ext cx="2743200" cy="2743200"/>
            </a:xfrm>
            <a:prstGeom prst="donut">
              <a:avLst>
                <a:gd name="adj" fmla="val 1886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174962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endParaRPr lang="en-US" sz="2400" b="1" dirty="0" smtClean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29673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Symbol" pitchFamily="18" charset="2"/>
                </a:rPr>
                <a:t>m</a:t>
              </a:r>
              <a:r>
                <a:rPr lang="en-US" sz="2400" b="1" baseline="-25000" dirty="0" smtClean="0">
                  <a:latin typeface="Symbol" pitchFamily="18" charset="2"/>
                </a:rPr>
                <a:t>0</a:t>
              </a:r>
              <a:endParaRPr lang="en-US" sz="2400" b="1" dirty="0" smtClean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1197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Symbol" pitchFamily="18" charset="2"/>
                </a:rPr>
                <a:t>m</a:t>
              </a:r>
              <a:r>
                <a:rPr lang="en-US" sz="2400" b="1" baseline="-25000" dirty="0" smtClean="0">
                  <a:latin typeface="Symbol" pitchFamily="18" charset="2"/>
                </a:rPr>
                <a:t>0</a:t>
              </a:r>
              <a:endParaRPr lang="en-US" sz="2400" b="1" dirty="0" smtClean="0"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152900" y="2442865"/>
              <a:ext cx="266700" cy="676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52900" y="2590800"/>
              <a:ext cx="1257300" cy="5289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02050" y="2384623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52950" y="2776834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b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248400" y="17526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248400" y="19050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48400" y="20574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248400" y="22098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77000" y="995065"/>
              <a:ext cx="12954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B</a:t>
              </a:r>
              <a:r>
                <a:rPr lang="en-US" sz="2400" b="1" baseline="-25000" dirty="0" smtClean="0">
                  <a:latin typeface="+mj-lt"/>
                </a:rPr>
                <a:t>0</a:t>
              </a:r>
              <a:endParaRPr lang="en-US" sz="2400" b="1" dirty="0" smtClean="0">
                <a:latin typeface="+mj-lt"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277028"/>
              </p:ext>
            </p:extLst>
          </p:nvPr>
        </p:nvGraphicFramePr>
        <p:xfrm>
          <a:off x="320040" y="995065"/>
          <a:ext cx="6134100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56" name="数式" r:id="rId3" imgW="2565360" imgH="2209680" progId="Equation.3">
                  <p:embed/>
                </p:oleObj>
              </mc:Choice>
              <mc:Fallback>
                <p:oleObj name="数式" r:id="rId3" imgW="2565360" imgH="2209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" y="995065"/>
                        <a:ext cx="6134100" cy="528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930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533400"/>
            <a:ext cx="8721290" cy="528161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74320" y="4800600"/>
            <a:ext cx="8839200" cy="228600"/>
          </a:xfrm>
          <a:prstGeom prst="rect">
            <a:avLst/>
          </a:prstGeom>
          <a:solidFill>
            <a:srgbClr val="DA32AA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" y="302567"/>
            <a:ext cx="810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 </a:t>
            </a:r>
            <a:r>
              <a:rPr lang="en-US" sz="2400" dirty="0" err="1" smtClean="0">
                <a:latin typeface="+mj-lt"/>
              </a:rPr>
              <a:t>permalloy</a:t>
            </a:r>
            <a:r>
              <a:rPr lang="en-US" sz="2400" dirty="0" smtClean="0">
                <a:latin typeface="+mj-lt"/>
              </a:rPr>
              <a:t>, </a:t>
            </a:r>
            <a:r>
              <a:rPr lang="en-US" sz="2400" dirty="0" err="1" smtClean="0">
                <a:latin typeface="+mj-lt"/>
              </a:rPr>
              <a:t>mumetal</a:t>
            </a:r>
            <a:r>
              <a:rPr lang="en-US" sz="2400" dirty="0" smtClean="0">
                <a:latin typeface="+mj-lt"/>
              </a:rPr>
              <a:t>   </a:t>
            </a:r>
            <a:r>
              <a:rPr lang="en-US" sz="2400" dirty="0" smtClean="0">
                <a:latin typeface="Symbol" pitchFamily="18" charset="2"/>
              </a:rPr>
              <a:t>m/m</a:t>
            </a:r>
            <a:r>
              <a:rPr lang="en-US" sz="2400" baseline="-25000" dirty="0" smtClean="0">
                <a:latin typeface="+mj-lt"/>
              </a:rPr>
              <a:t>0</a:t>
            </a:r>
            <a:r>
              <a:rPr lang="en-US" sz="2400" dirty="0" smtClean="0">
                <a:latin typeface="+mj-lt"/>
              </a:rPr>
              <a:t> ~ 10</a:t>
            </a:r>
            <a:r>
              <a:rPr lang="en-US" sz="2400" baseline="30000" dirty="0" smtClean="0">
                <a:latin typeface="+mj-lt"/>
              </a:rPr>
              <a:t>4 </a:t>
            </a:r>
            <a:r>
              <a:rPr lang="en-US" sz="2400" dirty="0" smtClean="0">
                <a:latin typeface="+mj-lt"/>
              </a:rPr>
              <a:t> -- continued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615940" y="995065"/>
            <a:ext cx="2994660" cy="2191881"/>
            <a:chOff x="2781300" y="995065"/>
            <a:chExt cx="4991100" cy="3653135"/>
          </a:xfrm>
        </p:grpSpPr>
        <p:sp>
          <p:nvSpPr>
            <p:cNvPr id="6" name="Donut 5"/>
            <p:cNvSpPr>
              <a:spLocks noChangeAspect="1"/>
            </p:cNvSpPr>
            <p:nvPr/>
          </p:nvSpPr>
          <p:spPr>
            <a:xfrm>
              <a:off x="2781300" y="1905000"/>
              <a:ext cx="2743200" cy="2743200"/>
            </a:xfrm>
            <a:prstGeom prst="donut">
              <a:avLst>
                <a:gd name="adj" fmla="val 18869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657600" y="1749623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Symbol" pitchFamily="18" charset="2"/>
                </a:rPr>
                <a:t>m</a:t>
              </a:r>
              <a:endParaRPr lang="en-US" sz="2400" b="1" dirty="0" smtClean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810000" y="29673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Symbol" pitchFamily="18" charset="2"/>
                </a:rPr>
                <a:t>m</a:t>
              </a:r>
              <a:r>
                <a:rPr lang="en-US" sz="2400" b="1" baseline="-25000" dirty="0" smtClean="0">
                  <a:latin typeface="Symbol" pitchFamily="18" charset="2"/>
                </a:rPr>
                <a:t>0</a:t>
              </a:r>
              <a:endParaRPr lang="en-US" sz="2400" b="1" dirty="0" smtClean="0">
                <a:latin typeface="+mj-lt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096000" y="31197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Symbol" pitchFamily="18" charset="2"/>
                </a:rPr>
                <a:t>m</a:t>
              </a:r>
              <a:r>
                <a:rPr lang="en-US" sz="2400" b="1" baseline="-25000" dirty="0" smtClean="0">
                  <a:latin typeface="Symbol" pitchFamily="18" charset="2"/>
                </a:rPr>
                <a:t>0</a:t>
              </a:r>
              <a:endParaRPr lang="en-US" sz="2400" b="1" dirty="0" smtClean="0">
                <a:latin typeface="+mj-lt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4152900" y="2442865"/>
              <a:ext cx="266700" cy="67687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V="1">
              <a:off x="4152900" y="2590800"/>
              <a:ext cx="1257300" cy="528935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3702050" y="2384623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52950" y="2776834"/>
              <a:ext cx="4762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smtClean="0">
                  <a:latin typeface="+mj-lt"/>
                </a:rPr>
                <a:t>b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6248400" y="17526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6248400" y="19050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6248400" y="20574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6248400" y="2209800"/>
              <a:ext cx="15240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477000" y="995065"/>
              <a:ext cx="12954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+mj-lt"/>
                </a:rPr>
                <a:t>B</a:t>
              </a:r>
              <a:r>
                <a:rPr lang="en-US" sz="2400" b="1" baseline="-25000" dirty="0" smtClean="0">
                  <a:latin typeface="+mj-lt"/>
                </a:rPr>
                <a:t>0</a:t>
              </a:r>
              <a:endParaRPr lang="en-US" sz="2400" b="1" dirty="0" smtClean="0">
                <a:latin typeface="+mj-lt"/>
              </a:endParaRPr>
            </a:p>
          </p:txBody>
        </p:sp>
      </p:grp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6307897"/>
              </p:ext>
            </p:extLst>
          </p:nvPr>
        </p:nvGraphicFramePr>
        <p:xfrm>
          <a:off x="547687" y="2492375"/>
          <a:ext cx="7986713" cy="291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0" name="数式" r:id="rId3" imgW="3340080" imgH="1218960" progId="Equation.3">
                  <p:embed/>
                </p:oleObj>
              </mc:Choice>
              <mc:Fallback>
                <p:oleObj name="数式" r:id="rId3" imgW="334008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" y="2492375"/>
                        <a:ext cx="7986713" cy="291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919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7640" y="609600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Interactions between magnetic dipoles</a:t>
            </a:r>
          </a:p>
          <a:p>
            <a:pPr lvl="1"/>
            <a:r>
              <a:rPr lang="en-US" sz="2400" dirty="0" smtClean="0">
                <a:latin typeface="+mj-lt"/>
              </a:rPr>
              <a:t>Sources of magnetic dipoles and other sources of magnetism in an atom: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Intrinsic magnetic moment of a nucleus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Intrinsic magnetic moment of an electron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Magnetic field due to electron orbital current           </a:t>
            </a:r>
          </a:p>
          <a:p>
            <a:pPr lvl="1"/>
            <a:r>
              <a:rPr lang="en-US" sz="2400" dirty="0" smtClean="0">
                <a:latin typeface="+mj-lt"/>
              </a:rPr>
              <a:t>Interaction energy between a magnetic dipole </a:t>
            </a:r>
            <a:r>
              <a:rPr lang="en-US" sz="2400" b="1" i="1" dirty="0">
                <a:latin typeface="+mj-lt"/>
              </a:rPr>
              <a:t>m</a:t>
            </a:r>
            <a:r>
              <a:rPr lang="en-US" sz="2400" dirty="0" smtClean="0">
                <a:latin typeface="+mj-lt"/>
              </a:rPr>
              <a:t> and a magnetic field </a:t>
            </a:r>
            <a:r>
              <a:rPr lang="en-US" sz="2400" b="1" dirty="0" smtClean="0">
                <a:latin typeface="+mj-lt"/>
              </a:rPr>
              <a:t>B:</a:t>
            </a:r>
          </a:p>
          <a:p>
            <a:pPr lvl="1"/>
            <a:r>
              <a:rPr lang="en-US" sz="2400" b="1" dirty="0">
                <a:latin typeface="+mj-lt"/>
              </a:rPr>
              <a:t> </a:t>
            </a:r>
            <a:r>
              <a:rPr lang="en-US" sz="2400" b="1" dirty="0" smtClean="0">
                <a:latin typeface="+mj-lt"/>
              </a:rPr>
              <a:t>                       </a:t>
            </a:r>
            <a:r>
              <a:rPr lang="en-US" sz="2400" dirty="0" smtClean="0">
                <a:latin typeface="+mj-lt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359200"/>
              </p:ext>
            </p:extLst>
          </p:nvPr>
        </p:nvGraphicFramePr>
        <p:xfrm>
          <a:off x="6781800" y="1636713"/>
          <a:ext cx="541338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7" name="Equation" r:id="rId3" imgW="215640" imgH="228600" progId="Equation.DSMT4">
                  <p:embed/>
                </p:oleObj>
              </mc:Choice>
              <mc:Fallback>
                <p:oleObj name="Equation" r:id="rId3" imgW="2156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81800" y="1636713"/>
                        <a:ext cx="541338" cy="573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469114"/>
              </p:ext>
            </p:extLst>
          </p:nvPr>
        </p:nvGraphicFramePr>
        <p:xfrm>
          <a:off x="7097713" y="2017713"/>
          <a:ext cx="446087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8" name="Equation" r:id="rId5" imgW="177480" imgH="228600" progId="Equation.DSMT4">
                  <p:embed/>
                </p:oleObj>
              </mc:Choice>
              <mc:Fallback>
                <p:oleObj name="Equation" r:id="rId5" imgW="1774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7713" y="2017713"/>
                        <a:ext cx="446087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7608708"/>
              </p:ext>
            </p:extLst>
          </p:nvPr>
        </p:nvGraphicFramePr>
        <p:xfrm>
          <a:off x="3429000" y="3171606"/>
          <a:ext cx="2352168" cy="672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99" name="Equation" r:id="rId7" imgW="799920" imgH="228600" progId="Equation.DSMT4">
                  <p:embed/>
                </p:oleObj>
              </mc:Choice>
              <mc:Fallback>
                <p:oleObj name="Equation" r:id="rId7" imgW="7999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429000" y="3171606"/>
                        <a:ext cx="2352168" cy="672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984325"/>
              </p:ext>
            </p:extLst>
          </p:nvPr>
        </p:nvGraphicFramePr>
        <p:xfrm>
          <a:off x="646111" y="4343400"/>
          <a:ext cx="6801339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0" name="Equation" r:id="rId9" imgW="2692080" imgH="241200" progId="Equation.DSMT4">
                  <p:embed/>
                </p:oleObj>
              </mc:Choice>
              <mc:Fallback>
                <p:oleObj name="Equation" r:id="rId9" imgW="2692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6111" y="4343400"/>
                        <a:ext cx="6801339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724120"/>
              </p:ext>
            </p:extLst>
          </p:nvPr>
        </p:nvGraphicFramePr>
        <p:xfrm>
          <a:off x="7701179" y="2438400"/>
          <a:ext cx="609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1" name="Equation" r:id="rId11" imgW="368280" imgH="228600" progId="Equation.DSMT4">
                  <p:embed/>
                </p:oleObj>
              </mc:Choice>
              <mc:Fallback>
                <p:oleObj name="Equation" r:id="rId11" imgW="368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701179" y="2438400"/>
                        <a:ext cx="6096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7162800" y="3048000"/>
            <a:ext cx="1447800" cy="1258887"/>
            <a:chOff x="6705600" y="3617913"/>
            <a:chExt cx="1447800" cy="1258887"/>
          </a:xfrm>
        </p:grpSpPr>
        <p:sp>
          <p:nvSpPr>
            <p:cNvPr id="14" name="Oval 13"/>
            <p:cNvSpPr/>
            <p:nvPr/>
          </p:nvSpPr>
          <p:spPr>
            <a:xfrm>
              <a:off x="6934200" y="4267200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7025640" y="3947160"/>
              <a:ext cx="685800" cy="3810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7224971"/>
                </p:ext>
              </p:extLst>
            </p:nvPr>
          </p:nvGraphicFramePr>
          <p:xfrm>
            <a:off x="6705600" y="4303713"/>
            <a:ext cx="541338" cy="573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02" name="Equation" r:id="rId13" imgW="215640" imgH="228600" progId="Equation.DSMT4">
                    <p:embed/>
                  </p:oleObj>
                </mc:Choice>
                <mc:Fallback>
                  <p:oleObj name="Equation" r:id="rId13" imgW="215640" imgH="228600" progId="Equation.DSMT4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5600" y="4303713"/>
                          <a:ext cx="541338" cy="573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TextBox 17"/>
            <p:cNvSpPr txBox="1"/>
            <p:nvPr/>
          </p:nvSpPr>
          <p:spPr>
            <a:xfrm>
              <a:off x="7109460" y="3733800"/>
              <a:ext cx="2819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+mj-lt"/>
                </a:rPr>
                <a:t>r</a:t>
              </a: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70884839"/>
                </p:ext>
              </p:extLst>
            </p:nvPr>
          </p:nvGraphicFramePr>
          <p:xfrm>
            <a:off x="7707313" y="3617913"/>
            <a:ext cx="446087" cy="5730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03" name="Equation" r:id="rId15" imgW="177480" imgH="228600" progId="Equation.DSMT4">
                    <p:embed/>
                  </p:oleObj>
                </mc:Choice>
                <mc:Fallback>
                  <p:oleObj name="Equation" r:id="rId15" imgW="177480" imgH="228600" progId="Equation.DSMT4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7313" y="3617913"/>
                          <a:ext cx="446087" cy="5730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52943"/>
              </p:ext>
            </p:extLst>
          </p:nvPr>
        </p:nvGraphicFramePr>
        <p:xfrm>
          <a:off x="685800" y="4876800"/>
          <a:ext cx="6866021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04" name="Equation" r:id="rId17" imgW="2717640" imgH="482400" progId="Equation.DSMT4">
                  <p:embed/>
                </p:oleObj>
              </mc:Choice>
              <mc:Fallback>
                <p:oleObj name="Equation" r:id="rId17" imgW="271764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85800" y="4876800"/>
                        <a:ext cx="6866021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82880" y="147935"/>
            <a:ext cx="722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 of hyperfine interaction form:</a:t>
            </a:r>
          </a:p>
        </p:txBody>
      </p:sp>
    </p:spTree>
    <p:extLst>
      <p:ext uri="{BB962C8B-B14F-4D97-AF65-F5344CB8AC3E}">
        <p14:creationId xmlns:p14="http://schemas.microsoft.com/office/powerpoint/2010/main" val="352230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147935"/>
            <a:ext cx="722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Hyperfine interaction energy: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408106"/>
              </p:ext>
            </p:extLst>
          </p:nvPr>
        </p:nvGraphicFramePr>
        <p:xfrm>
          <a:off x="914400" y="762000"/>
          <a:ext cx="45243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8" name="Equation" r:id="rId3" imgW="1790640" imgH="241200" progId="Equation.DSMT4">
                  <p:embed/>
                </p:oleObj>
              </mc:Choice>
              <mc:Fallback>
                <p:oleObj name="Equation" r:id="rId3" imgW="1790640" imgH="2412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762000"/>
                        <a:ext cx="4524375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16764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Evaluation of the magnetic field at the nucleus due to the electron current density:</a:t>
            </a:r>
          </a:p>
          <a:p>
            <a:r>
              <a:rPr lang="en-US" sz="2400" dirty="0"/>
              <a:t>The </a:t>
            </a:r>
            <a:r>
              <a:rPr lang="en-US" sz="2400" dirty="0" smtClean="0"/>
              <a:t>vector potential associated </a:t>
            </a:r>
            <a:r>
              <a:rPr lang="en-US" sz="2400" dirty="0"/>
              <a:t>with </a:t>
            </a:r>
            <a:r>
              <a:rPr lang="en-US" sz="2400" dirty="0" smtClean="0"/>
              <a:t>an electron </a:t>
            </a:r>
            <a:r>
              <a:rPr lang="en-US" sz="2400" dirty="0"/>
              <a:t>in a bound state of an atom as described by a quantum </a:t>
            </a:r>
            <a:r>
              <a:rPr lang="en-US" sz="2400" dirty="0" smtClean="0"/>
              <a:t>mechanical </a:t>
            </a:r>
            <a:r>
              <a:rPr lang="en-US" sz="2400" dirty="0" err="1" smtClean="0"/>
              <a:t>wavefunction</a:t>
            </a:r>
            <a:r>
              <a:rPr lang="en-US" sz="2400" dirty="0" smtClean="0"/>
              <a:t>               </a:t>
            </a:r>
            <a:r>
              <a:rPr lang="en-US" sz="2400" dirty="0"/>
              <a:t>can be written: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1223539"/>
              </p:ext>
            </p:extLst>
          </p:nvPr>
        </p:nvGraphicFramePr>
        <p:xfrm>
          <a:off x="4373480" y="3128963"/>
          <a:ext cx="111292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39" name="Equation" r:id="rId5" imgW="507960" imgH="241200" progId="Equation.DSMT4">
                  <p:embed/>
                </p:oleObj>
              </mc:Choice>
              <mc:Fallback>
                <p:oleObj name="Equation" r:id="rId5" imgW="507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73480" y="3128963"/>
                        <a:ext cx="1112920" cy="52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865608"/>
              </p:ext>
            </p:extLst>
          </p:nvPr>
        </p:nvGraphicFramePr>
        <p:xfrm>
          <a:off x="1066800" y="3896022"/>
          <a:ext cx="6618287" cy="1281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0" name="Equation" r:id="rId7" imgW="2755800" imgH="533160" progId="Equation.DSMT4">
                  <p:embed/>
                </p:oleObj>
              </mc:Choice>
              <mc:Fallback>
                <p:oleObj name="Equation" r:id="rId7" imgW="2755800" imgH="533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66800" y="3896022"/>
                        <a:ext cx="6618287" cy="1281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53440" y="5177135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want to evaluate the magnetic </a:t>
            </a:r>
            <a:r>
              <a:rPr lang="en-US" sz="2400" dirty="0" smtClean="0"/>
              <a:t>field</a:t>
            </a:r>
          </a:p>
          <a:p>
            <a:r>
              <a:rPr lang="en-US" sz="2400" dirty="0"/>
              <a:t>in the </a:t>
            </a:r>
            <a:r>
              <a:rPr lang="en-US" sz="2400" dirty="0" smtClean="0"/>
              <a:t>vicinity </a:t>
            </a:r>
            <a:r>
              <a:rPr lang="en-US" sz="2400" dirty="0"/>
              <a:t>of the </a:t>
            </a:r>
            <a:r>
              <a:rPr lang="en-US" sz="2400" dirty="0" smtClean="0"/>
              <a:t>nucleus   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0478396"/>
              </p:ext>
            </p:extLst>
          </p:nvPr>
        </p:nvGraphicFramePr>
        <p:xfrm>
          <a:off x="6438900" y="5181600"/>
          <a:ext cx="1665514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1" name="Equation" r:id="rId9" imgW="647640" imgH="177480" progId="Equation.DSMT4">
                  <p:embed/>
                </p:oleObj>
              </mc:Choice>
              <mc:Fallback>
                <p:oleObj name="Equation" r:id="rId9" imgW="647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38900" y="5181600"/>
                        <a:ext cx="1665514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610378"/>
              </p:ext>
            </p:extLst>
          </p:nvPr>
        </p:nvGraphicFramePr>
        <p:xfrm>
          <a:off x="4724400" y="5599668"/>
          <a:ext cx="902822" cy="343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42" name="Equation" r:id="rId11" imgW="533160" imgH="203040" progId="Equation.DSMT4">
                  <p:embed/>
                </p:oleObj>
              </mc:Choice>
              <mc:Fallback>
                <p:oleObj name="Equation" r:id="rId11" imgW="533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24400" y="5599668"/>
                        <a:ext cx="902822" cy="3439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866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147935"/>
            <a:ext cx="722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Hyperfine interaction energy: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41851"/>
              </p:ext>
            </p:extLst>
          </p:nvPr>
        </p:nvGraphicFramePr>
        <p:xfrm>
          <a:off x="528637" y="304800"/>
          <a:ext cx="8462963" cy="13747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" name="Equation" r:id="rId3" imgW="3987720" imgH="647640" progId="Equation.DSMT4">
                  <p:embed/>
                </p:oleObj>
              </mc:Choice>
              <mc:Fallback>
                <p:oleObj name="Equation" r:id="rId3" imgW="3987720" imgH="6476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637" y="304800"/>
                        <a:ext cx="8462963" cy="13747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316996"/>
              </p:ext>
            </p:extLst>
          </p:nvPr>
        </p:nvGraphicFramePr>
        <p:xfrm>
          <a:off x="533400" y="1357312"/>
          <a:ext cx="7048603" cy="252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9" name="Equation" r:id="rId5" imgW="3327120" imgH="1193760" progId="Equation.DSMT4">
                  <p:embed/>
                </p:oleObj>
              </mc:Choice>
              <mc:Fallback>
                <p:oleObj name="Equation" r:id="rId5" imgW="3327120" imgH="1193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400" y="1357312"/>
                        <a:ext cx="7048603" cy="2528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0559488"/>
              </p:ext>
            </p:extLst>
          </p:nvPr>
        </p:nvGraphicFramePr>
        <p:xfrm>
          <a:off x="152400" y="3962400"/>
          <a:ext cx="8934062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90" name="Equation" r:id="rId7" imgW="4863960" imgH="1244520" progId="Equation.DSMT4">
                  <p:embed/>
                </p:oleObj>
              </mc:Choice>
              <mc:Fallback>
                <p:oleObj name="Equation" r:id="rId7" imgW="4863960" imgH="1244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400" y="3962400"/>
                        <a:ext cx="8934062" cy="2286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20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2880" y="147935"/>
            <a:ext cx="722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Hyperfine interaction energy: 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668672"/>
              </p:ext>
            </p:extLst>
          </p:nvPr>
        </p:nvGraphicFramePr>
        <p:xfrm>
          <a:off x="385763" y="762000"/>
          <a:ext cx="558323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5" name="Equation" r:id="rId3" imgW="2209680" imgH="241200" progId="Equation.DSMT4">
                  <p:embed/>
                </p:oleObj>
              </mc:Choice>
              <mc:Fallback>
                <p:oleObj name="Equation" r:id="rId3" imgW="2209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63" y="762000"/>
                        <a:ext cx="5583237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" y="1981200"/>
            <a:ext cx="7513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Putting all of the terms together: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750091"/>
              </p:ext>
            </p:extLst>
          </p:nvPr>
        </p:nvGraphicFramePr>
        <p:xfrm>
          <a:off x="457200" y="2514600"/>
          <a:ext cx="8470231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6" name="Equation" r:id="rId5" imgW="4470120" imgH="482400" progId="Equation.DSMT4">
                  <p:embed/>
                </p:oleObj>
              </mc:Choice>
              <mc:Fallback>
                <p:oleObj name="Equation" r:id="rId5" imgW="447012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2514600"/>
                        <a:ext cx="8470231" cy="9144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7338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this expression the brackets      indicate evaluating the expectation value relative to the electronic state.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983966"/>
              </p:ext>
            </p:extLst>
          </p:nvPr>
        </p:nvGraphicFramePr>
        <p:xfrm>
          <a:off x="4844892" y="3732213"/>
          <a:ext cx="412908" cy="458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07" name="Equation" r:id="rId7" imgW="228600" imgH="253800" progId="Equation.DSMT4">
                  <p:embed/>
                </p:oleObj>
              </mc:Choice>
              <mc:Fallback>
                <p:oleObj name="Equation" r:id="rId7" imgW="2286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44892" y="3732213"/>
                        <a:ext cx="412908" cy="458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558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Macroscopic dipolar effects --</a:t>
            </a:r>
          </a:p>
          <a:p>
            <a:r>
              <a:rPr lang="en-US" sz="2400" dirty="0" smtClean="0">
                <a:latin typeface="+mj-lt"/>
              </a:rPr>
              <a:t>Magnetic dipole moment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166026"/>
              </p:ext>
            </p:extLst>
          </p:nvPr>
        </p:nvGraphicFramePr>
        <p:xfrm>
          <a:off x="1371600" y="990600"/>
          <a:ext cx="420329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1" name="数式" r:id="rId3" imgW="1206360" imgH="393480" progId="Equation.3">
                  <p:embed/>
                </p:oleObj>
              </mc:Choice>
              <mc:Fallback>
                <p:oleObj name="数式" r:id="rId3" imgW="12063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990600"/>
                        <a:ext cx="4203290" cy="137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143000" y="26670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 that the intrinsic spin of elementary particles is associated with a magnetic dipole moment, but we often do not have a detailed knowledge of </a:t>
            </a:r>
            <a:r>
              <a:rPr lang="en-US" sz="2400" b="1" dirty="0" smtClean="0">
                <a:latin typeface="+mj-lt"/>
              </a:rPr>
              <a:t>J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b="1" dirty="0" smtClean="0">
                <a:latin typeface="+mj-lt"/>
              </a:rPr>
              <a:t>r</a:t>
            </a:r>
            <a:r>
              <a:rPr lang="en-US" sz="2400" dirty="0" smtClean="0">
                <a:latin typeface="+mj-lt"/>
              </a:rPr>
              <a:t>).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8545618"/>
              </p:ext>
            </p:extLst>
          </p:nvPr>
        </p:nvGraphicFramePr>
        <p:xfrm>
          <a:off x="1506538" y="4686300"/>
          <a:ext cx="3629025" cy="163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" name="数式" r:id="rId5" imgW="1041120" imgH="469800" progId="Equation.3">
                  <p:embed/>
                </p:oleObj>
              </mc:Choice>
              <mc:Fallback>
                <p:oleObj name="数式" r:id="rId5" imgW="104112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6538" y="4686300"/>
                        <a:ext cx="3629025" cy="163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3400" y="419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Vector potential for magnetic dipole moment</a:t>
            </a:r>
          </a:p>
        </p:txBody>
      </p:sp>
    </p:spTree>
    <p:extLst>
      <p:ext uri="{BB962C8B-B14F-4D97-AF65-F5344CB8AC3E}">
        <p14:creationId xmlns:p14="http://schemas.microsoft.com/office/powerpoint/2010/main" val="5136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02/13/2019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712  Spring 2019 -- Lecture 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7680" y="3810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Macroscopic magnetization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5160270"/>
              </p:ext>
            </p:extLst>
          </p:nvPr>
        </p:nvGraphicFramePr>
        <p:xfrm>
          <a:off x="685800" y="838200"/>
          <a:ext cx="4868862" cy="1195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8" name="数式" r:id="rId3" imgW="1396800" imgH="342720" progId="Equation.3">
                  <p:embed/>
                </p:oleObj>
              </mc:Choice>
              <mc:Fallback>
                <p:oleObj name="数式" r:id="rId3" imgW="139680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838200"/>
                        <a:ext cx="4868862" cy="1195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2052935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Vector potential due to “free” current </a:t>
            </a:r>
            <a:r>
              <a:rPr lang="en-US" sz="2400" b="1" dirty="0" err="1" smtClean="0">
                <a:latin typeface="+mj-lt"/>
              </a:rPr>
              <a:t>J</a:t>
            </a:r>
            <a:r>
              <a:rPr lang="en-US" sz="2400" b="1" baseline="-25000" dirty="0" err="1" smtClean="0">
                <a:latin typeface="+mj-lt"/>
              </a:rPr>
              <a:t>free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b="1" dirty="0" smtClean="0">
                <a:latin typeface="+mj-lt"/>
              </a:rPr>
              <a:t>r</a:t>
            </a:r>
            <a:r>
              <a:rPr lang="en-US" sz="2400" dirty="0" smtClean="0">
                <a:latin typeface="+mj-lt"/>
              </a:rPr>
              <a:t>) and macroscopic magnetization </a:t>
            </a:r>
            <a:r>
              <a:rPr lang="en-US" sz="2400" b="1" dirty="0" smtClean="0">
                <a:latin typeface="+mj-lt"/>
              </a:rPr>
              <a:t>M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b="1" dirty="0" smtClean="0">
                <a:latin typeface="+mj-lt"/>
              </a:rPr>
              <a:t>r</a:t>
            </a:r>
            <a:r>
              <a:rPr lang="en-US" sz="2400" dirty="0" smtClean="0">
                <a:latin typeface="+mj-lt"/>
              </a:rPr>
              <a:t>).   Note: the designation </a:t>
            </a:r>
            <a:r>
              <a:rPr lang="en-US" sz="2400" b="1" dirty="0" err="1"/>
              <a:t>J</a:t>
            </a:r>
            <a:r>
              <a:rPr lang="en-US" sz="2400" b="1" baseline="-25000" dirty="0" err="1"/>
              <a:t>free</a:t>
            </a:r>
            <a:r>
              <a:rPr lang="en-US" sz="2400" dirty="0"/>
              <a:t>(</a:t>
            </a:r>
            <a:r>
              <a:rPr lang="en-US" sz="2400" b="1" dirty="0"/>
              <a:t>r</a:t>
            </a:r>
            <a:r>
              <a:rPr lang="en-US" sz="2400" dirty="0" smtClean="0"/>
              <a:t>) implies that this current does not also contribute to the magnetization density.</a:t>
            </a:r>
            <a:r>
              <a:rPr lang="en-US" sz="2400" dirty="0" smtClean="0">
                <a:latin typeface="+mj-lt"/>
              </a:rPr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777073"/>
              </p:ext>
            </p:extLst>
          </p:nvPr>
        </p:nvGraphicFramePr>
        <p:xfrm>
          <a:off x="212725" y="3886200"/>
          <a:ext cx="8778875" cy="1822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9" name="数式" r:id="rId5" imgW="2692080" imgH="558720" progId="Equation.3">
                  <p:embed/>
                </p:oleObj>
              </mc:Choice>
              <mc:Fallback>
                <p:oleObj name="数式" r:id="rId5" imgW="2692080" imgH="55872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725" y="3886200"/>
                        <a:ext cx="8778875" cy="1822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509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14341</TotalTime>
  <Words>718</Words>
  <Application>Microsoft Office PowerPoint</Application>
  <PresentationFormat>On-screen Show (4:3)</PresentationFormat>
  <Paragraphs>187</Paragraphs>
  <Slides>30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Symbol</vt:lpstr>
      <vt:lpstr>Office Theme</vt:lpstr>
      <vt:lpstr>Equation</vt:lpstr>
      <vt:lpstr>数式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806</cp:revision>
  <cp:lastPrinted>2019-02-13T01:32:32Z</cp:lastPrinted>
  <dcterms:created xsi:type="dcterms:W3CDTF">2012-01-10T18:32:24Z</dcterms:created>
  <dcterms:modified xsi:type="dcterms:W3CDTF">2019-02-13T01:36:01Z</dcterms:modified>
</cp:coreProperties>
</file>