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441" r:id="rId4"/>
    <p:sldId id="449" r:id="rId5"/>
    <p:sldId id="442" r:id="rId6"/>
    <p:sldId id="450" r:id="rId7"/>
    <p:sldId id="443" r:id="rId8"/>
    <p:sldId id="444" r:id="rId9"/>
    <p:sldId id="445" r:id="rId10"/>
    <p:sldId id="448" r:id="rId11"/>
    <p:sldId id="425" r:id="rId12"/>
    <p:sldId id="451" r:id="rId13"/>
    <p:sldId id="452" r:id="rId14"/>
    <p:sldId id="453" r:id="rId15"/>
    <p:sldId id="454" r:id="rId16"/>
    <p:sldId id="427" r:id="rId17"/>
    <p:sldId id="428" r:id="rId18"/>
    <p:sldId id="407" r:id="rId19"/>
    <p:sldId id="408" r:id="rId20"/>
    <p:sldId id="409" r:id="rId21"/>
    <p:sldId id="418" r:id="rId22"/>
    <p:sldId id="419" r:id="rId23"/>
    <p:sldId id="447" r:id="rId24"/>
    <p:sldId id="420" r:id="rId25"/>
    <p:sldId id="455" r:id="rId26"/>
    <p:sldId id="457" r:id="rId27"/>
    <p:sldId id="456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6" d="100"/>
          <a:sy n="56" d="100"/>
        </p:scale>
        <p:origin x="100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5.wmf"/><Relationship Id="rId1" Type="http://schemas.openxmlformats.org/officeDocument/2006/relationships/image" Target="../media/image4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www.nikon.com/products/microscope-solutions/bioscience.../nikon_note_10_lr.pdf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31.pn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18: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Complete reading of  Chapter 7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Comments on reflectivity of plane waves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Summary of complex response functions for electromagnetic fields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857250"/>
            <a:ext cx="5524500" cy="25717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3319749" y="1981200"/>
            <a:ext cx="0" cy="990600"/>
          </a:xfrm>
          <a:prstGeom prst="straightConnector1">
            <a:avLst/>
          </a:prstGeom>
          <a:ln w="698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23072" y="1150203"/>
            <a:ext cx="1825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surface normal</a:t>
            </a:r>
          </a:p>
        </p:txBody>
      </p:sp>
      <p:sp>
        <p:nvSpPr>
          <p:cNvPr id="9" name="Arc 8"/>
          <p:cNvSpPr/>
          <p:nvPr/>
        </p:nvSpPr>
        <p:spPr>
          <a:xfrm rot="18376392">
            <a:off x="2830425" y="2713819"/>
            <a:ext cx="576549" cy="319385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19400" y="2209800"/>
            <a:ext cx="50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+mj-lt"/>
              </a:rPr>
              <a:t>i</a:t>
            </a:r>
            <a:endParaRPr lang="en-US" sz="2400" b="1" i="1" dirty="0" smtClean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219200" y="1600200"/>
            <a:ext cx="304800" cy="2286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0" y="14455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+mj-lt"/>
              </a:rPr>
              <a:t>k</a:t>
            </a:r>
            <a:r>
              <a:rPr lang="en-US" sz="2400" b="1" i="1" baseline="-25000" dirty="0" err="1" smtClean="0">
                <a:solidFill>
                  <a:srgbClr val="FF0000"/>
                </a:solidFill>
                <a:latin typeface="+mj-lt"/>
              </a:rPr>
              <a:t>i</a:t>
            </a:r>
            <a:endParaRPr lang="en-US" sz="2400" b="1" i="1" dirty="0" smtClean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096000" y="1676399"/>
            <a:ext cx="342900" cy="152401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2200" y="17481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+mj-lt"/>
              </a:rPr>
              <a:t>k</a:t>
            </a:r>
            <a:r>
              <a:rPr lang="en-US" sz="2400" b="1" i="1" baseline="-25000" dirty="0" err="1" smtClean="0">
                <a:solidFill>
                  <a:srgbClr val="FF0000"/>
                </a:solidFill>
                <a:latin typeface="+mj-lt"/>
              </a:rPr>
              <a:t>R</a:t>
            </a:r>
            <a:endParaRPr lang="en-US" sz="2400" b="1" i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3480879"/>
            <a:ext cx="7583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Polarization due to reflection from a refracting surface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28800" y="6096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n=1</a:t>
            </a: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28194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n’&gt;1</a:t>
            </a:r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583502"/>
              </p:ext>
            </p:extLst>
          </p:nvPr>
        </p:nvGraphicFramePr>
        <p:xfrm>
          <a:off x="250031" y="4159203"/>
          <a:ext cx="5179082" cy="210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17" name="Equation" r:id="rId4" imgW="4140000" imgH="1663560" progId="Equation.DSMT4">
                  <p:embed/>
                </p:oleObj>
              </mc:Choice>
              <mc:Fallback>
                <p:oleObj name="Equation" r:id="rId4" imgW="4140000" imgH="1663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" y="4159203"/>
                        <a:ext cx="5179082" cy="210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99833"/>
              </p:ext>
            </p:extLst>
          </p:nvPr>
        </p:nvGraphicFramePr>
        <p:xfrm>
          <a:off x="5781675" y="5002213"/>
          <a:ext cx="28702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18" name="Equation" r:id="rId6" imgW="2539800" imgH="622080" progId="Equation.DSMT4">
                  <p:embed/>
                </p:oleObj>
              </mc:Choice>
              <mc:Fallback>
                <p:oleObj name="Equation" r:id="rId6" imgW="25398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1675" y="5002213"/>
                        <a:ext cx="28702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4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between two isotropic media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363849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350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4268850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351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861349"/>
              </p:ext>
            </p:extLst>
          </p:nvPr>
        </p:nvGraphicFramePr>
        <p:xfrm>
          <a:off x="3197225" y="2685840"/>
          <a:ext cx="5946775" cy="363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52" name="数式" r:id="rId7" imgW="3149280" imgH="1904760" progId="Equation.3">
                  <p:embed/>
                </p:oleObj>
              </mc:Choice>
              <mc:Fallback>
                <p:oleObj name="数式" r:id="rId7" imgW="314928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2685840"/>
                        <a:ext cx="5946775" cy="3638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850419"/>
              </p:ext>
            </p:extLst>
          </p:nvPr>
        </p:nvGraphicFramePr>
        <p:xfrm>
          <a:off x="3505200" y="642938"/>
          <a:ext cx="54657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53" name="数式" r:id="rId9" imgW="2527200" imgH="901440" progId="Equation.3">
                  <p:embed/>
                </p:oleObj>
              </mc:Choice>
              <mc:Fallback>
                <p:oleObj name="数式" r:id="rId9" imgW="252720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642938"/>
                        <a:ext cx="5465763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587114"/>
              </p:ext>
            </p:extLst>
          </p:nvPr>
        </p:nvGraphicFramePr>
        <p:xfrm>
          <a:off x="533400" y="5562600"/>
          <a:ext cx="502761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54" name="数式" r:id="rId11" imgW="2323800" imgH="444240" progId="Equation.3">
                  <p:embed/>
                </p:oleObj>
              </mc:Choice>
              <mc:Fallback>
                <p:oleObj name="数式" r:id="rId11" imgW="2323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562600"/>
                        <a:ext cx="5027613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72599" y="3827463"/>
            <a:ext cx="249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Total internal reflection:</a:t>
            </a:r>
          </a:p>
        </p:txBody>
      </p:sp>
    </p:spTree>
    <p:extLst>
      <p:ext uri="{BB962C8B-B14F-4D97-AF65-F5344CB8AC3E}">
        <p14:creationId xmlns:p14="http://schemas.microsoft.com/office/powerpoint/2010/main" val="2956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total internal reflection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</a:t>
            </a:r>
            <a:r>
              <a:rPr lang="en-US" sz="2400" i="1" dirty="0" smtClean="0">
                <a:latin typeface="+mj-lt"/>
              </a:rPr>
              <a:t>n’</a:t>
            </a:r>
            <a:r>
              <a:rPr lang="en-US" sz="2400" dirty="0" smtClean="0">
                <a:latin typeface="+mj-lt"/>
              </a:rPr>
              <a:t>=1   and  </a:t>
            </a:r>
            <a:r>
              <a:rPr lang="en-US" sz="2400" i="1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=1.5    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    </a:t>
            </a:r>
            <a:r>
              <a:rPr lang="en-US" sz="2400" i="1" dirty="0" smtClean="0">
                <a:latin typeface="+mj-lt"/>
                <a:sym typeface="Wingdings" panose="05000000000000000000" pitchFamily="2" charset="2"/>
              </a:rPr>
              <a:t>i</a:t>
            </a:r>
            <a:r>
              <a:rPr lang="en-US" sz="2400" i="1" baseline="-25000" dirty="0" smtClean="0">
                <a:latin typeface="+mj-lt"/>
                <a:sym typeface="Wingdings" panose="05000000000000000000" pitchFamily="2" charset="2"/>
              </a:rPr>
              <a:t>0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 = sin</a:t>
            </a:r>
            <a:r>
              <a:rPr lang="en-US" sz="2400" baseline="30000" dirty="0" smtClean="0">
                <a:latin typeface="+mj-lt"/>
                <a:sym typeface="Wingdings" panose="05000000000000000000" pitchFamily="2" charset="2"/>
              </a:rPr>
              <a:t>-1</a:t>
            </a:r>
            <a:r>
              <a:rPr lang="en-US" sz="2400" dirty="0" smtClean="0">
                <a:latin typeface="+mj-lt"/>
                <a:sym typeface="Wingdings" panose="05000000000000000000" pitchFamily="2" charset="2"/>
              </a:rPr>
              <a:t>(1/1.5)=41.81</a:t>
            </a:r>
            <a:r>
              <a:rPr lang="en-US" sz="2400" baseline="30000" dirty="0" smtClean="0">
                <a:latin typeface="+mj-lt"/>
                <a:sym typeface="Wingdings" panose="05000000000000000000" pitchFamily="2" charset="2"/>
              </a:rPr>
              <a:t>o</a:t>
            </a:r>
            <a:endParaRPr lang="en-US" sz="2400" baseline="-25000" dirty="0" smtClean="0">
              <a:latin typeface="+mj-lt"/>
              <a:sym typeface="Wingdings" panose="05000000000000000000" pitchFamily="2" charset="2"/>
            </a:endParaRPr>
          </a:p>
          <a:p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25" y="1524000"/>
            <a:ext cx="661035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6200000">
            <a:off x="-1107134" y="2931469"/>
            <a:ext cx="4648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Relative  transmitted intensity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4262" y="5152677"/>
            <a:ext cx="2057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b="1" dirty="0" smtClean="0">
                <a:latin typeface="Symbol" panose="05050102010706020507" pitchFamily="18" charset="2"/>
              </a:rPr>
              <a:t>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2895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=42</a:t>
            </a:r>
            <a:r>
              <a:rPr lang="en-US" sz="2400" baseline="30000" dirty="0" smtClean="0">
                <a:latin typeface="+mj-lt"/>
              </a:rPr>
              <a:t>o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3272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=50</a:t>
            </a:r>
            <a:r>
              <a:rPr lang="en-US" sz="2400" baseline="30000" dirty="0" smtClean="0">
                <a:latin typeface="+mj-lt"/>
              </a:rPr>
              <a:t>o</a:t>
            </a:r>
            <a:endParaRPr lang="en-US" sz="2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4186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=90</a:t>
            </a:r>
            <a:r>
              <a:rPr lang="en-US" sz="2400" baseline="30000" dirty="0" smtClean="0">
                <a:latin typeface="+mj-lt"/>
              </a:rPr>
              <a:t>o</a:t>
            </a:r>
            <a:endParaRPr lang="en-US" sz="2400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481935"/>
            <a:ext cx="8243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Transmitted illumination confined within a few wavelengths of the surface.</a:t>
            </a:r>
          </a:p>
        </p:txBody>
      </p:sp>
    </p:spTree>
    <p:extLst>
      <p:ext uri="{BB962C8B-B14F-4D97-AF65-F5344CB8AC3E}">
        <p14:creationId xmlns:p14="http://schemas.microsoft.com/office/powerpoint/2010/main" val="34512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TIRF (total internal reflection fluorescence)</a:t>
            </a:r>
          </a:p>
          <a:p>
            <a:r>
              <a:rPr lang="en-US" sz="1600" dirty="0">
                <a:hlinkClick r:id="rId2"/>
              </a:rPr>
              <a:t>www.nikon.com/products/microscope-solutions/bioscience.../nikon_note_10_lr.pdf</a:t>
            </a:r>
            <a:endParaRPr lang="en-US" sz="16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113" y="1066800"/>
            <a:ext cx="675322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97197"/>
            <a:ext cx="6534150" cy="533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Design of TIRF device using laser and high power lens</a:t>
            </a:r>
          </a:p>
        </p:txBody>
      </p:sp>
    </p:spTree>
    <p:extLst>
      <p:ext uri="{BB962C8B-B14F-4D97-AF65-F5344CB8AC3E}">
        <p14:creationId xmlns:p14="http://schemas.microsoft.com/office/powerpoint/2010/main" val="10693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435"/>
            <a:ext cx="9144000" cy="638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1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712  Spring 2013 -- Lecture 19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424979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6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706225"/>
              </p:ext>
            </p:extLst>
          </p:nvPr>
        </p:nvGraphicFramePr>
        <p:xfrm>
          <a:off x="1066800" y="2286000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17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case:   normal incidence   (</a:t>
            </a:r>
            <a:r>
              <a:rPr lang="en-US" sz="2400" i="1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=0, </a:t>
            </a:r>
            <a:r>
              <a:rPr lang="en-US" sz="2400" i="1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to complex refractive index </a:t>
            </a:r>
            <a:r>
              <a:rPr lang="en-US" sz="2400" i="1" dirty="0" smtClean="0">
                <a:latin typeface="+mj-lt"/>
              </a:rPr>
              <a:t>n= </a:t>
            </a:r>
            <a:r>
              <a:rPr lang="en-US" sz="2400" i="1" dirty="0" err="1" smtClean="0">
                <a:latin typeface="+mj-lt"/>
              </a:rPr>
              <a:t>n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 + i </a:t>
            </a:r>
            <a:r>
              <a:rPr lang="en-US" sz="2400" i="1" dirty="0" err="1" smtClean="0">
                <a:latin typeface="+mj-lt"/>
              </a:rPr>
              <a:t>n</a:t>
            </a:r>
            <a:r>
              <a:rPr lang="en-US" sz="2400" i="1" baseline="-25000" dirty="0" err="1" smtClean="0">
                <a:latin typeface="+mj-lt"/>
              </a:rPr>
              <a:t>I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725205"/>
              </p:ext>
            </p:extLst>
          </p:nvPr>
        </p:nvGraphicFramePr>
        <p:xfrm>
          <a:off x="1295400" y="1295400"/>
          <a:ext cx="5516563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1" name="数式" r:id="rId3" imgW="2552400" imgH="1790640" progId="Equation.3">
                  <p:embed/>
                </p:oleObj>
              </mc:Choice>
              <mc:Fallback>
                <p:oleObj name="数式" r:id="rId3" imgW="2552400" imgH="1790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5516563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0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Origin of imaginary contributions to permittivity --</a:t>
            </a:r>
          </a:p>
          <a:p>
            <a:r>
              <a:rPr lang="en-US" sz="2400" dirty="0" smtClean="0">
                <a:latin typeface="+mj-lt"/>
              </a:rPr>
              <a:t>Review:  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0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8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9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194" y="762000"/>
            <a:ext cx="8806606" cy="52609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0714" y="1676400"/>
            <a:ext cx="8991600" cy="228600"/>
          </a:xfrm>
          <a:prstGeom prst="rect">
            <a:avLst/>
          </a:prstGeom>
          <a:solidFill>
            <a:srgbClr val="DA32A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79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9496" y="3185901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6040" y="2784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25917"/>
              </p:ext>
            </p:extLst>
          </p:nvPr>
        </p:nvGraphicFramePr>
        <p:xfrm>
          <a:off x="632967" y="597178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3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67" y="597178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828800" y="4191000"/>
            <a:ext cx="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9153" y="5334000"/>
            <a:ext cx="2853647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037877"/>
              </p:ext>
            </p:extLst>
          </p:nvPr>
        </p:nvGraphicFramePr>
        <p:xfrm>
          <a:off x="3352800" y="5103812"/>
          <a:ext cx="914400" cy="48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4" name="Equation" r:id="rId5" imgW="596880" imgH="317160" progId="Equation.DSMT4">
                  <p:embed/>
                </p:oleObj>
              </mc:Choice>
              <mc:Fallback>
                <p:oleObj name="Equation" r:id="rId5" imgW="5968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5103812"/>
                        <a:ext cx="914400" cy="486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48576"/>
              </p:ext>
            </p:extLst>
          </p:nvPr>
        </p:nvGraphicFramePr>
        <p:xfrm>
          <a:off x="1530145" y="3903366"/>
          <a:ext cx="874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5" name="Equation" r:id="rId7" imgW="571320" imgH="317160" progId="Equation.DSMT4">
                  <p:embed/>
                </p:oleObj>
              </mc:Choice>
              <mc:Fallback>
                <p:oleObj name="Equation" r:id="rId7" imgW="5713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0145" y="3903366"/>
                        <a:ext cx="8747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914400" y="560228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80160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46200" y="561232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740566" y="55852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46961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311651"/>
            <a:ext cx="4495800" cy="1022349"/>
          </a:xfrm>
          <a:prstGeom prst="rect">
            <a:avLst/>
          </a:prstGeom>
          <a:solidFill>
            <a:srgbClr val="DA32AA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50435"/>
              </p:ext>
            </p:extLst>
          </p:nvPr>
        </p:nvGraphicFramePr>
        <p:xfrm>
          <a:off x="990600" y="4635374"/>
          <a:ext cx="2215837" cy="4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6" name="Equation" r:id="rId9" imgW="1257120" imgH="266400" progId="Equation.DSMT4">
                  <p:embed/>
                </p:oleObj>
              </mc:Choice>
              <mc:Fallback>
                <p:oleObj name="Equation" r:id="rId9" imgW="12571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4635374"/>
                        <a:ext cx="2215837" cy="470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7609" y="114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19782"/>
              </p:ext>
            </p:extLst>
          </p:nvPr>
        </p:nvGraphicFramePr>
        <p:xfrm>
          <a:off x="762000" y="205740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18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Because of these analytic properties, Cauchy’s integral theorem results in:</a:t>
            </a:r>
          </a:p>
        </p:txBody>
      </p:sp>
    </p:spTree>
    <p:extLst>
      <p:ext uri="{BB962C8B-B14F-4D97-AF65-F5344CB8AC3E}">
        <p14:creationId xmlns:p14="http://schemas.microsoft.com/office/powerpoint/2010/main" val="41952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462782"/>
              </p:ext>
            </p:extLst>
          </p:nvPr>
        </p:nvGraphicFramePr>
        <p:xfrm>
          <a:off x="533400" y="614065"/>
          <a:ext cx="57165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93" name="数式" r:id="rId3" imgW="2793960" imgH="1206360" progId="Equation.3">
                  <p:embed/>
                </p:oleObj>
              </mc:Choice>
              <mc:Fallback>
                <p:oleObj name="数式" r:id="rId3" imgW="279396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14065"/>
                        <a:ext cx="57165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461100"/>
              </p:ext>
            </p:extLst>
          </p:nvPr>
        </p:nvGraphicFramePr>
        <p:xfrm>
          <a:off x="533400" y="3284538"/>
          <a:ext cx="7408863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94" name="Equation" r:id="rId5" imgW="4000320" imgH="1650960" progId="Equation.DSMT4">
                  <p:embed/>
                </p:oleObj>
              </mc:Choice>
              <mc:Fallback>
                <p:oleObj name="Equation" r:id="rId5" imgW="4000320" imgH="165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3284538"/>
                        <a:ext cx="7408863" cy="305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175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790088"/>
              </p:ext>
            </p:extLst>
          </p:nvPr>
        </p:nvGraphicFramePr>
        <p:xfrm>
          <a:off x="458788" y="1176338"/>
          <a:ext cx="8074025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00" name="Equation" r:id="rId3" imgW="6210000" imgH="1790640" progId="Equation.DSMT4">
                  <p:embed/>
                </p:oleObj>
              </mc:Choice>
              <mc:Fallback>
                <p:oleObj name="Equation" r:id="rId3" imgW="621000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176338"/>
                        <a:ext cx="8074025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545155"/>
              </p:ext>
            </p:extLst>
          </p:nvPr>
        </p:nvGraphicFramePr>
        <p:xfrm>
          <a:off x="870200" y="3664848"/>
          <a:ext cx="5329238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01" name="Equation" r:id="rId5" imgW="4076640" imgH="1828800" progId="Equation.DSMT4">
                  <p:embed/>
                </p:oleObj>
              </mc:Choice>
              <mc:Fallback>
                <p:oleObj name="Equation" r:id="rId5" imgW="4076640" imgH="182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00" y="3664848"/>
                        <a:ext cx="5329238" cy="242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63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466487"/>
              </p:ext>
            </p:extLst>
          </p:nvPr>
        </p:nvGraphicFramePr>
        <p:xfrm>
          <a:off x="525462" y="915045"/>
          <a:ext cx="60277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2" name="Equation" r:id="rId3" imgW="4635360" imgH="698400" progId="Equation.DSMT4">
                  <p:embed/>
                </p:oleObj>
              </mc:Choice>
              <mc:Fallback>
                <p:oleObj name="Equation" r:id="rId3" imgW="4635360" imgH="698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" y="915045"/>
                        <a:ext cx="60277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47772"/>
              </p:ext>
            </p:extLst>
          </p:nvPr>
        </p:nvGraphicFramePr>
        <p:xfrm>
          <a:off x="393116" y="2057400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3" name="Equation" r:id="rId5" imgW="4394160" imgH="1333440" progId="Equation.DSMT4">
                  <p:embed/>
                </p:oleObj>
              </mc:Choice>
              <mc:Fallback>
                <p:oleObj name="Equation" r:id="rId5" imgW="4394160" imgH="13334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16" y="2057400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89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Chord 4"/>
          <p:cNvSpPr/>
          <p:nvPr/>
        </p:nvSpPr>
        <p:spPr>
          <a:xfrm rot="5887145">
            <a:off x="851182" y="728014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ord 7"/>
          <p:cNvSpPr/>
          <p:nvPr/>
        </p:nvSpPr>
        <p:spPr>
          <a:xfrm rot="16627018">
            <a:off x="828974" y="1281445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71700" y="2971800"/>
            <a:ext cx="83820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3200400"/>
            <a:ext cx="838200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114800" y="3733800"/>
            <a:ext cx="381000" cy="60960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114800" y="1981200"/>
            <a:ext cx="381000" cy="5167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676400" y="3581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219200" y="419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933700" y="4419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276600" y="351663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3622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286000" y="379287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0070C0"/>
                </a:solidFill>
                <a:latin typeface="+mj-lt"/>
              </a:rPr>
              <a:t>z</a:t>
            </a:r>
            <a:r>
              <a:rPr lang="en-US" sz="2400" i="1" baseline="-25000" dirty="0" err="1" smtClean="0">
                <a:solidFill>
                  <a:srgbClr val="0070C0"/>
                </a:solidFill>
                <a:latin typeface="+mj-lt"/>
              </a:rPr>
              <a:t>P</a:t>
            </a:r>
            <a:endParaRPr lang="en-US" sz="2400" i="1" dirty="0" smtClean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879654"/>
              </p:ext>
            </p:extLst>
          </p:nvPr>
        </p:nvGraphicFramePr>
        <p:xfrm>
          <a:off x="515937" y="103188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2" name="Equation" r:id="rId3" imgW="3543120" imgH="609480" progId="Equation.DSMT4">
                  <p:embed/>
                </p:oleObj>
              </mc:Choice>
              <mc:Fallback>
                <p:oleObj name="Equation" r:id="rId3" imgW="3543120" imgH="60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" y="103188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961599"/>
              </p:ext>
            </p:extLst>
          </p:nvPr>
        </p:nvGraphicFramePr>
        <p:xfrm>
          <a:off x="4754378" y="1135853"/>
          <a:ext cx="3453570" cy="1131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3" name="Equation" r:id="rId5" imgW="1473120" imgH="482400" progId="Equation.DSMT4">
                  <p:embed/>
                </p:oleObj>
              </mc:Choice>
              <mc:Fallback>
                <p:oleObj name="Equation" r:id="rId5" imgW="1473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54378" y="1135853"/>
                        <a:ext cx="3453570" cy="1131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098456"/>
              </p:ext>
            </p:extLst>
          </p:nvPr>
        </p:nvGraphicFramePr>
        <p:xfrm>
          <a:off x="4754378" y="3971951"/>
          <a:ext cx="3453570" cy="1114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4" name="Equation" r:id="rId7" imgW="1473120" imgH="482400" progId="Equation.DSMT4">
                  <p:embed/>
                </p:oleObj>
              </mc:Choice>
              <mc:Fallback>
                <p:oleObj name="Equation" r:id="rId7" imgW="1473120" imgH="48240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54378" y="3971951"/>
                        <a:ext cx="3453570" cy="11145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Down Arrow 26"/>
          <p:cNvSpPr/>
          <p:nvPr/>
        </p:nvSpPr>
        <p:spPr>
          <a:xfrm>
            <a:off x="6342063" y="2267195"/>
            <a:ext cx="515937" cy="230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039819"/>
              </p:ext>
            </p:extLst>
          </p:nvPr>
        </p:nvGraphicFramePr>
        <p:xfrm>
          <a:off x="4989095" y="2607567"/>
          <a:ext cx="3646672" cy="627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5" name="Equation" r:id="rId9" imgW="1180800" imgH="203040" progId="Equation.DSMT4">
                  <p:embed/>
                </p:oleObj>
              </mc:Choice>
              <mc:Fallback>
                <p:oleObj name="Equation" r:id="rId9" imgW="1180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89095" y="2607567"/>
                        <a:ext cx="3646672" cy="627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0700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116165"/>
              </p:ext>
            </p:extLst>
          </p:nvPr>
        </p:nvGraphicFramePr>
        <p:xfrm>
          <a:off x="826252" y="3950243"/>
          <a:ext cx="7288213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1" name="Equation" r:id="rId3" imgW="5574960" imgH="1104840" progId="Equation.DSMT4">
                  <p:embed/>
                </p:oleObj>
              </mc:Choice>
              <mc:Fallback>
                <p:oleObj name="Equation" r:id="rId3" imgW="5574960" imgH="11048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52" y="3950243"/>
                        <a:ext cx="7288213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37653"/>
              </p:ext>
            </p:extLst>
          </p:nvPr>
        </p:nvGraphicFramePr>
        <p:xfrm>
          <a:off x="515937" y="103188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2" name="Equation" r:id="rId5" imgW="3543120" imgH="609480" progId="Equation.DSMT4">
                  <p:embed/>
                </p:oleObj>
              </mc:Choice>
              <mc:Fallback>
                <p:oleObj name="Equation" r:id="rId5" imgW="3543120" imgH="609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" y="103188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68549"/>
              </p:ext>
            </p:extLst>
          </p:nvPr>
        </p:nvGraphicFramePr>
        <p:xfrm>
          <a:off x="754063" y="1103981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3" name="Equation" r:id="rId7" imgW="4394160" imgH="1333440" progId="Equation.DSMT4">
                  <p:embed/>
                </p:oleObj>
              </mc:Choice>
              <mc:Fallback>
                <p:oleObj name="Equation" r:id="rId7" imgW="4394160" imgH="1333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103981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809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334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comments on the Fresnel Equations</a:t>
            </a:r>
          </a:p>
          <a:p>
            <a:endParaRPr lang="en-US" sz="24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Different behaviors of  </a:t>
            </a:r>
            <a:r>
              <a:rPr lang="en-US" sz="2400" i="1" dirty="0" smtClean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polarization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Brewster’s angle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Total internal reflection</a:t>
            </a:r>
          </a:p>
        </p:txBody>
      </p:sp>
    </p:spTree>
    <p:extLst>
      <p:ext uri="{BB962C8B-B14F-4D97-AF65-F5344CB8AC3E}">
        <p14:creationId xmlns:p14="http://schemas.microsoft.com/office/powerpoint/2010/main" val="162950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   Electromagnetic plane waves in isotropic medium with real permeability and permittivity:   </a:t>
            </a:r>
            <a:r>
              <a:rPr lang="en-US" sz="2400" dirty="0" smtClean="0">
                <a:latin typeface="Symbol" pitchFamily="18" charset="2"/>
              </a:rPr>
              <a:t>m e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383848"/>
              </p:ext>
            </p:extLst>
          </p:nvPr>
        </p:nvGraphicFramePr>
        <p:xfrm>
          <a:off x="639763" y="1379538"/>
          <a:ext cx="5465762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99" name="数式" r:id="rId3" imgW="2527200" imgH="685800" progId="Equation.3">
                  <p:embed/>
                </p:oleObj>
              </mc:Choice>
              <mc:Fallback>
                <p:oleObj name="数式" r:id="rId3" imgW="2527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1379538"/>
                        <a:ext cx="5465762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303852"/>
              </p:ext>
            </p:extLst>
          </p:nvPr>
        </p:nvGraphicFramePr>
        <p:xfrm>
          <a:off x="381000" y="2971800"/>
          <a:ext cx="711835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00" name="数式" r:id="rId5" imgW="3035160" imgH="711000" progId="Equation.3">
                  <p:embed/>
                </p:oleObj>
              </mc:Choice>
              <mc:Fallback>
                <p:oleObj name="数式" r:id="rId5" imgW="30351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7118350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712947"/>
              </p:ext>
            </p:extLst>
          </p:nvPr>
        </p:nvGraphicFramePr>
        <p:xfrm>
          <a:off x="381000" y="4800600"/>
          <a:ext cx="69992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01" name="数式" r:id="rId7" imgW="2984400" imgH="609480" progId="Equation.3">
                  <p:embed/>
                </p:oleObj>
              </mc:Choice>
              <mc:Fallback>
                <p:oleObj name="数式" r:id="rId7" imgW="29844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00600"/>
                        <a:ext cx="69992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52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930" y="216349"/>
            <a:ext cx="8515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</a:t>
            </a:r>
          </a:p>
          <a:p>
            <a:r>
              <a:rPr lang="en-US" sz="2400" dirty="0" smtClean="0">
                <a:latin typeface="+mj-lt"/>
              </a:rPr>
              <a:t>Reflection </a:t>
            </a:r>
            <a:r>
              <a:rPr lang="en-US" sz="2400" dirty="0">
                <a:latin typeface="+mj-lt"/>
              </a:rPr>
              <a:t>and refraction of plane electromagnetic waves at a plane interface between dielectrics (assumed to be lossless)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85850" y="2000250"/>
            <a:ext cx="4514850" cy="3543300"/>
            <a:chOff x="1447800" y="1524000"/>
            <a:chExt cx="6019800" cy="4724400"/>
          </a:xfrm>
        </p:grpSpPr>
        <p:sp>
          <p:nvSpPr>
            <p:cNvPr id="6" name="Rectangle 5"/>
            <p:cNvSpPr/>
            <p:nvPr/>
          </p:nvSpPr>
          <p:spPr>
            <a:xfrm>
              <a:off x="1447800" y="1524000"/>
              <a:ext cx="6019800" cy="2362200"/>
            </a:xfrm>
            <a:prstGeom prst="rect">
              <a:avLst/>
            </a:prstGeom>
            <a:solidFill>
              <a:schemeClr val="accent1"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886200"/>
              <a:ext cx="6019800" cy="2362200"/>
            </a:xfrm>
            <a:prstGeom prst="rect">
              <a:avLst/>
            </a:prstGeom>
            <a:solidFill>
              <a:srgbClr val="DA32AA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52600" y="1905000"/>
              <a:ext cx="1295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Symbol" pitchFamily="18" charset="2"/>
                </a:rPr>
                <a:t>m</a:t>
              </a:r>
              <a:r>
                <a:rPr lang="en-US" dirty="0">
                  <a:latin typeface="+mj-lt"/>
                </a:rPr>
                <a:t>’</a:t>
              </a:r>
              <a:r>
                <a:rPr lang="en-US" dirty="0">
                  <a:latin typeface="Symbol" pitchFamily="18" charset="2"/>
                </a:rPr>
                <a:t> e</a:t>
              </a:r>
              <a:r>
                <a:rPr lang="en-US" dirty="0"/>
                <a:t>’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76400" y="4114800"/>
              <a:ext cx="1295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Symbol" pitchFamily="18" charset="2"/>
                </a:rPr>
                <a:t>m e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2819400" y="3886200"/>
              <a:ext cx="12954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4114800" y="3886200"/>
              <a:ext cx="1219200" cy="1981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114800" y="1676400"/>
              <a:ext cx="0" cy="419100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114800" y="2819400"/>
              <a:ext cx="22098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029200" y="2891135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+mj-lt"/>
                </a:rPr>
                <a:t>k’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24200" y="4341167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latin typeface="+mj-lt"/>
                </a:rPr>
                <a:t>k</a:t>
              </a:r>
              <a:r>
                <a:rPr lang="en-US" baseline="-25000" dirty="0" err="1">
                  <a:latin typeface="+mj-lt"/>
                </a:rPr>
                <a:t>i</a:t>
              </a:r>
              <a:endParaRPr lang="en-US" b="1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95800" y="4186535"/>
              <a:ext cx="762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latin typeface="+mj-lt"/>
                </a:rPr>
                <a:t>k</a:t>
              </a:r>
              <a:r>
                <a:rPr lang="en-US" baseline="-25000" dirty="0" err="1">
                  <a:latin typeface="+mj-lt"/>
                </a:rPr>
                <a:t>R</a:t>
              </a:r>
              <a:endParaRPr lang="en-US" b="1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33800" y="45720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+mj-lt"/>
                </a:rPr>
                <a:t>i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91000" y="45720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+mj-lt"/>
                </a:rPr>
                <a:t>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14800" y="3195935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Symbol" pitchFamily="18" charset="2"/>
                </a:rPr>
                <a:t>q</a:t>
              </a:r>
            </a:p>
          </p:txBody>
        </p:sp>
        <p:sp>
          <p:nvSpPr>
            <p:cNvPr id="20" name="Arc 19"/>
            <p:cNvSpPr/>
            <p:nvPr/>
          </p:nvSpPr>
          <p:spPr>
            <a:xfrm>
              <a:off x="3733800" y="3200400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Arc 20"/>
            <p:cNvSpPr/>
            <p:nvPr/>
          </p:nvSpPr>
          <p:spPr>
            <a:xfrm rot="10388273">
              <a:off x="3607134" y="4414369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Arc 21"/>
            <p:cNvSpPr/>
            <p:nvPr/>
          </p:nvSpPr>
          <p:spPr>
            <a:xfrm rot="7066266">
              <a:off x="3903168" y="4350591"/>
              <a:ext cx="914400" cy="685800"/>
            </a:xfrm>
            <a:prstGeom prst="arc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412114"/>
              </p:ext>
            </p:extLst>
          </p:nvPr>
        </p:nvGraphicFramePr>
        <p:xfrm>
          <a:off x="6009681" y="2114550"/>
          <a:ext cx="2762250" cy="416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96" name="Equation" r:id="rId3" imgW="1676160" imgH="2527200" progId="Equation.DSMT4">
                  <p:embed/>
                </p:oleObj>
              </mc:Choice>
              <mc:Fallback>
                <p:oleObj name="Equation" r:id="rId3" imgW="1676160" imgH="252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9681" y="2114550"/>
                        <a:ext cx="2762250" cy="4167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50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" y="111184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</a:t>
            </a:r>
          </a:p>
          <a:p>
            <a:r>
              <a:rPr lang="en-US" sz="2400" dirty="0" smtClean="0">
                <a:latin typeface="+mj-lt"/>
              </a:rPr>
              <a:t>Reflection and refraction between two isotropic media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0810508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0623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94379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0624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613313"/>
              </p:ext>
            </p:extLst>
          </p:nvPr>
        </p:nvGraphicFramePr>
        <p:xfrm>
          <a:off x="620713" y="4114800"/>
          <a:ext cx="70008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25" name="数式" r:id="rId7" imgW="3238200" imgH="927000" progId="Equation.3">
                  <p:embed/>
                </p:oleObj>
              </mc:Choice>
              <mc:Fallback>
                <p:oleObj name="数式" r:id="rId7" imgW="32382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114800"/>
                        <a:ext cx="700087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33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350504"/>
              </p:ext>
            </p:extLst>
          </p:nvPr>
        </p:nvGraphicFramePr>
        <p:xfrm>
          <a:off x="240030" y="1454959"/>
          <a:ext cx="5272088" cy="175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6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" y="1454959"/>
                        <a:ext cx="5272088" cy="1750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337" y="864161"/>
            <a:ext cx="8831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</a:t>
            </a:r>
            <a:r>
              <a:rPr lang="en-US" sz="2400" dirty="0" smtClean="0">
                <a:latin typeface="+mj-lt"/>
              </a:rPr>
              <a:t>s-polarization  (E perpendicular to plane of incidence)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569632"/>
              </p:ext>
            </p:extLst>
          </p:nvPr>
        </p:nvGraphicFramePr>
        <p:xfrm>
          <a:off x="990599" y="4114799"/>
          <a:ext cx="6865043" cy="2029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87" name="Equation" r:id="rId5" imgW="3695400" imgH="1079280" progId="Equation.DSMT4">
                  <p:embed/>
                </p:oleObj>
              </mc:Choice>
              <mc:Fallback>
                <p:oleObj name="Equation" r:id="rId5" imgW="369540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599" y="4114799"/>
                        <a:ext cx="6865043" cy="2029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75" y="3504234"/>
            <a:ext cx="885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</a:t>
            </a:r>
            <a:r>
              <a:rPr lang="en-US" sz="2400" dirty="0" smtClean="0">
                <a:latin typeface="+mj-lt"/>
              </a:rPr>
              <a:t>p-polarization  (</a:t>
            </a:r>
            <a:r>
              <a:rPr lang="en-US" sz="2400" smtClean="0">
                <a:latin typeface="+mj-lt"/>
              </a:rPr>
              <a:t>E in plane </a:t>
            </a:r>
            <a:r>
              <a:rPr lang="en-US" sz="2400" dirty="0" smtClean="0">
                <a:latin typeface="+mj-lt"/>
              </a:rPr>
              <a:t>of incidence)</a:t>
            </a:r>
            <a:endParaRPr lang="en-US" sz="240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1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067953"/>
              </p:ext>
            </p:extLst>
          </p:nvPr>
        </p:nvGraphicFramePr>
        <p:xfrm>
          <a:off x="678820" y="1195912"/>
          <a:ext cx="6178154" cy="2103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12" name="Equation" r:id="rId3" imgW="3809880" imgH="1282680" progId="Equation.DSMT4">
                  <p:embed/>
                </p:oleObj>
              </mc:Choice>
              <mc:Fallback>
                <p:oleObj name="Equation" r:id="rId3" imgW="380988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820" y="1195912"/>
                        <a:ext cx="6178154" cy="21038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828" y="1022788"/>
            <a:ext cx="5044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Reflectance for s-polarization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948" y="3429000"/>
            <a:ext cx="5044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Reflectance for p-polarization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381111"/>
              </p:ext>
            </p:extLst>
          </p:nvPr>
        </p:nvGraphicFramePr>
        <p:xfrm>
          <a:off x="609600" y="3875425"/>
          <a:ext cx="6713538" cy="208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13" name="Equation" r:id="rId5" imgW="4140000" imgH="1269720" progId="Equation.DSMT4">
                  <p:embed/>
                </p:oleObj>
              </mc:Choice>
              <mc:Fallback>
                <p:oleObj name="Equation" r:id="rId5" imgW="4140000" imgH="1269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75425"/>
                        <a:ext cx="6713538" cy="208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28" y="1219200"/>
            <a:ext cx="8375562" cy="48493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33309" y="3505200"/>
            <a:ext cx="2693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s-polarization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06537" y="4348091"/>
            <a:ext cx="2319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p-polarization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02/25/2019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2019 -- Lecture 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105062"/>
              </p:ext>
            </p:extLst>
          </p:nvPr>
        </p:nvGraphicFramePr>
        <p:xfrm>
          <a:off x="143827" y="321219"/>
          <a:ext cx="8577263" cy="65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19" name="Equation" r:id="rId4" imgW="3632040" imgH="279360" progId="Equation.DSMT4">
                  <p:embed/>
                </p:oleObj>
              </mc:Choice>
              <mc:Fallback>
                <p:oleObj name="Equation" r:id="rId4" imgW="3632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3827" y="321219"/>
                        <a:ext cx="8577263" cy="65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9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15278</TotalTime>
  <Words>600</Words>
  <Application>Microsoft Office PowerPoint</Application>
  <PresentationFormat>On-screen Show (4:3)</PresentationFormat>
  <Paragraphs>166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919</cp:revision>
  <cp:lastPrinted>2019-02-25T05:13:38Z</cp:lastPrinted>
  <dcterms:created xsi:type="dcterms:W3CDTF">2012-01-10T18:32:24Z</dcterms:created>
  <dcterms:modified xsi:type="dcterms:W3CDTF">2019-02-28T21:16:52Z</dcterms:modified>
</cp:coreProperties>
</file>