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96" r:id="rId2"/>
    <p:sldId id="409" r:id="rId3"/>
    <p:sldId id="354" r:id="rId4"/>
    <p:sldId id="372" r:id="rId5"/>
    <p:sldId id="387" r:id="rId6"/>
    <p:sldId id="388" r:id="rId7"/>
    <p:sldId id="380" r:id="rId8"/>
    <p:sldId id="389" r:id="rId9"/>
    <p:sldId id="410" r:id="rId10"/>
    <p:sldId id="412" r:id="rId11"/>
    <p:sldId id="384" r:id="rId12"/>
    <p:sldId id="385" r:id="rId13"/>
    <p:sldId id="390" r:id="rId14"/>
    <p:sldId id="404" r:id="rId15"/>
    <p:sldId id="413" r:id="rId16"/>
    <p:sldId id="405" r:id="rId17"/>
    <p:sldId id="406" r:id="rId18"/>
    <p:sldId id="407" r:id="rId19"/>
    <p:sldId id="408" r:id="rId20"/>
    <p:sldId id="393" r:id="rId21"/>
    <p:sldId id="394" r:id="rId22"/>
    <p:sldId id="395" r:id="rId23"/>
    <p:sldId id="396" r:id="rId24"/>
    <p:sldId id="397" r:id="rId25"/>
    <p:sldId id="398" r:id="rId2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3" d="100"/>
          <a:sy n="53" d="100"/>
        </p:scale>
        <p:origin x="1656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5" Type="http://schemas.openxmlformats.org/officeDocument/2006/relationships/image" Target="../media/image55.wmf"/><Relationship Id="rId4" Type="http://schemas.openxmlformats.org/officeDocument/2006/relationships/image" Target="../media/image5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3/29/2019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24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22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03/20/2019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2019 --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4.png"/><Relationship Id="rId4" Type="http://schemas.openxmlformats.org/officeDocument/2006/relationships/image" Target="../media/image2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3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3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oleObject" Target="../embeddings/oleObject28.bin"/><Relationship Id="rId7" Type="http://schemas.openxmlformats.org/officeDocument/2006/relationships/image" Target="../media/image3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3.wmf"/><Relationship Id="rId9" Type="http://schemas.openxmlformats.org/officeDocument/2006/relationships/image" Target="../media/image3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4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41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42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4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36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oleObject" Target="../embeddings/oleObject43.bin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5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52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54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image" Target="../media/image56.png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5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53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4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533400"/>
            <a:ext cx="8229600" cy="55092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105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22: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Continue reading Chap. 9 &amp; 10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Electromagnetic waves due to specific sources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Dipole radiation examples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Scattered radiation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863975"/>
            <a:ext cx="6019800" cy="28575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24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continued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5072" y="762000"/>
            <a:ext cx="5938728" cy="328106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16200000">
            <a:off x="776869" y="1970088"/>
            <a:ext cx="1656408" cy="45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Re(</a:t>
            </a:r>
            <a:r>
              <a:rPr lang="en-US" b="1" dirty="0" smtClean="0"/>
              <a:t>Ã</a:t>
            </a:r>
            <a:r>
              <a:rPr lang="en-US" sz="2400" dirty="0" smtClean="0">
                <a:latin typeface="+mj-lt"/>
              </a:rPr>
              <a:t>(</a:t>
            </a:r>
            <a:r>
              <a:rPr lang="en-US" sz="2400" dirty="0" err="1" smtClean="0">
                <a:latin typeface="+mj-lt"/>
              </a:rPr>
              <a:t>r,</a:t>
            </a:r>
            <a:r>
              <a:rPr lang="en-US" sz="2400" dirty="0" err="1" smtClean="0">
                <a:latin typeface="Symbol" panose="05050102010706020507" pitchFamily="18" charset="2"/>
              </a:rPr>
              <a:t>w</a:t>
            </a:r>
            <a:r>
              <a:rPr lang="en-US" sz="2400" dirty="0" smtClean="0">
                <a:latin typeface="+mj-lt"/>
              </a:rPr>
              <a:t>))</a:t>
            </a:r>
          </a:p>
        </p:txBody>
      </p:sp>
      <p:sp>
        <p:nvSpPr>
          <p:cNvPr id="9" name="TextBox 8"/>
          <p:cNvSpPr txBox="1"/>
          <p:nvPr/>
        </p:nvSpPr>
        <p:spPr>
          <a:xfrm rot="16200000">
            <a:off x="544512" y="4885680"/>
            <a:ext cx="1656408" cy="45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Im</a:t>
            </a:r>
            <a:r>
              <a:rPr lang="en-US" sz="2400" dirty="0" smtClean="0">
                <a:latin typeface="+mj-lt"/>
              </a:rPr>
              <a:t>(</a:t>
            </a:r>
            <a:r>
              <a:rPr lang="en-US" b="1" dirty="0" smtClean="0"/>
              <a:t>Ã</a:t>
            </a:r>
            <a:r>
              <a:rPr lang="en-US" sz="2400" dirty="0" smtClean="0">
                <a:latin typeface="+mj-lt"/>
              </a:rPr>
              <a:t>(</a:t>
            </a:r>
            <a:r>
              <a:rPr lang="en-US" sz="2400" dirty="0" err="1" smtClean="0">
                <a:latin typeface="+mj-lt"/>
              </a:rPr>
              <a:t>r,</a:t>
            </a:r>
            <a:r>
              <a:rPr lang="en-US" sz="2400" dirty="0" err="1" smtClean="0">
                <a:latin typeface="Symbol" panose="05050102010706020507" pitchFamily="18" charset="2"/>
              </a:rPr>
              <a:t>w</a:t>
            </a:r>
            <a:r>
              <a:rPr lang="en-US" sz="2400" dirty="0" smtClean="0">
                <a:latin typeface="+mj-lt"/>
              </a:rPr>
              <a:t>))</a:t>
            </a:r>
          </a:p>
        </p:txBody>
      </p:sp>
      <p:sp>
        <p:nvSpPr>
          <p:cNvPr id="10" name="Left Arrow 9"/>
          <p:cNvSpPr/>
          <p:nvPr/>
        </p:nvSpPr>
        <p:spPr>
          <a:xfrm>
            <a:off x="2933700" y="3711575"/>
            <a:ext cx="381000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581400" y="35052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exact</a:t>
            </a:r>
          </a:p>
        </p:txBody>
      </p:sp>
      <p:sp>
        <p:nvSpPr>
          <p:cNvPr id="12" name="Left Arrow 11"/>
          <p:cNvSpPr/>
          <p:nvPr/>
        </p:nvSpPr>
        <p:spPr>
          <a:xfrm>
            <a:off x="2609850" y="1667345"/>
            <a:ext cx="381000" cy="1524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048000" y="15240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asymptotic</a:t>
            </a:r>
          </a:p>
        </p:txBody>
      </p:sp>
    </p:spTree>
    <p:extLst>
      <p:ext uri="{BB962C8B-B14F-4D97-AF65-F5344CB8AC3E}">
        <p14:creationId xmlns:p14="http://schemas.microsoft.com/office/powerpoint/2010/main" val="110986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033363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 – continued: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7231576"/>
              </p:ext>
            </p:extLst>
          </p:nvPr>
        </p:nvGraphicFramePr>
        <p:xfrm>
          <a:off x="69850" y="1871448"/>
          <a:ext cx="9004300" cy="453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84" name="数式" r:id="rId3" imgW="3949560" imgH="1981080" progId="Equation.3">
                  <p:embed/>
                </p:oleObj>
              </mc:Choice>
              <mc:Fallback>
                <p:oleObj name="数式" r:id="rId3" imgW="3949560" imgH="1981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" y="1871448"/>
                        <a:ext cx="9004300" cy="453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76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Review:</a:t>
            </a:r>
          </a:p>
        </p:txBody>
      </p:sp>
    </p:spTree>
    <p:extLst>
      <p:ext uri="{BB962C8B-B14F-4D97-AF65-F5344CB8AC3E}">
        <p14:creationId xmlns:p14="http://schemas.microsoft.com/office/powerpoint/2010/main" val="183609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321" y="456922"/>
            <a:ext cx="9027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 – continued: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8916614"/>
              </p:ext>
            </p:extLst>
          </p:nvPr>
        </p:nvGraphicFramePr>
        <p:xfrm>
          <a:off x="228600" y="1015725"/>
          <a:ext cx="8761888" cy="538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111" name="Equation" r:id="rId3" imgW="4495680" imgH="2755800" progId="Equation.DSMT4">
                  <p:embed/>
                </p:oleObj>
              </mc:Choice>
              <mc:Fallback>
                <p:oleObj name="Equation" r:id="rId3" imgW="4495680" imgH="275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015725"/>
                        <a:ext cx="8761888" cy="538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76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Review:</a:t>
            </a:r>
          </a:p>
        </p:txBody>
      </p:sp>
    </p:spTree>
    <p:extLst>
      <p:ext uri="{BB962C8B-B14F-4D97-AF65-F5344CB8AC3E}">
        <p14:creationId xmlns:p14="http://schemas.microsoft.com/office/powerpoint/2010/main" val="194005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" y="5203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Properties of dipole radiation field for </a:t>
            </a:r>
            <a:r>
              <a:rPr lang="en-US" sz="2400" i="1" dirty="0" err="1" smtClean="0">
                <a:latin typeface="+mj-lt"/>
              </a:rPr>
              <a:t>kr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&gt;&gt;1: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3556902"/>
              </p:ext>
            </p:extLst>
          </p:nvPr>
        </p:nvGraphicFramePr>
        <p:xfrm>
          <a:off x="685800" y="685800"/>
          <a:ext cx="5795962" cy="356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14" name="数式" r:id="rId3" imgW="2692080" imgH="1650960" progId="Equation.3">
                  <p:embed/>
                </p:oleObj>
              </mc:Choice>
              <mc:Fallback>
                <p:oleObj name="数式" r:id="rId3" imgW="2692080" imgH="1650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85800"/>
                        <a:ext cx="5795962" cy="356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2971800" y="4492450"/>
            <a:ext cx="0" cy="122143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971800" y="5713883"/>
            <a:ext cx="1219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286000" y="5713883"/>
            <a:ext cx="685800" cy="45831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2240280" y="5156700"/>
            <a:ext cx="731520" cy="5583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169343" y="6356350"/>
            <a:ext cx="723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+mj-lt"/>
              </a:rPr>
              <a:t>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78330" y="5943041"/>
            <a:ext cx="723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x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29100" y="5405735"/>
            <a:ext cx="723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y</a:t>
            </a:r>
          </a:p>
        </p:txBody>
      </p:sp>
      <p:sp>
        <p:nvSpPr>
          <p:cNvPr id="18" name="Right Arrow 17"/>
          <p:cNvSpPr/>
          <p:nvPr/>
        </p:nvSpPr>
        <p:spPr>
          <a:xfrm rot="20342207">
            <a:off x="3101584" y="5374589"/>
            <a:ext cx="762000" cy="3810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5924556">
            <a:off x="2527483" y="5951588"/>
            <a:ext cx="762000" cy="3810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609600" y="4385770"/>
            <a:ext cx="4953000" cy="1024430"/>
            <a:chOff x="609600" y="4385770"/>
            <a:chExt cx="4953000" cy="1024430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4415135"/>
              <a:ext cx="4953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Example: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79420" y="4385770"/>
              <a:ext cx="7239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z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943100" y="4876800"/>
              <a:ext cx="7239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r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438400" y="4876800"/>
              <a:ext cx="7239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q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124200" y="4948535"/>
              <a:ext cx="7239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+mj-lt"/>
                </a:rPr>
                <a:t>p</a:t>
              </a:r>
              <a:endParaRPr lang="en-US" sz="2400" b="1" dirty="0" smtClean="0">
                <a:solidFill>
                  <a:srgbClr val="FF0000"/>
                </a:solidFill>
                <a:latin typeface="+mj-lt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808729" y="5154909"/>
            <a:ext cx="723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  <a:latin typeface="+mj-lt"/>
              </a:rPr>
              <a:t>E</a:t>
            </a:r>
          </a:p>
        </p:txBody>
      </p:sp>
      <p:sp>
        <p:nvSpPr>
          <p:cNvPr id="17" name="Right Arrow 16"/>
          <p:cNvSpPr/>
          <p:nvPr/>
        </p:nvSpPr>
        <p:spPr>
          <a:xfrm rot="16200000">
            <a:off x="2613660" y="5219700"/>
            <a:ext cx="762000" cy="381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/>
          <a:srcRect t="1392" b="6362"/>
          <a:stretch/>
        </p:blipFill>
        <p:spPr>
          <a:xfrm>
            <a:off x="6805096" y="2300257"/>
            <a:ext cx="2338904" cy="2209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824729" y="5187695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 that vectors </a:t>
            </a:r>
            <a:r>
              <a:rPr lang="en-US" sz="2400" b="1" dirty="0" smtClean="0">
                <a:latin typeface="+mj-lt"/>
              </a:rPr>
              <a:t>r, E, B </a:t>
            </a:r>
            <a:r>
              <a:rPr lang="en-US" sz="2400" dirty="0" smtClean="0">
                <a:latin typeface="+mj-lt"/>
              </a:rPr>
              <a:t>are mutually orthogonal</a:t>
            </a:r>
          </a:p>
        </p:txBody>
      </p:sp>
    </p:spTree>
    <p:extLst>
      <p:ext uri="{BB962C8B-B14F-4D97-AF65-F5344CB8AC3E}">
        <p14:creationId xmlns:p14="http://schemas.microsoft.com/office/powerpoint/2010/main" val="15862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Alternative approach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6194744"/>
              </p:ext>
            </p:extLst>
          </p:nvPr>
        </p:nvGraphicFramePr>
        <p:xfrm>
          <a:off x="1219200" y="2321521"/>
          <a:ext cx="4921250" cy="156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42" name="Equation" r:id="rId3" imgW="2158920" imgH="685800" progId="Equation.DSMT4">
                  <p:embed/>
                </p:oleObj>
              </mc:Choice>
              <mc:Fallback>
                <p:oleObj name="Equation" r:id="rId3" imgW="215892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321521"/>
                        <a:ext cx="4921250" cy="156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749933"/>
              </p:ext>
            </p:extLst>
          </p:nvPr>
        </p:nvGraphicFramePr>
        <p:xfrm>
          <a:off x="1219200" y="918865"/>
          <a:ext cx="5210175" cy="203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43" name="Equation" r:id="rId5" imgW="2286000" imgH="888840" progId="Equation.DSMT4">
                  <p:embed/>
                </p:oleObj>
              </mc:Choice>
              <mc:Fallback>
                <p:oleObj name="Equation" r:id="rId5" imgW="2286000" imgH="888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918865"/>
                        <a:ext cx="5210175" cy="203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017932"/>
              </p:ext>
            </p:extLst>
          </p:nvPr>
        </p:nvGraphicFramePr>
        <p:xfrm>
          <a:off x="1019175" y="3736975"/>
          <a:ext cx="8655050" cy="255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44" name="Equation" r:id="rId7" imgW="3797280" imgH="1117440" progId="Equation.DSMT4">
                  <p:embed/>
                </p:oleObj>
              </mc:Choice>
              <mc:Fallback>
                <p:oleObj name="Equation" r:id="rId7" imgW="3797280" imgH="1117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175" y="3736975"/>
                        <a:ext cx="8655050" cy="2554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476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8929570"/>
              </p:ext>
            </p:extLst>
          </p:nvPr>
        </p:nvGraphicFramePr>
        <p:xfrm>
          <a:off x="698500" y="766763"/>
          <a:ext cx="6561138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66" name="数式" r:id="rId3" imgW="3047760" imgH="393480" progId="Equation.3">
                  <p:embed/>
                </p:oleObj>
              </mc:Choice>
              <mc:Fallback>
                <p:oleObj name="数式" r:id="rId3" imgW="3047760" imgH="39348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766763"/>
                        <a:ext cx="6561138" cy="849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" y="3048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our example: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6545628"/>
              </p:ext>
            </p:extLst>
          </p:nvPr>
        </p:nvGraphicFramePr>
        <p:xfrm>
          <a:off x="790575" y="1846263"/>
          <a:ext cx="8655050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67" name="Equation" r:id="rId5" imgW="3797280" imgH="1117440" progId="Equation.DSMT4">
                  <p:embed/>
                </p:oleObj>
              </mc:Choice>
              <mc:Fallback>
                <p:oleObj name="Equation" r:id="rId5" imgW="3797280" imgH="111744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575" y="1846263"/>
                        <a:ext cx="8655050" cy="255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14400" y="4953000"/>
            <a:ext cx="716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sym typeface="Wingdings" panose="05000000000000000000" pitchFamily="2" charset="2"/>
              </a:rPr>
              <a:t>Results equivalent to Bessel function expansion in the limit </a:t>
            </a:r>
            <a:r>
              <a:rPr lang="en-US" sz="2400" i="1" dirty="0" err="1" smtClean="0">
                <a:latin typeface="+mj-lt"/>
                <a:sym typeface="Wingdings" panose="05000000000000000000" pitchFamily="2" charset="2"/>
              </a:rPr>
              <a:t>kr</a:t>
            </a:r>
            <a:r>
              <a:rPr lang="en-US" sz="2400" i="1" dirty="0" smtClean="0">
                <a:latin typeface="+mj-lt"/>
                <a:sym typeface="Wingdings" panose="05000000000000000000" pitchFamily="2" charset="2"/>
              </a:rPr>
              <a:t> 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∞.</a:t>
            </a:r>
          </a:p>
        </p:txBody>
      </p:sp>
    </p:spTree>
    <p:extLst>
      <p:ext uri="{BB962C8B-B14F-4D97-AF65-F5344CB8AC3E}">
        <p14:creationId xmlns:p14="http://schemas.microsoft.com/office/powerpoint/2010/main" val="22548322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Other radiation sources using </a:t>
            </a:r>
          </a:p>
          <a:p>
            <a:r>
              <a:rPr lang="en-US" sz="2400" dirty="0" smtClean="0">
                <a:latin typeface="+mj-lt"/>
              </a:rPr>
              <a:t>``alternative approach’’</a:t>
            </a:r>
          </a:p>
        </p:txBody>
      </p:sp>
      <p:pic>
        <p:nvPicPr>
          <p:cNvPr id="144386" name="Picture 2" descr="https://encrypted-tbn0.gstatic.com/shopping?q=tbn:ANd9GcRw8IND7kmpQiPNtsKs1DQ-iS3sGwAsxtWDpGXwnISCtjZ1QaWk-S8CUEUy5z3GJi0Xe59GLM-y&amp;usqp=CA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914400"/>
            <a:ext cx="3667125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400" y="15240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Linear center-fed antenna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4419600" y="1447800"/>
            <a:ext cx="609600" cy="3070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38600" y="11430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z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5715000" y="152400"/>
            <a:ext cx="685800" cy="2133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867400" y="152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53100" y="1443335"/>
            <a:ext cx="342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q</a:t>
            </a:r>
          </a:p>
        </p:txBody>
      </p:sp>
      <p:sp>
        <p:nvSpPr>
          <p:cNvPr id="14" name="Right Brace 13"/>
          <p:cNvSpPr/>
          <p:nvPr/>
        </p:nvSpPr>
        <p:spPr>
          <a:xfrm rot="17780629">
            <a:off x="7595798" y="1375658"/>
            <a:ext cx="381000" cy="205315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620000" y="18243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d/2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6617845"/>
              </p:ext>
            </p:extLst>
          </p:nvPr>
        </p:nvGraphicFramePr>
        <p:xfrm>
          <a:off x="736600" y="2925763"/>
          <a:ext cx="5588000" cy="301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25" name="Equation" r:id="rId4" imgW="2450880" imgH="1320480" progId="Equation.DSMT4">
                  <p:embed/>
                </p:oleObj>
              </mc:Choice>
              <mc:Fallback>
                <p:oleObj name="Equation" r:id="rId4" imgW="2450880" imgH="1320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2925763"/>
                        <a:ext cx="5588000" cy="301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535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Alternative approach – linear center-fed antenna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7609740"/>
              </p:ext>
            </p:extLst>
          </p:nvPr>
        </p:nvGraphicFramePr>
        <p:xfrm>
          <a:off x="785812" y="990600"/>
          <a:ext cx="7672388" cy="351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68" name="Equation" r:id="rId3" imgW="3365280" imgH="1536480" progId="Equation.DSMT4">
                  <p:embed/>
                </p:oleObj>
              </mc:Choice>
              <mc:Fallback>
                <p:oleObj name="Equation" r:id="rId3" imgW="3365280" imgH="1536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2" y="990600"/>
                        <a:ext cx="7672388" cy="351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1025550"/>
              </p:ext>
            </p:extLst>
          </p:nvPr>
        </p:nvGraphicFramePr>
        <p:xfrm>
          <a:off x="595313" y="3846513"/>
          <a:ext cx="9958387" cy="255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69" name="Equation" r:id="rId5" imgW="4368600" imgH="1117440" progId="Equation.DSMT4">
                  <p:embed/>
                </p:oleObj>
              </mc:Choice>
              <mc:Fallback>
                <p:oleObj name="Equation" r:id="rId5" imgW="4368600" imgH="1117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313" y="3846513"/>
                        <a:ext cx="9958387" cy="2554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450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4320" y="226367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Alternative approach – linear center-fed antenna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2861663"/>
              </p:ext>
            </p:extLst>
          </p:nvPr>
        </p:nvGraphicFramePr>
        <p:xfrm>
          <a:off x="466725" y="798513"/>
          <a:ext cx="6716713" cy="255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92" name="Equation" r:id="rId3" imgW="2946240" imgH="1117440" progId="Equation.DSMT4">
                  <p:embed/>
                </p:oleObj>
              </mc:Choice>
              <mc:Fallback>
                <p:oleObj name="Equation" r:id="rId3" imgW="2946240" imgH="1117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798513"/>
                        <a:ext cx="6716713" cy="2554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3712633"/>
              </p:ext>
            </p:extLst>
          </p:nvPr>
        </p:nvGraphicFramePr>
        <p:xfrm>
          <a:off x="327025" y="3319463"/>
          <a:ext cx="7150100" cy="307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93" name="Equation" r:id="rId5" imgW="3136680" imgH="1346040" progId="Equation.DSMT4">
                  <p:embed/>
                </p:oleObj>
              </mc:Choice>
              <mc:Fallback>
                <p:oleObj name="Equation" r:id="rId5" imgW="3136680" imgH="1346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" y="3319463"/>
                        <a:ext cx="7150100" cy="307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669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762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Alternative approach – linear center-fed antenna continued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4796561"/>
              </p:ext>
            </p:extLst>
          </p:nvPr>
        </p:nvGraphicFramePr>
        <p:xfrm>
          <a:off x="421005" y="648346"/>
          <a:ext cx="6716713" cy="255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97" name="Equation" r:id="rId3" imgW="2946240" imgH="1117440" progId="Equation.DSMT4">
                  <p:embed/>
                </p:oleObj>
              </mc:Choice>
              <mc:Fallback>
                <p:oleObj name="Equation" r:id="rId3" imgW="2946240" imgH="1117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005" y="648346"/>
                        <a:ext cx="6716713" cy="2554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91639" y="3445508"/>
            <a:ext cx="1822297" cy="182229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46222" y="3454400"/>
            <a:ext cx="1728317" cy="172831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35321" y="3374392"/>
            <a:ext cx="1728317" cy="172831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50800" y="3428999"/>
            <a:ext cx="1855317" cy="185531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55284" y="3313113"/>
            <a:ext cx="1869603" cy="186960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28600" y="53340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+mj-lt"/>
              </a:rPr>
              <a:t>kd</a:t>
            </a:r>
            <a:r>
              <a:rPr lang="en-US" sz="2400" i="1" dirty="0" smtClean="0">
                <a:latin typeface="+mj-lt"/>
              </a:rPr>
              <a:t>=</a:t>
            </a:r>
            <a:r>
              <a:rPr lang="en-US" sz="2400" i="1" dirty="0" smtClean="0">
                <a:latin typeface="Symbol" panose="05050102010706020507" pitchFamily="18" charset="2"/>
              </a:rPr>
              <a:t>p                  2p                   3p                   4p                 5p</a:t>
            </a:r>
            <a:endParaRPr lang="en-US" sz="24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6811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28600"/>
            <a:ext cx="4912657" cy="59769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8857" y="1481138"/>
            <a:ext cx="4053248" cy="347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4573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199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Dipole radiation in light scattering by small (dielectric) particles</a:t>
            </a:r>
          </a:p>
        </p:txBody>
      </p:sp>
      <p:sp>
        <p:nvSpPr>
          <p:cNvPr id="6" name="Oval 5"/>
          <p:cNvSpPr/>
          <p:nvPr/>
        </p:nvSpPr>
        <p:spPr>
          <a:xfrm>
            <a:off x="2362200" y="1447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533400" y="1371600"/>
            <a:ext cx="1143000" cy="457200"/>
            <a:chOff x="533400" y="1676400"/>
            <a:chExt cx="1143000" cy="457200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533400" y="1676400"/>
              <a:ext cx="1143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533400" y="1828800"/>
              <a:ext cx="1143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533400" y="1981200"/>
              <a:ext cx="1143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533400" y="2133600"/>
              <a:ext cx="1143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Arrow Connector 13"/>
          <p:cNvCxnSpPr/>
          <p:nvPr/>
        </p:nvCxnSpPr>
        <p:spPr>
          <a:xfrm flipV="1">
            <a:off x="2895600" y="838200"/>
            <a:ext cx="152400" cy="45273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971800" y="1371600"/>
            <a:ext cx="533400" cy="152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895600" y="1828800"/>
            <a:ext cx="457200" cy="152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667000" y="1981200"/>
            <a:ext cx="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5800" y="2209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E</a:t>
            </a:r>
            <a:r>
              <a:rPr lang="en-US" sz="2400" b="1" baseline="-25000" dirty="0" err="1" smtClean="0">
                <a:latin typeface="+mj-lt"/>
              </a:rPr>
              <a:t>inc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5800" y="25863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H</a:t>
            </a:r>
            <a:r>
              <a:rPr lang="en-US" sz="2400" b="1" baseline="-25000" dirty="0" err="1" smtClean="0">
                <a:latin typeface="+mj-lt"/>
              </a:rPr>
              <a:t>inc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28060" y="17481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H</a:t>
            </a:r>
            <a:r>
              <a:rPr lang="en-US" sz="2400" b="1" baseline="-25000" dirty="0" err="1" smtClean="0">
                <a:latin typeface="+mj-lt"/>
              </a:rPr>
              <a:t>sc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05200" y="1290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E</a:t>
            </a:r>
            <a:r>
              <a:rPr lang="en-US" sz="2400" b="1" baseline="-25000" dirty="0" smtClean="0">
                <a:latin typeface="+mj-lt"/>
              </a:rPr>
              <a:t>sc</a:t>
            </a:r>
            <a:endParaRPr lang="en-US" sz="2400" b="1" dirty="0" smtClean="0">
              <a:latin typeface="+mj-lt"/>
            </a:endParaRP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5827600"/>
              </p:ext>
            </p:extLst>
          </p:nvPr>
        </p:nvGraphicFramePr>
        <p:xfrm>
          <a:off x="1233488" y="3417888"/>
          <a:ext cx="6745287" cy="258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77" name="数式" r:id="rId3" imgW="2958840" imgH="1130040" progId="Equation.3">
                  <p:embed/>
                </p:oleObj>
              </mc:Choice>
              <mc:Fallback>
                <p:oleObj name="数式" r:id="rId3" imgW="2958840" imgH="11300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3488" y="3417888"/>
                        <a:ext cx="6745287" cy="258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305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199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Dipole radiation in light scattering by small (dielectric) particles</a:t>
            </a:r>
          </a:p>
        </p:txBody>
      </p:sp>
      <p:sp>
        <p:nvSpPr>
          <p:cNvPr id="6" name="Oval 5"/>
          <p:cNvSpPr/>
          <p:nvPr/>
        </p:nvSpPr>
        <p:spPr>
          <a:xfrm>
            <a:off x="2362200" y="1447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533400" y="1371600"/>
            <a:ext cx="1143000" cy="457200"/>
            <a:chOff x="533400" y="1676400"/>
            <a:chExt cx="1143000" cy="457200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533400" y="1676400"/>
              <a:ext cx="1143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533400" y="1828800"/>
              <a:ext cx="1143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533400" y="1981200"/>
              <a:ext cx="1143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533400" y="2133600"/>
              <a:ext cx="1143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Arrow Connector 13"/>
          <p:cNvCxnSpPr/>
          <p:nvPr/>
        </p:nvCxnSpPr>
        <p:spPr>
          <a:xfrm flipV="1">
            <a:off x="2895600" y="838200"/>
            <a:ext cx="152400" cy="45273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971800" y="1371600"/>
            <a:ext cx="533400" cy="152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895600" y="1828800"/>
            <a:ext cx="457200" cy="152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667000" y="1981200"/>
            <a:ext cx="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5800" y="2209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E</a:t>
            </a:r>
            <a:r>
              <a:rPr lang="en-US" sz="2400" b="1" baseline="-25000" dirty="0" err="1" smtClean="0">
                <a:latin typeface="+mj-lt"/>
              </a:rPr>
              <a:t>inc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5800" y="25863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H</a:t>
            </a:r>
            <a:r>
              <a:rPr lang="en-US" sz="2400" b="1" baseline="-25000" dirty="0" err="1" smtClean="0">
                <a:latin typeface="+mj-lt"/>
              </a:rPr>
              <a:t>inc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28060" y="17481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H</a:t>
            </a:r>
            <a:r>
              <a:rPr lang="en-US" sz="2400" b="1" baseline="-25000" dirty="0" err="1" smtClean="0">
                <a:latin typeface="+mj-lt"/>
              </a:rPr>
              <a:t>sc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05200" y="1290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E</a:t>
            </a:r>
            <a:r>
              <a:rPr lang="en-US" sz="2400" b="1" baseline="-25000" dirty="0" smtClean="0">
                <a:latin typeface="+mj-lt"/>
              </a:rPr>
              <a:t>sc</a:t>
            </a:r>
            <a:endParaRPr lang="en-US" sz="2400" b="1" dirty="0" smtClean="0">
              <a:latin typeface="+mj-lt"/>
            </a:endParaRP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9681301"/>
              </p:ext>
            </p:extLst>
          </p:nvPr>
        </p:nvGraphicFramePr>
        <p:xfrm>
          <a:off x="1981200" y="3200400"/>
          <a:ext cx="6484937" cy="296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300" name="数式" r:id="rId3" imgW="2844720" imgH="1295280" progId="Equation.3">
                  <p:embed/>
                </p:oleObj>
              </mc:Choice>
              <mc:Fallback>
                <p:oleObj name="数式" r:id="rId3" imgW="2844720" imgH="1295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200400"/>
                        <a:ext cx="6484937" cy="296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958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Estimation of scattering dipole moment:</a:t>
            </a:r>
          </a:p>
          <a:p>
            <a:pPr lvl="1"/>
            <a:r>
              <a:rPr lang="en-US" sz="2400" dirty="0" smtClean="0">
                <a:latin typeface="+mj-lt"/>
              </a:rPr>
              <a:t>Suppose the scattering particle is a dielectric sphere with permittivity </a:t>
            </a:r>
            <a:r>
              <a:rPr lang="en-US" sz="2400" dirty="0" smtClean="0">
                <a:latin typeface="Symbol" pitchFamily="18" charset="2"/>
              </a:rPr>
              <a:t>e </a:t>
            </a:r>
            <a:r>
              <a:rPr lang="en-US" sz="2400" dirty="0" smtClean="0">
                <a:latin typeface="+mj-lt"/>
              </a:rPr>
              <a:t>and radius </a:t>
            </a:r>
            <a:r>
              <a:rPr lang="en-US" sz="2400" i="1" dirty="0" smtClean="0">
                <a:latin typeface="+mj-lt"/>
              </a:rPr>
              <a:t>a</a:t>
            </a:r>
            <a:r>
              <a:rPr lang="en-US" sz="2400" dirty="0" smtClean="0">
                <a:latin typeface="+mj-lt"/>
              </a:rPr>
              <a:t>:</a:t>
            </a:r>
            <a:endParaRPr lang="en-US" sz="2400" dirty="0" smtClean="0">
              <a:latin typeface="Symbol" pitchFamily="18" charset="2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5041827"/>
              </p:ext>
            </p:extLst>
          </p:nvPr>
        </p:nvGraphicFramePr>
        <p:xfrm>
          <a:off x="1066800" y="2362200"/>
          <a:ext cx="6456362" cy="4065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48" name="数式" r:id="rId3" imgW="2831760" imgH="1777680" progId="Equation.3">
                  <p:embed/>
                </p:oleObj>
              </mc:Choice>
              <mc:Fallback>
                <p:oleObj name="数式" r:id="rId3" imgW="2831760" imgH="177768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362200"/>
                        <a:ext cx="6456362" cy="4065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2002425"/>
              </p:ext>
            </p:extLst>
          </p:nvPr>
        </p:nvGraphicFramePr>
        <p:xfrm>
          <a:off x="5715000" y="2514600"/>
          <a:ext cx="2646362" cy="604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49" name="Equation" r:id="rId5" imgW="1562040" imgH="355320" progId="Equation.DSMT4">
                  <p:embed/>
                </p:oleObj>
              </mc:Choice>
              <mc:Fallback>
                <p:oleObj name="Equation" r:id="rId5" imgW="156204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514600"/>
                        <a:ext cx="2646362" cy="6040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26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" y="211127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Scattering by dielectric sphere with permittivity </a:t>
            </a:r>
            <a:r>
              <a:rPr lang="en-US" sz="2400" dirty="0" smtClean="0">
                <a:latin typeface="Symbol" pitchFamily="18" charset="2"/>
              </a:rPr>
              <a:t>e </a:t>
            </a:r>
            <a:r>
              <a:rPr lang="en-US" sz="2400" dirty="0" smtClean="0">
                <a:latin typeface="+mj-lt"/>
              </a:rPr>
              <a:t>and radius </a:t>
            </a:r>
            <a:r>
              <a:rPr lang="en-US" sz="2400" i="1" dirty="0" smtClean="0">
                <a:latin typeface="+mj-lt"/>
              </a:rPr>
              <a:t>a</a:t>
            </a:r>
            <a:r>
              <a:rPr lang="en-US" sz="2400" dirty="0" smtClean="0">
                <a:latin typeface="+mj-lt"/>
              </a:rPr>
              <a:t>:</a:t>
            </a:r>
            <a:endParaRPr lang="en-US" sz="2400" dirty="0" smtClean="0">
              <a:latin typeface="Symbol" pitchFamily="18" charset="2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0915358"/>
              </p:ext>
            </p:extLst>
          </p:nvPr>
        </p:nvGraphicFramePr>
        <p:xfrm>
          <a:off x="2590800" y="2178050"/>
          <a:ext cx="6430773" cy="269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569" name="数式" r:id="rId3" imgW="2489040" imgH="1041120" progId="Equation.3">
                  <p:embed/>
                </p:oleObj>
              </mc:Choice>
              <mc:Fallback>
                <p:oleObj name="数式" r:id="rId3" imgW="2489040" imgH="1041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178050"/>
                        <a:ext cx="6430773" cy="269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152400" y="1143000"/>
            <a:ext cx="2362200" cy="2590800"/>
            <a:chOff x="152400" y="1143000"/>
            <a:chExt cx="2362200" cy="2590800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1143000" y="1143000"/>
              <a:ext cx="0" cy="1828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152400" y="2971800"/>
              <a:ext cx="990600" cy="762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143000" y="2971800"/>
              <a:ext cx="1371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9538685"/>
              </p:ext>
            </p:extLst>
          </p:nvPr>
        </p:nvGraphicFramePr>
        <p:xfrm>
          <a:off x="1251744" y="3122613"/>
          <a:ext cx="392112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570" name="数式" r:id="rId5" imgW="114120" imgH="177480" progId="Equation.3">
                  <p:embed/>
                </p:oleObj>
              </mc:Choice>
              <mc:Fallback>
                <p:oleObj name="数式" r:id="rId5" imgW="114120" imgH="177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1744" y="3122613"/>
                        <a:ext cx="392112" cy="61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7025639"/>
              </p:ext>
            </p:extLst>
          </p:nvPr>
        </p:nvGraphicFramePr>
        <p:xfrm>
          <a:off x="423863" y="3405188"/>
          <a:ext cx="566737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571" name="数式" r:id="rId7" imgW="164880" imgH="228600" progId="Equation.3">
                  <p:embed/>
                </p:oleObj>
              </mc:Choice>
              <mc:Fallback>
                <p:oleObj name="数式" r:id="rId7" imgW="164880" imgH="228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63" y="3405188"/>
                        <a:ext cx="566737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6519948"/>
              </p:ext>
            </p:extLst>
          </p:nvPr>
        </p:nvGraphicFramePr>
        <p:xfrm>
          <a:off x="533400" y="2133600"/>
          <a:ext cx="392112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572" name="数式" r:id="rId9" imgW="114120" imgH="177480" progId="Equation.3">
                  <p:embed/>
                </p:oleObj>
              </mc:Choice>
              <mc:Fallback>
                <p:oleObj name="数式" r:id="rId9" imgW="114120" imgH="177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133600"/>
                        <a:ext cx="392112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810346"/>
              </p:ext>
            </p:extLst>
          </p:nvPr>
        </p:nvGraphicFramePr>
        <p:xfrm>
          <a:off x="1220470" y="990600"/>
          <a:ext cx="65405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573" name="数式" r:id="rId11" imgW="190440" imgH="253800" progId="Equation.3">
                  <p:embed/>
                </p:oleObj>
              </mc:Choice>
              <mc:Fallback>
                <p:oleObj name="数式" r:id="rId11" imgW="190440" imgH="2538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470" y="990600"/>
                        <a:ext cx="654050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flipH="1" flipV="1">
            <a:off x="647700" y="1752600"/>
            <a:ext cx="495300" cy="1219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38200" y="1828800"/>
            <a:ext cx="609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q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819400" y="8382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</a:t>
            </a:r>
            <a:r>
              <a:rPr lang="en-US" sz="2400" b="1" dirty="0" err="1" smtClean="0">
                <a:latin typeface="+mj-lt"/>
              </a:rPr>
              <a:t>E</a:t>
            </a:r>
            <a:r>
              <a:rPr lang="en-US" sz="2400" b="1" baseline="-25000" dirty="0" err="1" smtClean="0">
                <a:latin typeface="+mj-lt"/>
              </a:rPr>
              <a:t>inc</a:t>
            </a:r>
            <a:r>
              <a:rPr lang="en-US" sz="2400" dirty="0" smtClean="0">
                <a:latin typeface="+mj-lt"/>
              </a:rPr>
              <a:t> polarized in scattering plane: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143000" y="2971800"/>
            <a:ext cx="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38200" y="3124200"/>
            <a:ext cx="609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139347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" y="211127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Scattering by dielectric sphere with permittivity </a:t>
            </a:r>
            <a:r>
              <a:rPr lang="en-US" sz="2400" dirty="0" smtClean="0">
                <a:latin typeface="Symbol" pitchFamily="18" charset="2"/>
              </a:rPr>
              <a:t>e </a:t>
            </a:r>
            <a:r>
              <a:rPr lang="en-US" sz="2400" dirty="0" smtClean="0">
                <a:latin typeface="+mj-lt"/>
              </a:rPr>
              <a:t>and radius </a:t>
            </a:r>
            <a:r>
              <a:rPr lang="en-US" sz="2400" i="1" dirty="0" smtClean="0">
                <a:latin typeface="+mj-lt"/>
              </a:rPr>
              <a:t>a</a:t>
            </a:r>
            <a:r>
              <a:rPr lang="en-US" sz="2400" dirty="0" smtClean="0">
                <a:latin typeface="+mj-lt"/>
              </a:rPr>
              <a:t>:</a:t>
            </a:r>
            <a:endParaRPr lang="en-US" sz="2400" dirty="0" smtClean="0">
              <a:latin typeface="Symbol" pitchFamily="18" charset="2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4404923"/>
              </p:ext>
            </p:extLst>
          </p:nvPr>
        </p:nvGraphicFramePr>
        <p:xfrm>
          <a:off x="2804160" y="1188720"/>
          <a:ext cx="6202363" cy="269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628" name="数式" r:id="rId3" imgW="2400120" imgH="1041120" progId="Equation.3">
                  <p:embed/>
                </p:oleObj>
              </mc:Choice>
              <mc:Fallback>
                <p:oleObj name="数式" r:id="rId3" imgW="2400120" imgH="1041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4160" y="1188720"/>
                        <a:ext cx="6202363" cy="269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152400" y="1143000"/>
            <a:ext cx="2362200" cy="2590800"/>
            <a:chOff x="152400" y="1143000"/>
            <a:chExt cx="2362200" cy="2590800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1143000" y="1143000"/>
              <a:ext cx="0" cy="1828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152400" y="2971800"/>
              <a:ext cx="990600" cy="762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143000" y="2971800"/>
              <a:ext cx="1371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2342433"/>
              </p:ext>
            </p:extLst>
          </p:nvPr>
        </p:nvGraphicFramePr>
        <p:xfrm>
          <a:off x="2107248" y="2393474"/>
          <a:ext cx="39211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629" name="数式" r:id="rId5" imgW="114120" imgH="177480" progId="Equation.3">
                  <p:embed/>
                </p:oleObj>
              </mc:Choice>
              <mc:Fallback>
                <p:oleObj name="数式" r:id="rId5" imgW="1141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7248" y="2393474"/>
                        <a:ext cx="392112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6043434"/>
              </p:ext>
            </p:extLst>
          </p:nvPr>
        </p:nvGraphicFramePr>
        <p:xfrm>
          <a:off x="1545431" y="2316480"/>
          <a:ext cx="566737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630" name="数式" r:id="rId7" imgW="164880" imgH="228600" progId="Equation.3">
                  <p:embed/>
                </p:oleObj>
              </mc:Choice>
              <mc:Fallback>
                <p:oleObj name="数式" r:id="rId7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5431" y="2316480"/>
                        <a:ext cx="566737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8676279"/>
              </p:ext>
            </p:extLst>
          </p:nvPr>
        </p:nvGraphicFramePr>
        <p:xfrm>
          <a:off x="533400" y="2133600"/>
          <a:ext cx="392112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631" name="数式" r:id="rId9" imgW="114120" imgH="177480" progId="Equation.3">
                  <p:embed/>
                </p:oleObj>
              </mc:Choice>
              <mc:Fallback>
                <p:oleObj name="数式" r:id="rId9" imgW="1141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133600"/>
                        <a:ext cx="392112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1088483"/>
              </p:ext>
            </p:extLst>
          </p:nvPr>
        </p:nvGraphicFramePr>
        <p:xfrm>
          <a:off x="1220470" y="990600"/>
          <a:ext cx="65405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632" name="数式" r:id="rId11" imgW="190440" imgH="253800" progId="Equation.3">
                  <p:embed/>
                </p:oleObj>
              </mc:Choice>
              <mc:Fallback>
                <p:oleObj name="数式" r:id="rId11" imgW="1904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470" y="990600"/>
                        <a:ext cx="654050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flipH="1" flipV="1">
            <a:off x="647700" y="1752600"/>
            <a:ext cx="495300" cy="1219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38200" y="1828800"/>
            <a:ext cx="609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q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819400" y="657552"/>
            <a:ext cx="571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</a:t>
            </a:r>
            <a:r>
              <a:rPr lang="en-US" sz="2400" b="1" dirty="0" err="1" smtClean="0">
                <a:latin typeface="+mj-lt"/>
              </a:rPr>
              <a:t>E</a:t>
            </a:r>
            <a:r>
              <a:rPr lang="en-US" sz="2400" b="1" baseline="-25000" dirty="0" err="1" smtClean="0">
                <a:latin typeface="+mj-lt"/>
              </a:rPr>
              <a:t>inc</a:t>
            </a:r>
            <a:r>
              <a:rPr lang="en-US" sz="2400" dirty="0" smtClean="0">
                <a:latin typeface="+mj-lt"/>
              </a:rPr>
              <a:t> polarized perpendicular to scattering plane: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488627"/>
              </p:ext>
            </p:extLst>
          </p:nvPr>
        </p:nvGraphicFramePr>
        <p:xfrm>
          <a:off x="304800" y="4038600"/>
          <a:ext cx="8696325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633" name="数式" r:id="rId13" imgW="3365280" imgH="965160" progId="Equation.3">
                  <p:embed/>
                </p:oleObj>
              </mc:Choice>
              <mc:Fallback>
                <p:oleObj name="数式" r:id="rId13" imgW="3365280" imgH="9651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038600"/>
                        <a:ext cx="8696325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151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" y="211127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Scattering by dielectric sphere with permittivity </a:t>
            </a:r>
            <a:r>
              <a:rPr lang="en-US" sz="2400" dirty="0" smtClean="0">
                <a:latin typeface="Symbol" pitchFamily="18" charset="2"/>
              </a:rPr>
              <a:t>e </a:t>
            </a:r>
            <a:r>
              <a:rPr lang="en-US" sz="2400" dirty="0" smtClean="0">
                <a:latin typeface="+mj-lt"/>
              </a:rPr>
              <a:t>and radius </a:t>
            </a:r>
            <a:r>
              <a:rPr lang="en-US" sz="2400" i="1" dirty="0" smtClean="0">
                <a:latin typeface="+mj-lt"/>
              </a:rPr>
              <a:t>a</a:t>
            </a:r>
            <a:r>
              <a:rPr lang="en-US" sz="2400" dirty="0" smtClean="0">
                <a:latin typeface="+mj-lt"/>
              </a:rPr>
              <a:t>:</a:t>
            </a:r>
            <a:endParaRPr lang="en-US" sz="2400" dirty="0" smtClean="0">
              <a:latin typeface="Symbol" pitchFamily="18" charset="2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2400" y="1143000"/>
            <a:ext cx="2362200" cy="2590800"/>
            <a:chOff x="152400" y="1143000"/>
            <a:chExt cx="2362200" cy="2590800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1143000" y="1143000"/>
              <a:ext cx="0" cy="1828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152400" y="2971800"/>
              <a:ext cx="990600" cy="762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143000" y="2971800"/>
              <a:ext cx="1371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6948844"/>
              </p:ext>
            </p:extLst>
          </p:nvPr>
        </p:nvGraphicFramePr>
        <p:xfrm>
          <a:off x="1893888" y="2971800"/>
          <a:ext cx="39211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564" name="数式" r:id="rId3" imgW="114120" imgH="177480" progId="Equation.3">
                  <p:embed/>
                </p:oleObj>
              </mc:Choice>
              <mc:Fallback>
                <p:oleObj name="数式" r:id="rId3" imgW="1141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3888" y="2971800"/>
                        <a:ext cx="392112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2082881"/>
              </p:ext>
            </p:extLst>
          </p:nvPr>
        </p:nvGraphicFramePr>
        <p:xfrm>
          <a:off x="1545431" y="2316480"/>
          <a:ext cx="566737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565" name="数式" r:id="rId5" imgW="164880" imgH="228600" progId="Equation.3">
                  <p:embed/>
                </p:oleObj>
              </mc:Choice>
              <mc:Fallback>
                <p:oleObj name="数式" r:id="rId5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5431" y="2316480"/>
                        <a:ext cx="566737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6627337"/>
              </p:ext>
            </p:extLst>
          </p:nvPr>
        </p:nvGraphicFramePr>
        <p:xfrm>
          <a:off x="533400" y="2133600"/>
          <a:ext cx="392112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566" name="数式" r:id="rId7" imgW="114120" imgH="177480" progId="Equation.3">
                  <p:embed/>
                </p:oleObj>
              </mc:Choice>
              <mc:Fallback>
                <p:oleObj name="数式" r:id="rId7" imgW="1141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133600"/>
                        <a:ext cx="392112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7395676"/>
              </p:ext>
            </p:extLst>
          </p:nvPr>
        </p:nvGraphicFramePr>
        <p:xfrm>
          <a:off x="1220470" y="990600"/>
          <a:ext cx="65405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567" name="数式" r:id="rId9" imgW="190440" imgH="253800" progId="Equation.3">
                  <p:embed/>
                </p:oleObj>
              </mc:Choice>
              <mc:Fallback>
                <p:oleObj name="数式" r:id="rId9" imgW="1904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470" y="990600"/>
                        <a:ext cx="654050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flipH="1" flipV="1">
            <a:off x="647700" y="1752600"/>
            <a:ext cx="495300" cy="1219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38200" y="1828800"/>
            <a:ext cx="609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q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8525455"/>
              </p:ext>
            </p:extLst>
          </p:nvPr>
        </p:nvGraphicFramePr>
        <p:xfrm>
          <a:off x="2636947" y="1338263"/>
          <a:ext cx="5821253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568" name="Equation" r:id="rId11" imgW="2895480" imgH="507960" progId="Equation.DSMT4">
                  <p:embed/>
                </p:oleObj>
              </mc:Choice>
              <mc:Fallback>
                <p:oleObj name="Equation" r:id="rId11" imgW="289548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6947" y="1338263"/>
                        <a:ext cx="5821253" cy="1023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2338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5105" y="2614612"/>
            <a:ext cx="6017895" cy="355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754052" y="6019800"/>
            <a:ext cx="399574" cy="457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itchFamily="18" charset="2"/>
              </a:rPr>
              <a:t>q</a:t>
            </a:r>
            <a:endParaRPr lang="en-US" sz="2400" dirty="0" smtClean="0">
              <a:latin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0362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524933"/>
            <a:ext cx="8784818" cy="5690882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95400"/>
            <a:ext cx="8915400" cy="304800"/>
          </a:xfrm>
          <a:prstGeom prst="rect">
            <a:avLst/>
          </a:prstGeom>
          <a:solidFill>
            <a:srgbClr val="DA32AA">
              <a:alpha val="1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295870"/>
            <a:ext cx="6974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Maxwell’s equations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7703535"/>
              </p:ext>
            </p:extLst>
          </p:nvPr>
        </p:nvGraphicFramePr>
        <p:xfrm>
          <a:off x="533400" y="1295400"/>
          <a:ext cx="7961313" cy="522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96" name="数式" r:id="rId3" imgW="2946240" imgH="1930320" progId="Equation.3">
                  <p:embed/>
                </p:oleObj>
              </mc:Choice>
              <mc:Fallback>
                <p:oleObj name="数式" r:id="rId3" imgW="2946240" imgH="1930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95400"/>
                        <a:ext cx="7961313" cy="5221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76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Review:</a:t>
            </a:r>
          </a:p>
        </p:txBody>
      </p:sp>
    </p:spTree>
    <p:extLst>
      <p:ext uri="{BB962C8B-B14F-4D97-AF65-F5344CB8AC3E}">
        <p14:creationId xmlns:p14="http://schemas.microsoft.com/office/powerpoint/2010/main" val="62646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80754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Formulation of Maxwell’s equations in terms of vector and scalar potentials: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4408423"/>
              </p:ext>
            </p:extLst>
          </p:nvPr>
        </p:nvGraphicFramePr>
        <p:xfrm>
          <a:off x="457200" y="1291431"/>
          <a:ext cx="7324725" cy="286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72" name="数式" r:id="rId3" imgW="3213000" imgH="1257120" progId="Equation.3">
                  <p:embed/>
                </p:oleObj>
              </mc:Choice>
              <mc:Fallback>
                <p:oleObj name="数式" r:id="rId3" imgW="3213000" imgH="1257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91431"/>
                        <a:ext cx="7324725" cy="286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0818888"/>
              </p:ext>
            </p:extLst>
          </p:nvPr>
        </p:nvGraphicFramePr>
        <p:xfrm>
          <a:off x="685800" y="4084002"/>
          <a:ext cx="6313488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73" name="数式" r:id="rId5" imgW="2336760" imgH="393480" progId="Equation.3">
                  <p:embed/>
                </p:oleObj>
              </mc:Choice>
              <mc:Fallback>
                <p:oleObj name="数式" r:id="rId5" imgW="233676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084002"/>
                        <a:ext cx="6313488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9656179"/>
              </p:ext>
            </p:extLst>
          </p:nvPr>
        </p:nvGraphicFramePr>
        <p:xfrm>
          <a:off x="533400" y="5112067"/>
          <a:ext cx="7386638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74" name="数式" r:id="rId7" imgW="3238200" imgH="609480" progId="Equation.3">
                  <p:embed/>
                </p:oleObj>
              </mc:Choice>
              <mc:Fallback>
                <p:oleObj name="数式" r:id="rId7" imgW="3238200" imgH="609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112067"/>
                        <a:ext cx="7386638" cy="139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2400" y="76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Review:</a:t>
            </a:r>
          </a:p>
        </p:txBody>
      </p:sp>
    </p:spTree>
    <p:extLst>
      <p:ext uri="{BB962C8B-B14F-4D97-AF65-F5344CB8AC3E}">
        <p14:creationId xmlns:p14="http://schemas.microsoft.com/office/powerpoint/2010/main" val="280252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43289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2930900"/>
              </p:ext>
            </p:extLst>
          </p:nvPr>
        </p:nvGraphicFramePr>
        <p:xfrm>
          <a:off x="775176" y="1025763"/>
          <a:ext cx="6454775" cy="226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94" name="数式" r:id="rId3" imgW="2831760" imgH="990360" progId="Equation.3">
                  <p:embed/>
                </p:oleObj>
              </mc:Choice>
              <mc:Fallback>
                <p:oleObj name="数式" r:id="rId3" imgW="283176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176" y="1025763"/>
                        <a:ext cx="6454775" cy="2262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983396"/>
              </p:ext>
            </p:extLst>
          </p:nvPr>
        </p:nvGraphicFramePr>
        <p:xfrm>
          <a:off x="775176" y="3413839"/>
          <a:ext cx="6454775" cy="246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95" name="数式" r:id="rId5" imgW="2831760" imgH="1079280" progId="Equation.3">
                  <p:embed/>
                </p:oleObj>
              </mc:Choice>
              <mc:Fallback>
                <p:oleObj name="数式" r:id="rId5" imgW="2831760" imgH="1079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176" y="3413839"/>
                        <a:ext cx="6454775" cy="2465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4910471"/>
              </p:ext>
            </p:extLst>
          </p:nvPr>
        </p:nvGraphicFramePr>
        <p:xfrm>
          <a:off x="934720" y="5402104"/>
          <a:ext cx="6135688" cy="156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96" name="数式" r:id="rId7" imgW="2692080" imgH="685800" progId="Equation.3">
                  <p:embed/>
                </p:oleObj>
              </mc:Choice>
              <mc:Fallback>
                <p:oleObj name="数式" r:id="rId7" imgW="2692080" imgH="685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4720" y="5402104"/>
                        <a:ext cx="6135688" cy="156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2400" y="76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Review:</a:t>
            </a:r>
          </a:p>
        </p:txBody>
      </p:sp>
    </p:spTree>
    <p:extLst>
      <p:ext uri="{BB962C8B-B14F-4D97-AF65-F5344CB8AC3E}">
        <p14:creationId xmlns:p14="http://schemas.microsoft.com/office/powerpoint/2010/main" val="14276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926763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 –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4838738"/>
              </p:ext>
            </p:extLst>
          </p:nvPr>
        </p:nvGraphicFramePr>
        <p:xfrm>
          <a:off x="872649" y="1608335"/>
          <a:ext cx="5992813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34" name="数式" r:id="rId3" imgW="2628720" imgH="888840" progId="Equation.3">
                  <p:embed/>
                </p:oleObj>
              </mc:Choice>
              <mc:Fallback>
                <p:oleObj name="数式" r:id="rId3" imgW="262872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2649" y="1608335"/>
                        <a:ext cx="5992813" cy="202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3531504"/>
              </p:ext>
            </p:extLst>
          </p:nvPr>
        </p:nvGraphicFramePr>
        <p:xfrm>
          <a:off x="816769" y="4923472"/>
          <a:ext cx="6802437" cy="194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35" name="数式" r:id="rId5" imgW="2984400" imgH="850680" progId="Equation.3">
                  <p:embed/>
                </p:oleObj>
              </mc:Choice>
              <mc:Fallback>
                <p:oleObj name="数式" r:id="rId5" imgW="2984400" imgH="850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6769" y="4923472"/>
                        <a:ext cx="6802437" cy="194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1587107"/>
              </p:ext>
            </p:extLst>
          </p:nvPr>
        </p:nvGraphicFramePr>
        <p:xfrm>
          <a:off x="872649" y="3207266"/>
          <a:ext cx="6629400" cy="226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36" name="数式" r:id="rId7" imgW="2908080" imgH="990360" progId="Equation.3">
                  <p:embed/>
                </p:oleObj>
              </mc:Choice>
              <mc:Fallback>
                <p:oleObj name="数式" r:id="rId7" imgW="2908080" imgH="9903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2649" y="3207266"/>
                        <a:ext cx="6629400" cy="2262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2400" y="76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Review:</a:t>
            </a:r>
          </a:p>
        </p:txBody>
      </p:sp>
    </p:spTree>
    <p:extLst>
      <p:ext uri="{BB962C8B-B14F-4D97-AF65-F5344CB8AC3E}">
        <p14:creationId xmlns:p14="http://schemas.microsoft.com/office/powerpoint/2010/main" val="309448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17187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Forms of spherical Bessel and </a:t>
            </a:r>
            <a:r>
              <a:rPr lang="en-US" sz="2400" dirty="0" err="1" smtClean="0">
                <a:latin typeface="+mj-lt"/>
              </a:rPr>
              <a:t>Hankel</a:t>
            </a:r>
            <a:r>
              <a:rPr lang="en-US" sz="2400" dirty="0" smtClean="0">
                <a:latin typeface="+mj-lt"/>
              </a:rPr>
              <a:t> functions: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2804133"/>
              </p:ext>
            </p:extLst>
          </p:nvPr>
        </p:nvGraphicFramePr>
        <p:xfrm>
          <a:off x="396240" y="963612"/>
          <a:ext cx="8655051" cy="304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3" name="数式" r:id="rId3" imgW="3797280" imgH="1333440" progId="Equation.3">
                  <p:embed/>
                </p:oleObj>
              </mc:Choice>
              <mc:Fallback>
                <p:oleObj name="数式" r:id="rId3" imgW="3797280" imgH="13334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" y="963612"/>
                        <a:ext cx="8655051" cy="304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1920589"/>
              </p:ext>
            </p:extLst>
          </p:nvPr>
        </p:nvGraphicFramePr>
        <p:xfrm>
          <a:off x="2590800" y="4008120"/>
          <a:ext cx="4205287" cy="2488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4" name="Equation" r:id="rId5" imgW="2882880" imgH="1701720" progId="Equation.DSMT4">
                  <p:embed/>
                </p:oleObj>
              </mc:Choice>
              <mc:Fallback>
                <p:oleObj name="Equation" r:id="rId5" imgW="2882880" imgH="170172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008120"/>
                        <a:ext cx="4205287" cy="24886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76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Review:</a:t>
            </a:r>
          </a:p>
        </p:txBody>
      </p:sp>
    </p:spTree>
    <p:extLst>
      <p:ext uri="{BB962C8B-B14F-4D97-AF65-F5344CB8AC3E}">
        <p14:creationId xmlns:p14="http://schemas.microsoft.com/office/powerpoint/2010/main" val="127736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of dipole radiation source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064792"/>
              </p:ext>
            </p:extLst>
          </p:nvPr>
        </p:nvGraphicFramePr>
        <p:xfrm>
          <a:off x="698500" y="766763"/>
          <a:ext cx="6561138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9" name="数式" r:id="rId3" imgW="3047760" imgH="393480" progId="Equation.3">
                  <p:embed/>
                </p:oleObj>
              </mc:Choice>
              <mc:Fallback>
                <p:oleObj name="数式" r:id="rId3" imgW="3047760" imgH="39348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766763"/>
                        <a:ext cx="6561138" cy="849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6126449"/>
              </p:ext>
            </p:extLst>
          </p:nvPr>
        </p:nvGraphicFramePr>
        <p:xfrm>
          <a:off x="838200" y="1676400"/>
          <a:ext cx="6970712" cy="208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0" name="数式" r:id="rId5" imgW="3238200" imgH="965160" progId="Equation.3">
                  <p:embed/>
                </p:oleObj>
              </mc:Choice>
              <mc:Fallback>
                <p:oleObj name="数式" r:id="rId5" imgW="3238200" imgH="96516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676400"/>
                        <a:ext cx="6970712" cy="2081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7007920"/>
              </p:ext>
            </p:extLst>
          </p:nvPr>
        </p:nvGraphicFramePr>
        <p:xfrm>
          <a:off x="698500" y="3843337"/>
          <a:ext cx="7928518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1" name="Equation" r:id="rId7" imgW="4012920" imgH="1041120" progId="Equation.DSMT4">
                  <p:embed/>
                </p:oleObj>
              </mc:Choice>
              <mc:Fallback>
                <p:oleObj name="Equation" r:id="rId7" imgW="4012920" imgH="1041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98500" y="3843337"/>
                        <a:ext cx="7928518" cy="205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3767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19835</TotalTime>
  <Words>536</Words>
  <Application>Microsoft Office PowerPoint</Application>
  <PresentationFormat>On-screen Show (4:3)</PresentationFormat>
  <Paragraphs>152</Paragraphs>
  <Slides>25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Symbol</vt:lpstr>
      <vt:lpstr>Wingdings</vt:lpstr>
      <vt:lpstr>Office Theme</vt:lpstr>
      <vt:lpstr>数式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1104</cp:revision>
  <cp:lastPrinted>2019-03-20T02:44:31Z</cp:lastPrinted>
  <dcterms:created xsi:type="dcterms:W3CDTF">2012-01-10T18:32:24Z</dcterms:created>
  <dcterms:modified xsi:type="dcterms:W3CDTF">2019-03-29T15:32:15Z</dcterms:modified>
</cp:coreProperties>
</file>