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376" r:id="rId3"/>
    <p:sldId id="377" r:id="rId4"/>
    <p:sldId id="378" r:id="rId5"/>
    <p:sldId id="375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72" r:id="rId17"/>
    <p:sldId id="379" r:id="rId18"/>
    <p:sldId id="380" r:id="rId19"/>
    <p:sldId id="385" r:id="rId20"/>
    <p:sldId id="386" r:id="rId21"/>
    <p:sldId id="387" r:id="rId22"/>
    <p:sldId id="381" r:id="rId23"/>
    <p:sldId id="382" r:id="rId24"/>
    <p:sldId id="383" r:id="rId25"/>
    <p:sldId id="384" r:id="rId26"/>
    <p:sldId id="388" r:id="rId27"/>
    <p:sldId id="367" r:id="rId28"/>
    <p:sldId id="368" r:id="rId29"/>
    <p:sldId id="369" r:id="rId30"/>
    <p:sldId id="370" r:id="rId31"/>
    <p:sldId id="371" r:id="rId32"/>
    <p:sldId id="373" r:id="rId33"/>
    <p:sldId id="374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3" d="100"/>
          <a:sy n="53" d="100"/>
        </p:scale>
        <p:origin x="165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50.wmf"/><Relationship Id="rId4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2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0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0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6.pn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1.pn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jp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8229600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Complete reading of Chap. 9 &amp; 10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Superposition of radiation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Scattered radiation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" y="12834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antenna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26595"/>
              </p:ext>
            </p:extLst>
          </p:nvPr>
        </p:nvGraphicFramePr>
        <p:xfrm>
          <a:off x="931879" y="539991"/>
          <a:ext cx="66865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2" name="数式" r:id="rId3" imgW="2933640" imgH="939600" progId="Equation.3">
                  <p:embed/>
                </p:oleObj>
              </mc:Choice>
              <mc:Fallback>
                <p:oleObj name="数式" r:id="rId3" imgW="2933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79" y="539991"/>
                        <a:ext cx="668655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58070"/>
              </p:ext>
            </p:extLst>
          </p:nvPr>
        </p:nvGraphicFramePr>
        <p:xfrm>
          <a:off x="457200" y="2659865"/>
          <a:ext cx="819308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3" name="数式" r:id="rId5" imgW="4267080" imgH="1663560" progId="Equation.3">
                  <p:embed/>
                </p:oleObj>
              </mc:Choice>
              <mc:Fallback>
                <p:oleObj name="数式" r:id="rId5" imgW="426708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59865"/>
                        <a:ext cx="8193088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" y="1806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antenna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224"/>
              </p:ext>
            </p:extLst>
          </p:nvPr>
        </p:nvGraphicFramePr>
        <p:xfrm>
          <a:off x="762000" y="685800"/>
          <a:ext cx="6219196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数式" r:id="rId3" imgW="2412720" imgH="469800" progId="Equation.3">
                  <p:embed/>
                </p:oleObj>
              </mc:Choice>
              <mc:Fallback>
                <p:oleObj name="数式" r:id="rId3" imgW="2412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6219196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7905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n=1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4495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  <a:latin typeface="+mj-lt"/>
              </a:rPr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374234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n=2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" y="1806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antenna source -- continued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59497"/>
              </p:ext>
            </p:extLst>
          </p:nvPr>
        </p:nvGraphicFramePr>
        <p:xfrm>
          <a:off x="762000" y="685800"/>
          <a:ext cx="6219196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8" name="数式" r:id="rId3" imgW="2412720" imgH="469800" progId="Equation.3">
                  <p:embed/>
                </p:oleObj>
              </mc:Choice>
              <mc:Fallback>
                <p:oleObj name="数式" r:id="rId3" imgW="2412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6219196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556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n=1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55625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  <a:latin typeface="+mj-lt"/>
              </a:rPr>
              <a:t>n=3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3360" y="55625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n=2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74240"/>
              </p:ext>
            </p:extLst>
          </p:nvPr>
        </p:nvGraphicFramePr>
        <p:xfrm>
          <a:off x="3124200" y="1919598"/>
          <a:ext cx="1737360" cy="3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9" name="Equation" r:id="rId8" imgW="1269720" imgH="228600" progId="Equation.DSMT4">
                  <p:embed/>
                </p:oleObj>
              </mc:Choice>
              <mc:Fallback>
                <p:oleObj name="Equation" r:id="rId8" imgW="1269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4200" y="1919598"/>
                        <a:ext cx="1737360" cy="3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228600"/>
            <a:ext cx="7162800" cy="4800600"/>
            <a:chOff x="533400" y="228600"/>
            <a:chExt cx="7162800" cy="4800600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304800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Radiation from antenna arrays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3657600" y="1676400"/>
              <a:ext cx="228600" cy="2514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5486400" y="1706880"/>
              <a:ext cx="228600" cy="2514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4495800" y="1706880"/>
              <a:ext cx="228600" cy="2514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1981200" y="1699260"/>
              <a:ext cx="228600" cy="2514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2857500" y="1676400"/>
              <a:ext cx="228600" cy="2514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771900" y="766466"/>
              <a:ext cx="0" cy="40319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38200" y="2933700"/>
              <a:ext cx="640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066800" y="1524000"/>
              <a:ext cx="5410200" cy="2819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86200" y="99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0" y="114523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2662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1600200" y="1752600"/>
              <a:ext cx="228600" cy="25146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27387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2d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-5400000">
              <a:off x="4038600" y="4038600"/>
              <a:ext cx="342900" cy="8001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4800" y="4567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  <a:endParaRPr lang="en-US" sz="2400" i="1" dirty="0" smtClean="0">
                <a:latin typeface="+mj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771900" y="228600"/>
              <a:ext cx="3086100" cy="27051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27520" y="302567"/>
              <a:ext cx="0" cy="221203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4"/>
            </p:cNvCxnSpPr>
            <p:nvPr/>
          </p:nvCxnSpPr>
          <p:spPr>
            <a:xfrm flipV="1">
              <a:off x="3886200" y="2514600"/>
              <a:ext cx="2941320" cy="4191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86200" y="20529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25101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139603"/>
              </p:ext>
            </p:extLst>
          </p:nvPr>
        </p:nvGraphicFramePr>
        <p:xfrm>
          <a:off x="446088" y="4800600"/>
          <a:ext cx="8469312" cy="174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5" name="数式" r:id="rId4" imgW="4190760" imgH="863280" progId="Equation.3">
                  <p:embed/>
                </p:oleObj>
              </mc:Choice>
              <mc:Fallback>
                <p:oleObj name="数式" r:id="rId4" imgW="4190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800600"/>
                        <a:ext cx="8469312" cy="1748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antenna arrays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47341"/>
              </p:ext>
            </p:extLst>
          </p:nvPr>
        </p:nvGraphicFramePr>
        <p:xfrm>
          <a:off x="100929" y="1020763"/>
          <a:ext cx="8823211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数式" r:id="rId4" imgW="4152600" imgH="2133360" progId="Equation.3">
                  <p:embed/>
                </p:oleObj>
              </mc:Choice>
              <mc:Fallback>
                <p:oleObj name="数式" r:id="rId4" imgW="415260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29" y="1020763"/>
                        <a:ext cx="8823211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3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7524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antenna arrays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77938"/>
              </p:ext>
            </p:extLst>
          </p:nvPr>
        </p:nvGraphicFramePr>
        <p:xfrm>
          <a:off x="493713" y="1028203"/>
          <a:ext cx="8193087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3" name="数式" r:id="rId4" imgW="4267080" imgH="1714320" progId="Equation.3">
                  <p:embed/>
                </p:oleObj>
              </mc:Choice>
              <mc:Fallback>
                <p:oleObj name="数式" r:id="rId4" imgW="4267080" imgH="1714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028203"/>
                        <a:ext cx="8193087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449356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+mj-lt"/>
              </a:rPr>
              <a:t>N=2;a=d/2; </a:t>
            </a:r>
            <a:r>
              <a:rPr lang="en-US" sz="2400" i="1" dirty="0" smtClean="0">
                <a:solidFill>
                  <a:srgbClr val="00B050"/>
                </a:solidFill>
                <a:latin typeface="Symbol" pitchFamily="18" charset="2"/>
              </a:rPr>
              <a:t>f=0</a:t>
            </a:r>
            <a:endParaRPr lang="en-US" sz="2400" i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487471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N=0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4796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N=2;a=d;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f=0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7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68984"/>
              </p:ext>
            </p:extLst>
          </p:nvPr>
        </p:nvGraphicFramePr>
        <p:xfrm>
          <a:off x="381000" y="304800"/>
          <a:ext cx="8257949" cy="102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9" name="Equation" r:id="rId3" imgW="6667200" imgH="825480" progId="Equation.DSMT4">
                  <p:embed/>
                </p:oleObj>
              </mc:Choice>
              <mc:Fallback>
                <p:oleObj name="Equation" r:id="rId3" imgW="66672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257949" cy="1024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2209800"/>
            <a:ext cx="8181975" cy="29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876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74496"/>
              </p:ext>
            </p:extLst>
          </p:nvPr>
        </p:nvGraphicFramePr>
        <p:xfrm>
          <a:off x="850899" y="1527112"/>
          <a:ext cx="5380391" cy="3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0" name="Equation" r:id="rId6" imgW="3797280" imgH="266400" progId="Equation.DSMT4">
                  <p:embed/>
                </p:oleObj>
              </mc:Choice>
              <mc:Fallback>
                <p:oleObj name="Equation" r:id="rId6" imgW="3797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899" y="1527112"/>
                        <a:ext cx="5380391" cy="3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5410200"/>
            <a:ext cx="7964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amplitude patterns can be obtained by controlling relative phases of antennas.</a:t>
            </a:r>
          </a:p>
        </p:txBody>
      </p:sp>
    </p:spTree>
    <p:extLst>
      <p:ext uri="{BB962C8B-B14F-4D97-AF65-F5344CB8AC3E}">
        <p14:creationId xmlns:p14="http://schemas.microsoft.com/office/powerpoint/2010/main" val="7448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19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Dipole radiation in light scattering by small (dielectric) particles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144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" y="1371600"/>
            <a:ext cx="1143000" cy="457200"/>
            <a:chOff x="533400" y="1676400"/>
            <a:chExt cx="1143000" cy="4572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33400" y="16764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3400" y="18288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33400" y="19812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3400" y="21336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2895600" y="838200"/>
            <a:ext cx="152400" cy="452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71800" y="13716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1828800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1981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220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E</a:t>
            </a:r>
            <a:r>
              <a:rPr lang="en-US" sz="2400" b="1" baseline="-25000" dirty="0" err="1" smtClean="0">
                <a:latin typeface="+mj-lt"/>
              </a:rPr>
              <a:t>inc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2586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H</a:t>
            </a:r>
            <a:r>
              <a:rPr lang="en-US" sz="2400" b="1" baseline="-25000" dirty="0" err="1" smtClean="0">
                <a:latin typeface="+mj-lt"/>
              </a:rPr>
              <a:t>inc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8060" y="1748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H</a:t>
            </a:r>
            <a:r>
              <a:rPr lang="en-US" sz="2400" b="1" baseline="-25000" dirty="0" err="1" smtClean="0">
                <a:latin typeface="+mj-lt"/>
              </a:rPr>
              <a:t>sc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129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</a:t>
            </a:r>
            <a:r>
              <a:rPr lang="en-US" sz="2400" b="1" baseline="-25000" dirty="0" smtClean="0">
                <a:latin typeface="+mj-lt"/>
              </a:rPr>
              <a:t>sc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27600"/>
              </p:ext>
            </p:extLst>
          </p:nvPr>
        </p:nvGraphicFramePr>
        <p:xfrm>
          <a:off x="1233488" y="3417888"/>
          <a:ext cx="6745287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2" name="数式" r:id="rId3" imgW="2958840" imgH="1130040" progId="Equation.3">
                  <p:embed/>
                </p:oleObj>
              </mc:Choice>
              <mc:Fallback>
                <p:oleObj name="数式" r:id="rId3" imgW="2958840" imgH="113004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3417888"/>
                        <a:ext cx="6745287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9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323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Dipole radiation in light scattering by small (dielectric) particles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144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" y="1371600"/>
            <a:ext cx="1143000" cy="457200"/>
            <a:chOff x="533400" y="1676400"/>
            <a:chExt cx="1143000" cy="4572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33400" y="16764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3400" y="18288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33400" y="19812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3400" y="2133600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2895600" y="838200"/>
            <a:ext cx="152400" cy="452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71800" y="13716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1828800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1981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220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E</a:t>
            </a:r>
            <a:r>
              <a:rPr lang="en-US" sz="2400" b="1" baseline="-25000" dirty="0" err="1" smtClean="0">
                <a:latin typeface="+mj-lt"/>
              </a:rPr>
              <a:t>inc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2586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H</a:t>
            </a:r>
            <a:r>
              <a:rPr lang="en-US" sz="2400" b="1" baseline="-25000" dirty="0" err="1" smtClean="0">
                <a:latin typeface="+mj-lt"/>
              </a:rPr>
              <a:t>inc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8060" y="1748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H</a:t>
            </a:r>
            <a:r>
              <a:rPr lang="en-US" sz="2400" b="1" baseline="-25000" dirty="0" err="1" smtClean="0">
                <a:latin typeface="+mj-lt"/>
              </a:rPr>
              <a:t>sc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129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</a:t>
            </a:r>
            <a:r>
              <a:rPr lang="en-US" sz="2400" b="1" baseline="-25000" dirty="0" smtClean="0">
                <a:latin typeface="+mj-lt"/>
              </a:rPr>
              <a:t>sc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85755"/>
              </p:ext>
            </p:extLst>
          </p:nvPr>
        </p:nvGraphicFramePr>
        <p:xfrm>
          <a:off x="262731" y="3494684"/>
          <a:ext cx="6484937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9" name="数式" r:id="rId3" imgW="2844720" imgH="1295280" progId="Equation.3">
                  <p:embed/>
                </p:oleObj>
              </mc:Choice>
              <mc:Fallback>
                <p:oleObj name="数式" r:id="rId3" imgW="2844720" imgH="129528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" y="3494684"/>
                        <a:ext cx="6484937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88035"/>
              </p:ext>
            </p:extLst>
          </p:nvPr>
        </p:nvGraphicFramePr>
        <p:xfrm>
          <a:off x="5181600" y="1577660"/>
          <a:ext cx="3808553" cy="350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0" name="Equation" r:id="rId5" imgW="2031840" imgH="1866600" progId="Equation.DSMT4">
                  <p:embed/>
                </p:oleObj>
              </mc:Choice>
              <mc:Fallback>
                <p:oleObj name="Equation" r:id="rId5" imgW="2031840" imgH="1866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77660"/>
                        <a:ext cx="3808553" cy="3509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previous analysis for electrostatic case: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2667000"/>
            <a:ext cx="2438400" cy="2438400"/>
          </a:xfrm>
          <a:prstGeom prst="ellipse">
            <a:avLst/>
          </a:prstGeom>
          <a:solidFill>
            <a:srgbClr val="DA32AA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57600" y="2743200"/>
            <a:ext cx="609600" cy="11430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317754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2519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4043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e</a:t>
            </a:r>
            <a:r>
              <a:rPr lang="en-US" sz="2400" i="1" baseline="-25000" dirty="0" smtClean="0">
                <a:latin typeface="Symbol" pitchFamily="18" charset="2"/>
              </a:rPr>
              <a:t>0</a:t>
            </a:r>
            <a:endParaRPr lang="en-US" sz="2400" i="1" dirty="0" smtClean="0">
              <a:latin typeface="Symbol" pitchFamily="18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" y="3886200"/>
            <a:ext cx="784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0" y="36576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86600" y="2057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6600" y="2209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2362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86600" y="25146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86600" y="2667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438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0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67200" y="3177540"/>
            <a:ext cx="762000" cy="708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3400" y="3119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34290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39195"/>
              </p:ext>
            </p:extLst>
          </p:nvPr>
        </p:nvGraphicFramePr>
        <p:xfrm>
          <a:off x="4648200" y="5189537"/>
          <a:ext cx="428942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数式" r:id="rId3" imgW="2095200" imgH="812520" progId="Equation.3">
                  <p:embed/>
                </p:oleObj>
              </mc:Choice>
              <mc:Fallback>
                <p:oleObj name="数式" r:id="rId3" imgW="2095200" imgH="81252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9537"/>
                        <a:ext cx="428942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7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142747" cy="56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in the presence of dielectrics – example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44148"/>
              </p:ext>
            </p:extLst>
          </p:nvPr>
        </p:nvGraphicFramePr>
        <p:xfrm>
          <a:off x="4621213" y="1214438"/>
          <a:ext cx="449738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数式" r:id="rId3" imgW="2197080" imgH="1041120" progId="Equation.3">
                  <p:embed/>
                </p:oleObj>
              </mc:Choice>
              <mc:Fallback>
                <p:oleObj name="数式" r:id="rId3" imgW="2197080" imgH="1041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214438"/>
                        <a:ext cx="4497387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50744"/>
              </p:ext>
            </p:extLst>
          </p:nvPr>
        </p:nvGraphicFramePr>
        <p:xfrm>
          <a:off x="285750" y="1447800"/>
          <a:ext cx="413385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8" name="数式" r:id="rId5" imgW="2019240" imgH="888840" progId="Equation.3">
                  <p:embed/>
                </p:oleObj>
              </mc:Choice>
              <mc:Fallback>
                <p:oleObj name="数式" r:id="rId5" imgW="2019240" imgH="888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47800"/>
                        <a:ext cx="4133850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69586"/>
              </p:ext>
            </p:extLst>
          </p:nvPr>
        </p:nvGraphicFramePr>
        <p:xfrm>
          <a:off x="862013" y="3733800"/>
          <a:ext cx="6240462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数式" r:id="rId7" imgW="3047760" imgH="939600" progId="Equation.3">
                  <p:embed/>
                </p:oleObj>
              </mc:Choice>
              <mc:Fallback>
                <p:oleObj name="数式" r:id="rId7" imgW="3047760" imgH="939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733800"/>
                        <a:ext cx="6240462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9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in the presence of dielectrics – example 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54715"/>
              </p:ext>
            </p:extLst>
          </p:nvPr>
        </p:nvGraphicFramePr>
        <p:xfrm>
          <a:off x="133350" y="999754"/>
          <a:ext cx="491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6" name="数式" r:id="rId3" imgW="2400120" imgH="990360" progId="Equation.3">
                  <p:embed/>
                </p:oleObj>
              </mc:Choice>
              <mc:Fallback>
                <p:oleObj name="数式" r:id="rId3" imgW="240012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999754"/>
                        <a:ext cx="491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64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0800000">
            <a:off x="1" y="4112066"/>
            <a:ext cx="553998" cy="1212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i="1" dirty="0" smtClean="0">
                <a:latin typeface="Symbol" panose="05050102010706020507" pitchFamily="18" charset="2"/>
              </a:rPr>
              <a:t>F</a:t>
            </a:r>
            <a:r>
              <a:rPr lang="en-US" sz="2400" b="1" i="1" dirty="0" smtClean="0"/>
              <a:t>(</a:t>
            </a:r>
            <a:r>
              <a:rPr lang="en-US" sz="2400" b="1" i="1" dirty="0" err="1" smtClean="0"/>
              <a:t>r</a:t>
            </a:r>
            <a:r>
              <a:rPr lang="en-US" sz="2400" b="1" i="1" dirty="0" err="1" smtClean="0">
                <a:latin typeface="Symbol" panose="05050102010706020507" pitchFamily="18" charset="2"/>
              </a:rPr>
              <a:t>,q</a:t>
            </a:r>
            <a:r>
              <a:rPr lang="en-US" sz="2400" b="1" i="1" dirty="0" smtClean="0">
                <a:latin typeface="Symbol" panose="05050102010706020507" pitchFamily="18" charset="2"/>
              </a:rPr>
              <a:t>=0)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" y="297180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5791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r/a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3800" y="602203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4114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e/e</a:t>
            </a:r>
            <a:r>
              <a:rPr lang="en-US" sz="2400" b="1" baseline="-25000" dirty="0" smtClean="0">
                <a:latin typeface="Symbol" pitchFamily="18" charset="2"/>
              </a:rPr>
              <a:t>0</a:t>
            </a:r>
            <a:r>
              <a:rPr lang="en-US" sz="2400" b="1" dirty="0" smtClean="0">
                <a:latin typeface="Symbol" pitchFamily="18" charset="2"/>
              </a:rPr>
              <a:t>=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0" y="3352800"/>
            <a:ext cx="762000" cy="1752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3805535"/>
            <a:ext cx="1143000" cy="129986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74620" y="4036367"/>
            <a:ext cx="906780" cy="992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510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9260" y="5024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5029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49041"/>
              </p:ext>
            </p:extLst>
          </p:nvPr>
        </p:nvGraphicFramePr>
        <p:xfrm>
          <a:off x="5378116" y="1231288"/>
          <a:ext cx="36766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7" name="Equation" r:id="rId6" imgW="1612800" imgH="711000" progId="Equation.DSMT4">
                  <p:embed/>
                </p:oleObj>
              </mc:Choice>
              <mc:Fallback>
                <p:oleObj name="Equation" r:id="rId6" imgW="1612800" imgH="711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116" y="1231288"/>
                        <a:ext cx="36766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0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Estimation of scattering dipole moment:</a:t>
            </a:r>
          </a:p>
          <a:p>
            <a:pPr lvl="1"/>
            <a:r>
              <a:rPr lang="en-US" sz="2400" dirty="0" smtClean="0">
                <a:latin typeface="+mj-lt"/>
              </a:rPr>
              <a:t>Suppose the scattering particle is a dielectric sphere with permittivity </a:t>
            </a:r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>
                <a:latin typeface="+mj-lt"/>
              </a:rPr>
              <a:t>and radius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41827"/>
              </p:ext>
            </p:extLst>
          </p:nvPr>
        </p:nvGraphicFramePr>
        <p:xfrm>
          <a:off x="1066800" y="2362200"/>
          <a:ext cx="6456362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数式" r:id="rId3" imgW="2831760" imgH="1777680" progId="Equation.3">
                  <p:embed/>
                </p:oleObj>
              </mc:Choice>
              <mc:Fallback>
                <p:oleObj name="数式" r:id="rId3" imgW="2831760" imgH="17776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456362" cy="406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02425"/>
              </p:ext>
            </p:extLst>
          </p:nvPr>
        </p:nvGraphicFramePr>
        <p:xfrm>
          <a:off x="5715000" y="2514600"/>
          <a:ext cx="2646362" cy="60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Equation" r:id="rId5" imgW="1562040" imgH="355320" progId="Equation.DSMT4">
                  <p:embed/>
                </p:oleObj>
              </mc:Choice>
              <mc:Fallback>
                <p:oleObj name="Equation" r:id="rId5" imgW="1562040" imgH="3553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2646362" cy="604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5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" y="21112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by dielectric sphere with permittivity </a:t>
            </a:r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>
                <a:latin typeface="+mj-lt"/>
              </a:rPr>
              <a:t>and radius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915358"/>
              </p:ext>
            </p:extLst>
          </p:nvPr>
        </p:nvGraphicFramePr>
        <p:xfrm>
          <a:off x="2590800" y="2178050"/>
          <a:ext cx="643077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6" name="数式" r:id="rId3" imgW="2489040" imgH="1041120" progId="Equation.3">
                  <p:embed/>
                </p:oleObj>
              </mc:Choice>
              <mc:Fallback>
                <p:oleObj name="数式" r:id="rId3" imgW="2489040" imgH="1041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78050"/>
                        <a:ext cx="643077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2400" y="1143000"/>
            <a:ext cx="2362200" cy="2590800"/>
            <a:chOff x="152400" y="1143000"/>
            <a:chExt cx="2362200" cy="2590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43000" y="11430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52400" y="2971800"/>
              <a:ext cx="9906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3000" y="2971800"/>
              <a:ext cx="1371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38685"/>
              </p:ext>
            </p:extLst>
          </p:nvPr>
        </p:nvGraphicFramePr>
        <p:xfrm>
          <a:off x="1251744" y="3122613"/>
          <a:ext cx="3921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7" name="数式" r:id="rId5" imgW="114120" imgH="177480" progId="Equation.3">
                  <p:embed/>
                </p:oleObj>
              </mc:Choice>
              <mc:Fallback>
                <p:oleObj name="数式" r:id="rId5" imgW="114120" imgH="17748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44" y="3122613"/>
                        <a:ext cx="3921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25639"/>
              </p:ext>
            </p:extLst>
          </p:nvPr>
        </p:nvGraphicFramePr>
        <p:xfrm>
          <a:off x="423863" y="3405188"/>
          <a:ext cx="5667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8" name="数式" r:id="rId7" imgW="164880" imgH="228600" progId="Equation.3">
                  <p:embed/>
                </p:oleObj>
              </mc:Choice>
              <mc:Fallback>
                <p:oleObj name="数式" r:id="rId7" imgW="16488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3405188"/>
                        <a:ext cx="56673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19948"/>
              </p:ext>
            </p:extLst>
          </p:nvPr>
        </p:nvGraphicFramePr>
        <p:xfrm>
          <a:off x="533400" y="2133600"/>
          <a:ext cx="3921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9" name="数式" r:id="rId9" imgW="114120" imgH="177480" progId="Equation.3">
                  <p:embed/>
                </p:oleObj>
              </mc:Choice>
              <mc:Fallback>
                <p:oleObj name="数式" r:id="rId9" imgW="114120" imgH="177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39211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10346"/>
              </p:ext>
            </p:extLst>
          </p:nvPr>
        </p:nvGraphicFramePr>
        <p:xfrm>
          <a:off x="1220470" y="990600"/>
          <a:ext cx="654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0" name="数式" r:id="rId11" imgW="190440" imgH="253800" progId="Equation.3">
                  <p:embed/>
                </p:oleObj>
              </mc:Choice>
              <mc:Fallback>
                <p:oleObj name="数式" r:id="rId11" imgW="190440" imgH="2538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470" y="990600"/>
                        <a:ext cx="6540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647700" y="1752600"/>
            <a:ext cx="4953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1828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838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b="1" dirty="0" err="1" smtClean="0">
                <a:latin typeface="+mj-lt"/>
              </a:rPr>
              <a:t>E</a:t>
            </a:r>
            <a:r>
              <a:rPr lang="en-US" sz="2400" b="1" baseline="-25000" dirty="0" err="1" smtClean="0">
                <a:latin typeface="+mj-lt"/>
              </a:rPr>
              <a:t>inc</a:t>
            </a:r>
            <a:r>
              <a:rPr lang="en-US" sz="2400" dirty="0" smtClean="0">
                <a:latin typeface="+mj-lt"/>
              </a:rPr>
              <a:t> polarized in scattering plane: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43000" y="2971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31242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7852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" y="21112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by dielectric sphere with permittivity </a:t>
            </a:r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>
                <a:latin typeface="+mj-lt"/>
              </a:rPr>
              <a:t>and radius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04923"/>
              </p:ext>
            </p:extLst>
          </p:nvPr>
        </p:nvGraphicFramePr>
        <p:xfrm>
          <a:off x="2804160" y="1188720"/>
          <a:ext cx="62023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8" name="数式" r:id="rId3" imgW="2400120" imgH="1041120" progId="Equation.3">
                  <p:embed/>
                </p:oleObj>
              </mc:Choice>
              <mc:Fallback>
                <p:oleObj name="数式" r:id="rId3" imgW="2400120" imgH="1041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160" y="1188720"/>
                        <a:ext cx="62023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2400" y="1143000"/>
            <a:ext cx="2362200" cy="2590800"/>
            <a:chOff x="152400" y="1143000"/>
            <a:chExt cx="2362200" cy="2590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43000" y="11430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52400" y="2971800"/>
              <a:ext cx="9906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3000" y="2971800"/>
              <a:ext cx="1371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42433"/>
              </p:ext>
            </p:extLst>
          </p:nvPr>
        </p:nvGraphicFramePr>
        <p:xfrm>
          <a:off x="2107248" y="2393474"/>
          <a:ext cx="392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9" name="数式" r:id="rId5" imgW="114120" imgH="177480" progId="Equation.3">
                  <p:embed/>
                </p:oleObj>
              </mc:Choice>
              <mc:Fallback>
                <p:oleObj name="数式" r:id="rId5" imgW="114120" imgH="17748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248" y="2393474"/>
                        <a:ext cx="392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043434"/>
              </p:ext>
            </p:extLst>
          </p:nvPr>
        </p:nvGraphicFramePr>
        <p:xfrm>
          <a:off x="1545431" y="2316480"/>
          <a:ext cx="5667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0" name="数式" r:id="rId7" imgW="164880" imgH="228600" progId="Equation.3">
                  <p:embed/>
                </p:oleObj>
              </mc:Choice>
              <mc:Fallback>
                <p:oleObj name="数式" r:id="rId7" imgW="16488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31" y="2316480"/>
                        <a:ext cx="56673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676279"/>
              </p:ext>
            </p:extLst>
          </p:nvPr>
        </p:nvGraphicFramePr>
        <p:xfrm>
          <a:off x="533400" y="2133600"/>
          <a:ext cx="3921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1" name="数式" r:id="rId9" imgW="114120" imgH="177480" progId="Equation.3">
                  <p:embed/>
                </p:oleObj>
              </mc:Choice>
              <mc:Fallback>
                <p:oleObj name="数式" r:id="rId9" imgW="114120" imgH="177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39211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88483"/>
              </p:ext>
            </p:extLst>
          </p:nvPr>
        </p:nvGraphicFramePr>
        <p:xfrm>
          <a:off x="1220470" y="990600"/>
          <a:ext cx="654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2" name="数式" r:id="rId11" imgW="190440" imgH="253800" progId="Equation.3">
                  <p:embed/>
                </p:oleObj>
              </mc:Choice>
              <mc:Fallback>
                <p:oleObj name="数式" r:id="rId11" imgW="190440" imgH="2538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470" y="990600"/>
                        <a:ext cx="6540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647700" y="1752600"/>
            <a:ext cx="4953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1828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65755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b="1" dirty="0" err="1" smtClean="0">
                <a:latin typeface="+mj-lt"/>
              </a:rPr>
              <a:t>E</a:t>
            </a:r>
            <a:r>
              <a:rPr lang="en-US" sz="2400" b="1" baseline="-25000" dirty="0" err="1" smtClean="0">
                <a:latin typeface="+mj-lt"/>
              </a:rPr>
              <a:t>inc</a:t>
            </a:r>
            <a:r>
              <a:rPr lang="en-US" sz="2400" dirty="0" smtClean="0">
                <a:latin typeface="+mj-lt"/>
              </a:rPr>
              <a:t> polarized perpendicular to scattering plane: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88627"/>
              </p:ext>
            </p:extLst>
          </p:nvPr>
        </p:nvGraphicFramePr>
        <p:xfrm>
          <a:off x="304800" y="4038600"/>
          <a:ext cx="8696325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3" name="数式" r:id="rId13" imgW="3365280" imgH="965160" progId="Equation.3">
                  <p:embed/>
                </p:oleObj>
              </mc:Choice>
              <mc:Fallback>
                <p:oleObj name="数式" r:id="rId13" imgW="3365280" imgH="9651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8696325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" y="21112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by dielectric sphere with permittivity </a:t>
            </a:r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>
                <a:latin typeface="+mj-lt"/>
              </a:rPr>
              <a:t>and radius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Symbol" pitchFamily="18" charset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1143000"/>
            <a:ext cx="2362200" cy="2590800"/>
            <a:chOff x="152400" y="1143000"/>
            <a:chExt cx="2362200" cy="2590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43000" y="11430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52400" y="2971800"/>
              <a:ext cx="9906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3000" y="2971800"/>
              <a:ext cx="1371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48844"/>
              </p:ext>
            </p:extLst>
          </p:nvPr>
        </p:nvGraphicFramePr>
        <p:xfrm>
          <a:off x="1893888" y="2971800"/>
          <a:ext cx="392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4" name="数式" r:id="rId3" imgW="114120" imgH="177480" progId="Equation.3">
                  <p:embed/>
                </p:oleObj>
              </mc:Choice>
              <mc:Fallback>
                <p:oleObj name="数式" r:id="rId3" imgW="114120" imgH="17748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2971800"/>
                        <a:ext cx="392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82881"/>
              </p:ext>
            </p:extLst>
          </p:nvPr>
        </p:nvGraphicFramePr>
        <p:xfrm>
          <a:off x="1545431" y="2316480"/>
          <a:ext cx="5667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5" name="数式" r:id="rId5" imgW="164880" imgH="228600" progId="Equation.3">
                  <p:embed/>
                </p:oleObj>
              </mc:Choice>
              <mc:Fallback>
                <p:oleObj name="数式" r:id="rId5" imgW="16488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31" y="2316480"/>
                        <a:ext cx="56673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27337"/>
              </p:ext>
            </p:extLst>
          </p:nvPr>
        </p:nvGraphicFramePr>
        <p:xfrm>
          <a:off x="533400" y="2133600"/>
          <a:ext cx="3921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6" name="数式" r:id="rId7" imgW="114120" imgH="177480" progId="Equation.3">
                  <p:embed/>
                </p:oleObj>
              </mc:Choice>
              <mc:Fallback>
                <p:oleObj name="数式" r:id="rId7" imgW="114120" imgH="177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39211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95676"/>
              </p:ext>
            </p:extLst>
          </p:nvPr>
        </p:nvGraphicFramePr>
        <p:xfrm>
          <a:off x="1220470" y="990600"/>
          <a:ext cx="654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7" name="数式" r:id="rId9" imgW="190440" imgH="253800" progId="Equation.3">
                  <p:embed/>
                </p:oleObj>
              </mc:Choice>
              <mc:Fallback>
                <p:oleObj name="数式" r:id="rId9" imgW="190440" imgH="2538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470" y="990600"/>
                        <a:ext cx="6540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647700" y="1752600"/>
            <a:ext cx="4953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1828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25455"/>
              </p:ext>
            </p:extLst>
          </p:nvPr>
        </p:nvGraphicFramePr>
        <p:xfrm>
          <a:off x="2636947" y="1338263"/>
          <a:ext cx="582125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8" name="Equation" r:id="rId11" imgW="2895480" imgH="507960" progId="Equation.DSMT4">
                  <p:embed/>
                </p:oleObj>
              </mc:Choice>
              <mc:Fallback>
                <p:oleObj name="Equation" r:id="rId11" imgW="289548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947" y="1338263"/>
                        <a:ext cx="582125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05" y="2614612"/>
            <a:ext cx="6017895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54052" y="6019800"/>
            <a:ext cx="399574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95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472"/>
            <a:ext cx="9009887" cy="24384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55227"/>
              </p:ext>
            </p:extLst>
          </p:nvPr>
        </p:nvGraphicFramePr>
        <p:xfrm>
          <a:off x="3492500" y="654756"/>
          <a:ext cx="1079500" cy="185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2"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500" y="654756"/>
                        <a:ext cx="1079500" cy="1859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51679"/>
            <a:ext cx="9144000" cy="25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introduction to </a:t>
            </a:r>
            <a:r>
              <a:rPr lang="en-US" sz="2400" dirty="0" err="1" smtClean="0">
                <a:latin typeface="+mj-lt"/>
              </a:rPr>
              <a:t>multipole</a:t>
            </a:r>
            <a:r>
              <a:rPr lang="en-US" sz="2400" dirty="0" smtClean="0">
                <a:latin typeface="+mj-lt"/>
              </a:rPr>
              <a:t> expansion of electromagnetic fields (Chap. 9.7)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22646"/>
              </p:ext>
            </p:extLst>
          </p:nvPr>
        </p:nvGraphicFramePr>
        <p:xfrm>
          <a:off x="1308031" y="1166048"/>
          <a:ext cx="6527937" cy="22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5" name="Equation" r:id="rId3" imgW="5029200" imgH="1752480" progId="Equation.DSMT4">
                  <p:embed/>
                </p:oleObj>
              </mc:Choice>
              <mc:Fallback>
                <p:oleObj name="Equation" r:id="rId3" imgW="502920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031" y="1166048"/>
                        <a:ext cx="6527937" cy="227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09514"/>
              </p:ext>
            </p:extLst>
          </p:nvPr>
        </p:nvGraphicFramePr>
        <p:xfrm>
          <a:off x="1310785" y="3623586"/>
          <a:ext cx="4213838" cy="171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6" name="Equation" r:id="rId5" imgW="3441600" imgH="1396800" progId="Equation.DSMT4">
                  <p:embed/>
                </p:oleObj>
              </mc:Choice>
              <mc:Fallback>
                <p:oleObj name="Equation" r:id="rId5" imgW="34416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0785" y="3623586"/>
                        <a:ext cx="4213838" cy="1710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Multipole</a:t>
            </a:r>
            <a:r>
              <a:rPr lang="en-US" sz="2400" dirty="0" smtClean="0">
                <a:latin typeface="+mj-lt"/>
              </a:rPr>
              <a:t> expansion of electromagnetic fields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89755"/>
              </p:ext>
            </p:extLst>
          </p:nvPr>
        </p:nvGraphicFramePr>
        <p:xfrm>
          <a:off x="762000" y="838200"/>
          <a:ext cx="54419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1" name="Equation" r:id="rId3" imgW="4444920" imgH="723600" progId="Equation.DSMT4">
                  <p:embed/>
                </p:oleObj>
              </mc:Choice>
              <mc:Fallback>
                <p:oleObj name="Equation" r:id="rId3" imgW="44449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838200"/>
                        <a:ext cx="544195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91176"/>
              </p:ext>
            </p:extLst>
          </p:nvPr>
        </p:nvGraphicFramePr>
        <p:xfrm>
          <a:off x="762000" y="2005656"/>
          <a:ext cx="8022142" cy="348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2" name="Equation" r:id="rId5" imgW="6819840" imgH="2958840" progId="Equation.DSMT4">
                  <p:embed/>
                </p:oleObj>
              </mc:Choice>
              <mc:Fallback>
                <p:oleObj name="Equation" r:id="rId5" imgW="6819840" imgH="295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005656"/>
                        <a:ext cx="8022142" cy="348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1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6389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Multipole</a:t>
            </a:r>
            <a:r>
              <a:rPr lang="en-US" sz="2400" dirty="0" smtClean="0">
                <a:latin typeface="+mj-lt"/>
              </a:rPr>
              <a:t> expansion of electromagnetic fields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38960"/>
              </p:ext>
            </p:extLst>
          </p:nvPr>
        </p:nvGraphicFramePr>
        <p:xfrm>
          <a:off x="1035050" y="838200"/>
          <a:ext cx="4178300" cy="237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9" name="Equation" r:id="rId3" imgW="3022560" imgH="1714320" progId="Equation.DSMT4">
                  <p:embed/>
                </p:oleObj>
              </mc:Choice>
              <mc:Fallback>
                <p:oleObj name="Equation" r:id="rId3" imgW="30225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050" y="838200"/>
                        <a:ext cx="4178300" cy="2370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657600" y="1905000"/>
            <a:ext cx="1447800" cy="457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49650" y="2362200"/>
            <a:ext cx="1663700" cy="5334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3350" y="2049556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spherical Bessel function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526557"/>
              </p:ext>
            </p:extLst>
          </p:nvPr>
        </p:nvGraphicFramePr>
        <p:xfrm>
          <a:off x="993775" y="3429000"/>
          <a:ext cx="4476750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0" name="Equation" r:id="rId5" imgW="3238200" imgH="1714320" progId="Equation.DSMT4">
                  <p:embed/>
                </p:oleObj>
              </mc:Choice>
              <mc:Fallback>
                <p:oleObj name="Equation" r:id="rId5" imgW="323820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775" y="3429000"/>
                        <a:ext cx="4476750" cy="237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3765550" y="4495800"/>
            <a:ext cx="1447800" cy="457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57600" y="4953000"/>
            <a:ext cx="1663700" cy="5334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21300" y="4640356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spherical Bessel function</a:t>
            </a:r>
          </a:p>
        </p:txBody>
      </p:sp>
    </p:spTree>
    <p:extLst>
      <p:ext uri="{BB962C8B-B14F-4D97-AF65-F5344CB8AC3E}">
        <p14:creationId xmlns:p14="http://schemas.microsoft.com/office/powerpoint/2010/main" val="5779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68865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Multipole</a:t>
            </a:r>
            <a:r>
              <a:rPr lang="en-US" sz="2400" dirty="0" smtClean="0">
                <a:latin typeface="+mj-lt"/>
              </a:rPr>
              <a:t> expansion of electromagnetic fields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426952"/>
              </p:ext>
            </p:extLst>
          </p:nvPr>
        </p:nvGraphicFramePr>
        <p:xfrm>
          <a:off x="1219200" y="914400"/>
          <a:ext cx="4699000" cy="291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3" name="Equation" r:id="rId3" imgW="3606480" imgH="2234880" progId="Equation.DSMT4">
                  <p:embed/>
                </p:oleObj>
              </mc:Choice>
              <mc:Fallback>
                <p:oleObj name="Equation" r:id="rId3" imgW="3606480" imgH="223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914400"/>
                        <a:ext cx="4699000" cy="291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30247"/>
              </p:ext>
            </p:extLst>
          </p:nvPr>
        </p:nvGraphicFramePr>
        <p:xfrm>
          <a:off x="1143000" y="4146989"/>
          <a:ext cx="66675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4" name="Equation" r:id="rId5" imgW="5117760" imgH="1625400" progId="Equation.DSMT4">
                  <p:embed/>
                </p:oleObj>
              </mc:Choice>
              <mc:Fallback>
                <p:oleObj name="Equation" r:id="rId5" imgW="51177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146989"/>
                        <a:ext cx="6667500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Multipole</a:t>
            </a:r>
            <a:r>
              <a:rPr lang="en-US" sz="2400" dirty="0" smtClean="0">
                <a:latin typeface="+mj-lt"/>
              </a:rPr>
              <a:t> expansion of electromagnetic fields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5583"/>
              </p:ext>
            </p:extLst>
          </p:nvPr>
        </p:nvGraphicFramePr>
        <p:xfrm>
          <a:off x="266700" y="1371600"/>
          <a:ext cx="8610600" cy="285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6" name="Equation" r:id="rId3" imgW="8115120" imgH="2692080" progId="Equation.DSMT4">
                  <p:embed/>
                </p:oleObj>
              </mc:Choice>
              <mc:Fallback>
                <p:oleObj name="Equation" r:id="rId3" imgW="8115120" imgH="269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1371600"/>
                        <a:ext cx="8610600" cy="2852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77607"/>
              </p:ext>
            </p:extLst>
          </p:nvPr>
        </p:nvGraphicFramePr>
        <p:xfrm>
          <a:off x="3581400" y="2006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4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2006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90854"/>
              </p:ext>
            </p:extLst>
          </p:nvPr>
        </p:nvGraphicFramePr>
        <p:xfrm>
          <a:off x="406400" y="685800"/>
          <a:ext cx="8534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5" name="Equation" r:id="rId5" imgW="7213320" imgH="901440" progId="Equation.DSMT4">
                  <p:embed/>
                </p:oleObj>
              </mc:Choice>
              <mc:Fallback>
                <p:oleObj name="Equation" r:id="rId5" imgW="72133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685800"/>
                        <a:ext cx="8534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84829"/>
            <a:ext cx="381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199707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735364"/>
            <a:ext cx="3048000" cy="304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77607"/>
              </p:ext>
            </p:extLst>
          </p:nvPr>
        </p:nvGraphicFramePr>
        <p:xfrm>
          <a:off x="3581400" y="2006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4" name="Equation" r:id="rId4" imgW="914400" imgH="250560" progId="Equation.DSMT4">
                  <p:embed/>
                </p:oleObj>
              </mc:Choice>
              <mc:Fallback>
                <p:oleObj name="Equation" r:id="rId4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006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12536"/>
              </p:ext>
            </p:extLst>
          </p:nvPr>
        </p:nvGraphicFramePr>
        <p:xfrm>
          <a:off x="0" y="469604"/>
          <a:ext cx="8839200" cy="82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5" name="Equation" r:id="rId6" imgW="9651960" imgH="901440" progId="Equation.DSMT4">
                  <p:embed/>
                </p:oleObj>
              </mc:Choice>
              <mc:Fallback>
                <p:oleObj name="Equation" r:id="rId6" imgW="96519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69604"/>
                        <a:ext cx="8839200" cy="82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771" y="1822450"/>
            <a:ext cx="2971800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7771" y="1822450"/>
            <a:ext cx="2803071" cy="28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062"/>
            <a:ext cx="8273853" cy="61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8873658" cy="54768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8915400" cy="304800"/>
          </a:xfrm>
          <a:prstGeom prst="rect">
            <a:avLst/>
          </a:prstGeom>
          <a:solidFill>
            <a:srgbClr val="DA32A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review: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29051"/>
              </p:ext>
            </p:extLst>
          </p:nvPr>
        </p:nvGraphicFramePr>
        <p:xfrm>
          <a:off x="990600" y="1143000"/>
          <a:ext cx="645477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6" name="数式" r:id="rId3" imgW="2831760" imgH="1079280" progId="Equation.3">
                  <p:embed/>
                </p:oleObj>
              </mc:Choice>
              <mc:Fallback>
                <p:oleObj name="数式" r:id="rId3" imgW="283176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6454775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40368"/>
              </p:ext>
            </p:extLst>
          </p:nvPr>
        </p:nvGraphicFramePr>
        <p:xfrm>
          <a:off x="1066800" y="3402013"/>
          <a:ext cx="61356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7" name="数式" r:id="rId5" imgW="2692080" imgH="1079280" progId="Equation.3">
                  <p:embed/>
                </p:oleObj>
              </mc:Choice>
              <mc:Fallback>
                <p:oleObj name="数式" r:id="rId5" imgW="269208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02013"/>
                        <a:ext cx="61356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18971"/>
              </p:ext>
            </p:extLst>
          </p:nvPr>
        </p:nvGraphicFramePr>
        <p:xfrm>
          <a:off x="1298575" y="5105400"/>
          <a:ext cx="72358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8" name="数式" r:id="rId3" imgW="3174840" imgH="660240" progId="Equation.3">
                  <p:embed/>
                </p:oleObj>
              </mc:Choice>
              <mc:Fallback>
                <p:oleObj name="数式" r:id="rId3" imgW="31748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5105400"/>
                        <a:ext cx="72358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" y="18064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antenna </a:t>
            </a:r>
            <a:r>
              <a:rPr lang="en-US" dirty="0" smtClean="0"/>
              <a:t>source (center-fed)</a:t>
            </a:r>
          </a:p>
          <a:p>
            <a:r>
              <a:rPr lang="en-US" dirty="0"/>
              <a:t> </a:t>
            </a:r>
            <a:r>
              <a:rPr lang="en-US" dirty="0" smtClean="0"/>
              <a:t>           Note – these notes differ from previous formulation d/2 </a:t>
            </a:r>
            <a:r>
              <a:rPr lang="en-US" dirty="0" smtClean="0">
                <a:sym typeface="Wingdings" panose="05000000000000000000" pitchFamily="2" charset="2"/>
              </a:rPr>
              <a:t> 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2440" y="762000"/>
            <a:ext cx="7985760" cy="4419600"/>
            <a:chOff x="472440" y="1066800"/>
            <a:chExt cx="7985760" cy="4419600"/>
          </a:xfrm>
        </p:grpSpPr>
        <p:sp>
          <p:nvSpPr>
            <p:cNvPr id="10" name="Can 9"/>
            <p:cNvSpPr/>
            <p:nvPr/>
          </p:nvSpPr>
          <p:spPr>
            <a:xfrm>
              <a:off x="1767840" y="2026920"/>
              <a:ext cx="190500" cy="12595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1783080" y="3388668"/>
              <a:ext cx="190500" cy="12595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2440" y="1066800"/>
              <a:ext cx="7985760" cy="4419600"/>
              <a:chOff x="472440" y="1066800"/>
              <a:chExt cx="7985760" cy="44196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2440" y="1066800"/>
                <a:ext cx="7985760" cy="4419600"/>
                <a:chOff x="472440" y="1066800"/>
                <a:chExt cx="7985760" cy="441960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72440" y="1295400"/>
                  <a:ext cx="4099560" cy="4191000"/>
                  <a:chOff x="472440" y="1295400"/>
                  <a:chExt cx="4099560" cy="4191000"/>
                </a:xfrm>
              </p:grpSpPr>
              <p:cxnSp>
                <p:nvCxnSpPr>
                  <p:cNvPr id="27" name="Straight Arrow Connector 26"/>
                  <p:cNvCxnSpPr/>
                  <p:nvPr/>
                </p:nvCxnSpPr>
                <p:spPr>
                  <a:xfrm flipH="1" flipV="1">
                    <a:off x="1828800" y="1447800"/>
                    <a:ext cx="76200" cy="40386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1828800" y="3352800"/>
                    <a:ext cx="228600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>
                    <a:off x="533400" y="3352800"/>
                    <a:ext cx="1295400" cy="12954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72440" y="4491335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886200" y="3352800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905000" y="1295400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z</a:t>
                    </a:r>
                  </a:p>
                </p:txBody>
              </p:sp>
            </p:grp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1866900" y="1447800"/>
                  <a:ext cx="5905500" cy="19050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7772400" y="10668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866900" y="3352800"/>
                  <a:ext cx="5829300" cy="16002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848600" y="1447800"/>
                  <a:ext cx="0" cy="365313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1920240" y="2717185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Symbol" panose="05050102010706020507" pitchFamily="18" charset="2"/>
                    </a:rPr>
                    <a:t>q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905000" y="34290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Symbol" panose="05050102010706020507" pitchFamily="18" charset="2"/>
                    </a:rPr>
                    <a:t>f</a:t>
                  </a:r>
                </a:p>
              </p:txBody>
            </p:sp>
          </p:grpSp>
          <p:sp>
            <p:nvSpPr>
              <p:cNvPr id="18" name="Arc 17"/>
              <p:cNvSpPr/>
              <p:nvPr/>
            </p:nvSpPr>
            <p:spPr>
              <a:xfrm>
                <a:off x="1600200" y="2717185"/>
                <a:ext cx="662940" cy="866447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rot="6072234">
                <a:off x="1378924" y="2874440"/>
                <a:ext cx="662940" cy="866447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Left Brace 12"/>
            <p:cNvSpPr/>
            <p:nvPr/>
          </p:nvSpPr>
          <p:spPr>
            <a:xfrm>
              <a:off x="1371600" y="2026920"/>
              <a:ext cx="228600" cy="124744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371600" y="3429000"/>
              <a:ext cx="228600" cy="124744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2119" y="2400300"/>
              <a:ext cx="405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2119" y="3957935"/>
              <a:ext cx="405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69993"/>
              </p:ext>
            </p:extLst>
          </p:nvPr>
        </p:nvGraphicFramePr>
        <p:xfrm>
          <a:off x="533400" y="838200"/>
          <a:ext cx="72358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1" name="数式" r:id="rId3" imgW="3174840" imgH="660240" progId="Equation.3">
                  <p:embed/>
                </p:oleObj>
              </mc:Choice>
              <mc:Fallback>
                <p:oleObj name="数式" r:id="rId3" imgW="31748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72358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" y="1806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antenna source -- continued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14600"/>
            <a:ext cx="7791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n=1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495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  <a:latin typeface="+mj-lt"/>
              </a:rPr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3729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</a:rPr>
              <a:t>n=2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" y="1806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antenna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47905"/>
              </p:ext>
            </p:extLst>
          </p:nvPr>
        </p:nvGraphicFramePr>
        <p:xfrm>
          <a:off x="782796" y="772487"/>
          <a:ext cx="7086600" cy="140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4" name="Equation" r:id="rId3" imgW="5181480" imgH="1028520" progId="Equation.DSMT4">
                  <p:embed/>
                </p:oleObj>
              </mc:Choice>
              <mc:Fallback>
                <p:oleObj name="Equation" r:id="rId3" imgW="518148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" y="772487"/>
                        <a:ext cx="7086600" cy="1409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26046"/>
              </p:ext>
            </p:extLst>
          </p:nvPr>
        </p:nvGraphicFramePr>
        <p:xfrm>
          <a:off x="780742" y="2413416"/>
          <a:ext cx="7898822" cy="383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5" name="Equation" r:id="rId5" imgW="4952880" imgH="2400120" progId="Equation.DSMT4">
                  <p:embed/>
                </p:oleObj>
              </mc:Choice>
              <mc:Fallback>
                <p:oleObj name="Equation" r:id="rId5" imgW="4952880" imgH="240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42" y="2413416"/>
                        <a:ext cx="7898822" cy="3834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03/22/2019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19815</TotalTime>
  <Words>650</Words>
  <Application>Microsoft Office PowerPoint</Application>
  <PresentationFormat>On-screen Show (4:3)</PresentationFormat>
  <Paragraphs>196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1126</cp:revision>
  <cp:lastPrinted>2019-03-22T12:54:26Z</cp:lastPrinted>
  <dcterms:created xsi:type="dcterms:W3CDTF">2012-01-10T18:32:24Z</dcterms:created>
  <dcterms:modified xsi:type="dcterms:W3CDTF">2019-03-22T14:00:47Z</dcterms:modified>
</cp:coreProperties>
</file>