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427" r:id="rId4"/>
    <p:sldId id="408" r:id="rId5"/>
    <p:sldId id="409" r:id="rId6"/>
    <p:sldId id="407" r:id="rId7"/>
    <p:sldId id="411" r:id="rId8"/>
    <p:sldId id="410" r:id="rId9"/>
    <p:sldId id="419" r:id="rId10"/>
    <p:sldId id="425" r:id="rId11"/>
    <p:sldId id="412" r:id="rId12"/>
    <p:sldId id="426" r:id="rId13"/>
    <p:sldId id="413" r:id="rId14"/>
    <p:sldId id="414" r:id="rId15"/>
    <p:sldId id="415" r:id="rId16"/>
    <p:sldId id="416" r:id="rId17"/>
    <p:sldId id="417" r:id="rId18"/>
    <p:sldId id="418" r:id="rId19"/>
    <p:sldId id="420" r:id="rId20"/>
    <p:sldId id="421" r:id="rId21"/>
    <p:sldId id="422" r:id="rId22"/>
    <p:sldId id="423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65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rau.org/ptp/collection/xraytubescoolidge/coolidgeinformation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t-ed.org/EducationResources/CommunityCollege/Radiography/Physics/xrays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8839200" cy="5940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30: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Start reading Chap. 15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collisions of charged particles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Overview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X-ray tube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Rutherford scattering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Other collision models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715924"/>
              </p:ext>
            </p:extLst>
          </p:nvPr>
        </p:nvGraphicFramePr>
        <p:xfrm>
          <a:off x="722313" y="381000"/>
          <a:ext cx="6843712" cy="496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Equation" r:id="rId3" imgW="4076640" imgH="2958840" progId="Equation.DSMT4">
                  <p:embed/>
                </p:oleObj>
              </mc:Choice>
              <mc:Fallback>
                <p:oleObj name="Equation" r:id="rId3" imgW="407664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313" y="381000"/>
                        <a:ext cx="6843712" cy="496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6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0167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976544"/>
              </p:ext>
            </p:extLst>
          </p:nvPr>
        </p:nvGraphicFramePr>
        <p:xfrm>
          <a:off x="152400" y="3386137"/>
          <a:ext cx="64389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6" name="Equation" r:id="rId3" imgW="2997000" imgH="1434960" progId="Equation.DSMT4">
                  <p:embed/>
                </p:oleObj>
              </mc:Choice>
              <mc:Fallback>
                <p:oleObj name="Equation" r:id="rId3" imgW="29970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86137"/>
                        <a:ext cx="64389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934200" y="304800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867400" y="0"/>
            <a:ext cx="2971800" cy="3429000"/>
            <a:chOff x="6096000" y="381000"/>
            <a:chExt cx="2971800" cy="3429000"/>
          </a:xfrm>
        </p:grpSpPr>
        <p:sp>
          <p:nvSpPr>
            <p:cNvPr id="19" name="TextBox 18"/>
            <p:cNvSpPr txBox="1"/>
            <p:nvPr/>
          </p:nvSpPr>
          <p:spPr>
            <a:xfrm>
              <a:off x="8705850" y="2433935"/>
              <a:ext cx="361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96000" y="381000"/>
              <a:ext cx="2746901" cy="3429000"/>
              <a:chOff x="6096000" y="381000"/>
              <a:chExt cx="2746901" cy="34290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162800" y="2586335"/>
                <a:ext cx="1600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6324600" y="2586335"/>
                <a:ext cx="838200" cy="1219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315200" y="12909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7071360" y="986135"/>
                <a:ext cx="198119" cy="160020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2196424">
                <a:off x="7117079" y="2708255"/>
                <a:ext cx="883921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4701" y="294975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Symbol" pitchFamily="18" charset="2"/>
                  </a:rPr>
                  <a:t>Db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  <p:cxnSp>
            <p:nvCxnSpPr>
              <p:cNvPr id="14" name="Straight Arrow Connector 13"/>
              <p:cNvCxnSpPr>
                <a:stCxn id="11" idx="0"/>
              </p:cNvCxnSpPr>
              <p:nvPr/>
            </p:nvCxnSpPr>
            <p:spPr>
              <a:xfrm flipH="1" flipV="1">
                <a:off x="6553200" y="1976735"/>
                <a:ext cx="617219" cy="609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324600" y="1743670"/>
                <a:ext cx="419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81800" y="181987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27387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96000" y="3348335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86600" y="381000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813983"/>
              </p:ext>
            </p:extLst>
          </p:nvPr>
        </p:nvGraphicFramePr>
        <p:xfrm>
          <a:off x="525463" y="519410"/>
          <a:ext cx="489267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7" name="Equation" r:id="rId5" imgW="3225600" imgH="1841400" progId="Equation.DSMT4">
                  <p:embed/>
                </p:oleObj>
              </mc:Choice>
              <mc:Fallback>
                <p:oleObj name="Equation" r:id="rId5" imgW="3225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519410"/>
                        <a:ext cx="489267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67849"/>
              </p:ext>
            </p:extLst>
          </p:nvPr>
        </p:nvGraphicFramePr>
        <p:xfrm>
          <a:off x="960438" y="155575"/>
          <a:ext cx="7223125" cy="626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0" name="Equation" r:id="rId3" imgW="4762440" imgH="4178160" progId="Equation.DSMT4">
                  <p:embed/>
                </p:oleObj>
              </mc:Choice>
              <mc:Fallback>
                <p:oleObj name="Equation" r:id="rId3" imgW="4762440" imgH="417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155575"/>
                        <a:ext cx="7223125" cy="626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11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51503"/>
              </p:ext>
            </p:extLst>
          </p:nvPr>
        </p:nvGraphicFramePr>
        <p:xfrm>
          <a:off x="68262" y="3149675"/>
          <a:ext cx="5486239" cy="12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4" name="Equation" r:id="rId3" imgW="3200400" imgH="698400" progId="Equation.DSMT4">
                  <p:embed/>
                </p:oleObj>
              </mc:Choice>
              <mc:Fallback>
                <p:oleObj name="Equation" r:id="rId3" imgW="3200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" y="3149675"/>
                        <a:ext cx="5486239" cy="12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76482"/>
              </p:ext>
            </p:extLst>
          </p:nvPr>
        </p:nvGraphicFramePr>
        <p:xfrm>
          <a:off x="1190625" y="4711700"/>
          <a:ext cx="50196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5" name="数式" r:id="rId5" imgW="2336760" imgH="419040" progId="Equation.3">
                  <p:embed/>
                </p:oleObj>
              </mc:Choice>
              <mc:Fallback>
                <p:oleObj name="数式" r:id="rId5" imgW="2336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711700"/>
                        <a:ext cx="50196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U-Turn Arrow 19"/>
          <p:cNvSpPr/>
          <p:nvPr/>
        </p:nvSpPr>
        <p:spPr>
          <a:xfrm flipH="1">
            <a:off x="4343400" y="3352800"/>
            <a:ext cx="2590800" cy="609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4038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mass of particle having charge </a:t>
            </a:r>
            <a:r>
              <a:rPr lang="en-US" sz="2400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5605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599" y="228600"/>
            <a:ext cx="874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smtClean="0">
                <a:latin typeface="Symbol" pitchFamily="18" charset="2"/>
              </a:rPr>
              <a:t>Db </a:t>
            </a:r>
            <a:r>
              <a:rPr lang="en-US" sz="2400" b="1" dirty="0" smtClean="0">
                <a:latin typeface="Symbol" pitchFamily="18" charset="2"/>
              </a:rPr>
              <a:t> </a:t>
            </a:r>
            <a:r>
              <a:rPr lang="en-US" sz="2400" dirty="0" smtClean="0"/>
              <a:t>or </a:t>
            </a:r>
            <a:r>
              <a:rPr lang="en-US" sz="2400" i="1" dirty="0" smtClean="0"/>
              <a:t>Q </a:t>
            </a:r>
            <a:r>
              <a:rPr lang="en-US" sz="2400" dirty="0" smtClean="0"/>
              <a:t>-- </a:t>
            </a:r>
            <a:r>
              <a:rPr lang="en-US" sz="2400" dirty="0" smtClean="0"/>
              <a:t>for the case of Rutherford scattering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769386"/>
              </p:ext>
            </p:extLst>
          </p:nvPr>
        </p:nvGraphicFramePr>
        <p:xfrm>
          <a:off x="746125" y="3332163"/>
          <a:ext cx="7353300" cy="299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Equation" r:id="rId3" imgW="5740200" imgH="2273040" progId="Equation.DSMT4">
                  <p:embed/>
                </p:oleObj>
              </mc:Choice>
              <mc:Fallback>
                <p:oleObj name="Equation" r:id="rId3" imgW="574020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3332163"/>
                        <a:ext cx="7353300" cy="299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93477" y="2662535"/>
            <a:ext cx="60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0" name="Right Arrow 19"/>
          <p:cNvSpPr/>
          <p:nvPr/>
        </p:nvSpPr>
        <p:spPr>
          <a:xfrm rot="1008811">
            <a:off x="6479769" y="56298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271144">
            <a:off x="6553200" y="5093196"/>
            <a:ext cx="1600200" cy="2449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03780" y="57330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56180" y="4572000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p’</a:t>
            </a:r>
          </a:p>
        </p:txBody>
      </p:sp>
      <p:sp>
        <p:nvSpPr>
          <p:cNvPr id="24" name="Right Arrow 23"/>
          <p:cNvSpPr/>
          <p:nvPr/>
        </p:nvSpPr>
        <p:spPr>
          <a:xfrm rot="16200000">
            <a:off x="7617369" y="5178970"/>
            <a:ext cx="1075126" cy="4541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90887" y="52156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67102" y="5257800"/>
            <a:ext cx="54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q</a:t>
            </a:r>
            <a:r>
              <a:rPr lang="en-US" sz="2400" b="1" i="1" dirty="0" smtClean="0"/>
              <a:t>’</a:t>
            </a:r>
            <a:endParaRPr lang="en-US" sz="2400" b="1" i="1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24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530394"/>
              </p:ext>
            </p:extLst>
          </p:nvPr>
        </p:nvGraphicFramePr>
        <p:xfrm>
          <a:off x="4125913" y="414338"/>
          <a:ext cx="4854575" cy="330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2" name="Equation" r:id="rId3" imgW="2260440" imgH="1498320" progId="Equation.DSMT4">
                  <p:embed/>
                </p:oleObj>
              </mc:Choice>
              <mc:Fallback>
                <p:oleObj name="Equation" r:id="rId3" imgW="226044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414338"/>
                        <a:ext cx="4854575" cy="330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231045"/>
              </p:ext>
            </p:extLst>
          </p:nvPr>
        </p:nvGraphicFramePr>
        <p:xfrm>
          <a:off x="1122363" y="3524250"/>
          <a:ext cx="51562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3" name="Equation" r:id="rId5" imgW="2400120" imgH="1269720" progId="Equation.DSMT4">
                  <p:embed/>
                </p:oleObj>
              </mc:Choice>
              <mc:Fallback>
                <p:oleObj name="Equation" r:id="rId5" imgW="240012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524250"/>
                        <a:ext cx="51562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0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75442"/>
              </p:ext>
            </p:extLst>
          </p:nvPr>
        </p:nvGraphicFramePr>
        <p:xfrm>
          <a:off x="528637" y="2819400"/>
          <a:ext cx="6710363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数式" r:id="rId3" imgW="3124080" imgH="1295280" progId="Equation.3">
                  <p:embed/>
                </p:oleObj>
              </mc:Choice>
              <mc:Fallback>
                <p:oleObj name="数式" r:id="rId3" imgW="31240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2819400"/>
                        <a:ext cx="6710363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3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937750"/>
              </p:ext>
            </p:extLst>
          </p:nvPr>
        </p:nvGraphicFramePr>
        <p:xfrm>
          <a:off x="146050" y="152400"/>
          <a:ext cx="69850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6" name="Equation" r:id="rId3" imgW="3251160" imgH="977760" progId="Equation.DSMT4">
                  <p:embed/>
                </p:oleObj>
              </mc:Choice>
              <mc:Fallback>
                <p:oleObj name="Equation" r:id="rId3" imgW="32511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152400"/>
                        <a:ext cx="69850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frequency dependence --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23462"/>
              </p:ext>
            </p:extLst>
          </p:nvPr>
        </p:nvGraphicFramePr>
        <p:xfrm>
          <a:off x="838200" y="2747665"/>
          <a:ext cx="7010400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7" name="Equation" r:id="rId5" imgW="3200400" imgH="1726920" progId="Equation.DSMT4">
                  <p:embed/>
                </p:oleObj>
              </mc:Choice>
              <mc:Fallback>
                <p:oleObj name="Equation" r:id="rId5" imgW="320040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7665"/>
                        <a:ext cx="7010400" cy="381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625745"/>
              </p:ext>
            </p:extLst>
          </p:nvPr>
        </p:nvGraphicFramePr>
        <p:xfrm>
          <a:off x="-1588" y="152400"/>
          <a:ext cx="7281863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2" name="Equation" r:id="rId3" imgW="3390840" imgH="977760" progId="Equation.DSMT4">
                  <p:embed/>
                </p:oleObj>
              </mc:Choice>
              <mc:Fallback>
                <p:oleObj name="Equation" r:id="rId3" imgW="3390840" imgH="977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152400"/>
                        <a:ext cx="7281863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075960"/>
              </p:ext>
            </p:extLst>
          </p:nvPr>
        </p:nvGraphicFramePr>
        <p:xfrm>
          <a:off x="358302" y="2514600"/>
          <a:ext cx="6518275" cy="189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3" name="Equation" r:id="rId5" imgW="4673520" imgH="1320480" progId="Equation.DSMT4">
                  <p:embed/>
                </p:oleObj>
              </mc:Choice>
              <mc:Fallback>
                <p:oleObj name="Equation" r:id="rId5" imgW="467352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02" y="2514600"/>
                        <a:ext cx="6518275" cy="189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537664"/>
              </p:ext>
            </p:extLst>
          </p:nvPr>
        </p:nvGraphicFramePr>
        <p:xfrm>
          <a:off x="381000" y="4585282"/>
          <a:ext cx="7848600" cy="153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4" name="数式" r:id="rId7" imgW="3682800" imgH="736560" progId="Equation.3">
                  <p:embed/>
                </p:oleObj>
              </mc:Choice>
              <mc:Fallback>
                <p:oleObj name="数式" r:id="rId7" imgW="368280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85282"/>
                        <a:ext cx="7848600" cy="1536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5257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>
                <a:latin typeface="+mj-lt"/>
              </a:rPr>
              <a:t>= “fudge factor” of order unity</a:t>
            </a:r>
          </a:p>
        </p:txBody>
      </p:sp>
    </p:spTree>
    <p:extLst>
      <p:ext uri="{BB962C8B-B14F-4D97-AF65-F5344CB8AC3E}">
        <p14:creationId xmlns:p14="http://schemas.microsoft.com/office/powerpoint/2010/main" val="10092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995" y="1088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effects in energy loss processes (see Chap. 13 of Jackson)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0277" y="1664342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err="1" smtClean="0">
                      <a:latin typeface="+mj-lt"/>
                    </a:rPr>
                    <a:t>ze</a:t>
                  </a:r>
                  <a:endParaRPr lang="en-US" sz="2400" b="1" i="1" dirty="0" smtClean="0">
                    <a:latin typeface="+mj-lt"/>
                  </a:endParaRP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-e</a:t>
                </a: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61089"/>
              </p:ext>
            </p:extLst>
          </p:nvPr>
        </p:nvGraphicFramePr>
        <p:xfrm>
          <a:off x="3875495" y="1981200"/>
          <a:ext cx="471962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4" name="Equation" r:id="rId3" imgW="3352680" imgH="1790640" progId="Equation.DSMT4">
                  <p:embed/>
                </p:oleObj>
              </mc:Choice>
              <mc:Fallback>
                <p:oleObj name="Equation" r:id="rId3" imgW="335268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95" y="1981200"/>
                        <a:ext cx="471962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585036"/>
              </p:ext>
            </p:extLst>
          </p:nvPr>
        </p:nvGraphicFramePr>
        <p:xfrm>
          <a:off x="1148538" y="4506172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5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38" y="4506172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5995" y="92589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Again consider Rutherford scattering – now of a nucleus (or alpha particle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incident on an electron </a:t>
            </a:r>
            <a:r>
              <a:rPr lang="en-US" sz="2400" i="1" dirty="0" smtClean="0">
                <a:latin typeface="+mj-lt"/>
              </a:rPr>
              <a:t>–e in rest frame of electron: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79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8" y="762000"/>
            <a:ext cx="9009904" cy="54030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1552" y="2819400"/>
            <a:ext cx="8915400" cy="304800"/>
          </a:xfrm>
          <a:prstGeom prst="rect">
            <a:avLst/>
          </a:prstGeom>
          <a:solidFill>
            <a:srgbClr val="DA32AA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683132"/>
              </p:ext>
            </p:extLst>
          </p:nvPr>
        </p:nvGraphicFramePr>
        <p:xfrm>
          <a:off x="935310" y="1066800"/>
          <a:ext cx="7273379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7" name="Equation" r:id="rId3" imgW="5003640" imgH="1333440" progId="Equation.DSMT4">
                  <p:embed/>
                </p:oleObj>
              </mc:Choice>
              <mc:Fallback>
                <p:oleObj name="Equation" r:id="rId3" imgW="50036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310" y="1066800"/>
                        <a:ext cx="7273379" cy="193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945425"/>
              </p:ext>
            </p:extLst>
          </p:nvPr>
        </p:nvGraphicFramePr>
        <p:xfrm>
          <a:off x="1330054" y="3305472"/>
          <a:ext cx="648389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8" name="Equation" r:id="rId5" imgW="5079960" imgH="2095200" progId="Equation.DSMT4">
                  <p:embed/>
                </p:oleObj>
              </mc:Choice>
              <mc:Fallback>
                <p:oleObj name="Equation" r:id="rId5" imgW="50799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0054" y="3305472"/>
                        <a:ext cx="6483892" cy="267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743200" y="4953000"/>
            <a:ext cx="182879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4495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minimum energy transfer</a:t>
            </a:r>
          </a:p>
        </p:txBody>
      </p:sp>
    </p:spTree>
    <p:extLst>
      <p:ext uri="{BB962C8B-B14F-4D97-AF65-F5344CB8AC3E}">
        <p14:creationId xmlns:p14="http://schemas.microsoft.com/office/powerpoint/2010/main" val="16454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  <a:p>
            <a:pPr lvl="1"/>
            <a:r>
              <a:rPr lang="en-US" sz="2400" dirty="0" smtClean="0">
                <a:latin typeface="+mj-lt"/>
              </a:rPr>
              <a:t>Refining this result, Bethe and Fermi noticed that the analysis lacked consideration of the effects of electromagnetic fields.   Representing the colliding electrons in terms of a dielectric function </a:t>
            </a:r>
            <a:r>
              <a:rPr lang="en-US" sz="2400" dirty="0" smtClean="0">
                <a:latin typeface="Symbol" panose="05050102010706020507" pitchFamily="18" charset="2"/>
              </a:rPr>
              <a:t>e(w)</a:t>
            </a:r>
            <a:r>
              <a:rPr lang="en-US" sz="2400" dirty="0" smtClean="0">
                <a:latin typeface="+mj-lt"/>
              </a:rPr>
              <a:t> and the energetic particle of charge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 terms of the charge and current density: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81219"/>
              </p:ext>
            </p:extLst>
          </p:nvPr>
        </p:nvGraphicFramePr>
        <p:xfrm>
          <a:off x="1371600" y="2677656"/>
          <a:ext cx="4832350" cy="235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6" name="Equation" r:id="rId3" imgW="3568680" imgH="1739880" progId="Equation.DSMT4">
                  <p:embed/>
                </p:oleObj>
              </mc:Choice>
              <mc:Fallback>
                <p:oleObj name="Equation" r:id="rId3" imgW="35686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677656"/>
                        <a:ext cx="4832350" cy="235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1879"/>
              </p:ext>
            </p:extLst>
          </p:nvPr>
        </p:nvGraphicFramePr>
        <p:xfrm>
          <a:off x="1559718" y="5033642"/>
          <a:ext cx="312896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7" name="Equation" r:id="rId5" imgW="2311200" imgH="901440" progId="Equation.DSMT4">
                  <p:embed/>
                </p:oleObj>
              </mc:Choice>
              <mc:Fallback>
                <p:oleObj name="Equation" r:id="rId5" imgW="23112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9718" y="5033642"/>
                        <a:ext cx="3128963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12169"/>
              </p:ext>
            </p:extLst>
          </p:nvPr>
        </p:nvGraphicFramePr>
        <p:xfrm>
          <a:off x="3962400" y="162338"/>
          <a:ext cx="3433786" cy="1895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5" name="Equation" r:id="rId3" imgW="2692080" imgH="1485720" progId="Equation.DSMT4">
                  <p:embed/>
                </p:oleObj>
              </mc:Choice>
              <mc:Fallback>
                <p:oleObj name="Equation" r:id="rId3" imgW="269208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62338"/>
                        <a:ext cx="3433786" cy="1895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46533"/>
              </p:ext>
            </p:extLst>
          </p:nvPr>
        </p:nvGraphicFramePr>
        <p:xfrm>
          <a:off x="304800" y="1828800"/>
          <a:ext cx="647070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6" name="Equation" r:id="rId5" imgW="4520880" imgH="1384200" progId="Equation.DSMT4">
                  <p:embed/>
                </p:oleObj>
              </mc:Choice>
              <mc:Fallback>
                <p:oleObj name="Equation" r:id="rId5" imgW="4520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828800"/>
                        <a:ext cx="6470708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01573"/>
              </p:ext>
            </p:extLst>
          </p:nvPr>
        </p:nvGraphicFramePr>
        <p:xfrm>
          <a:off x="685800" y="4123484"/>
          <a:ext cx="6938986" cy="157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7" name="Equation" r:id="rId7" imgW="4520880" imgH="1028520" progId="Equation.DSMT4">
                  <p:embed/>
                </p:oleObj>
              </mc:Choice>
              <mc:Fallback>
                <p:oleObj name="Equation" r:id="rId7" imgW="4520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123484"/>
                        <a:ext cx="6938986" cy="1579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-1044"/>
            <a:ext cx="6629400" cy="66581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0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Generation of X-rays in a Coolidge tube</a:t>
            </a:r>
          </a:p>
          <a:p>
            <a:r>
              <a:rPr lang="en-US" dirty="0">
                <a:latin typeface="+mj-lt"/>
                <a:hlinkClick r:id="rId2"/>
              </a:rPr>
              <a:t>https://www.orau.org/ptp/collection/xraytubescoolidge/coolidgeinformation.htm</a:t>
            </a:r>
            <a:endParaRPr lang="en-US" dirty="0" smtClean="0">
              <a:latin typeface="+mj-lt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7" t="34340" r="26661" b="13740"/>
          <a:stretch/>
        </p:blipFill>
        <p:spPr bwMode="auto">
          <a:xfrm>
            <a:off x="762000" y="1371600"/>
            <a:ext cx="7271288" cy="42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6322" name="Picture 2" descr="http://www.ndt-ed.org/EducationResources/CommunityCollege/Radiography/Graphics/mo_I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06755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hlinkClick r:id="rId3"/>
              </a:rPr>
              <a:t>http://www.ndt-ed.org/EducationResources/CommunityCollege/Radiography/Physics/xrays.htm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24200" y="2133600"/>
            <a:ext cx="1219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1905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effects – due to the release of core electrons</a:t>
            </a:r>
          </a:p>
        </p:txBody>
      </p:sp>
    </p:spTree>
    <p:extLst>
      <p:ext uri="{BB962C8B-B14F-4D97-AF65-F5344CB8AC3E}">
        <p14:creationId xmlns:p14="http://schemas.microsoft.com/office/powerpoint/2010/main" val="2705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3794" y="727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</a:t>
            </a:r>
          </a:p>
        </p:txBody>
      </p:sp>
      <p:sp>
        <p:nvSpPr>
          <p:cNvPr id="9" name="Oval 8"/>
          <p:cNvSpPr/>
          <p:nvPr/>
        </p:nvSpPr>
        <p:spPr>
          <a:xfrm>
            <a:off x="35052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08811">
            <a:off x="1831569" y="15912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826428">
            <a:off x="3873729" y="168267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6738" y="1671935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2738" y="18288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b="1" dirty="0" err="1" smtClean="0">
                <a:latin typeface="+mj-lt"/>
              </a:rPr>
              <a:t>t+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960510"/>
              </p:ext>
            </p:extLst>
          </p:nvPr>
        </p:nvGraphicFramePr>
        <p:xfrm>
          <a:off x="302206" y="2121633"/>
          <a:ext cx="6710787" cy="175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8" name="Equation" r:id="rId3" imgW="4356000" imgH="1104840" progId="Equation.DSMT4">
                  <p:embed/>
                </p:oleObj>
              </mc:Choice>
              <mc:Fallback>
                <p:oleObj name="Equation" r:id="rId3" imgW="43560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6" y="2121633"/>
                        <a:ext cx="6710787" cy="1751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354451"/>
              </p:ext>
            </p:extLst>
          </p:nvPr>
        </p:nvGraphicFramePr>
        <p:xfrm>
          <a:off x="325437" y="3920757"/>
          <a:ext cx="6684963" cy="222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9" name="Equation" r:id="rId5" imgW="5918040" imgH="1917360" progId="Equation.DSMT4">
                  <p:embed/>
                </p:oleObj>
              </mc:Choice>
              <mc:Fallback>
                <p:oleObj name="Equation" r:id="rId5" imgW="591804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920757"/>
                        <a:ext cx="6684963" cy="2227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89015" y="228600"/>
            <a:ext cx="2107425" cy="2589584"/>
            <a:chOff x="6324600" y="-778829"/>
            <a:chExt cx="2514600" cy="3212764"/>
          </a:xfrm>
        </p:grpSpPr>
        <p:sp>
          <p:nvSpPr>
            <p:cNvPr id="16" name="Right Arrow 15"/>
            <p:cNvSpPr/>
            <p:nvPr/>
          </p:nvSpPr>
          <p:spPr>
            <a:xfrm rot="19214063">
              <a:off x="7098409" y="772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7185877" y="110316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162800" y="-685800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162800" y="1214735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324600" y="1214735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85364" y="-778829"/>
              <a:ext cx="304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 rot="10800000">
              <a:off x="7071360" y="-385465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2196424">
              <a:off x="7117079" y="1336655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1000" y="159127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28" name="Straight Arrow Connector 27"/>
            <p:cNvCxnSpPr>
              <a:stCxn id="25" idx="0"/>
            </p:cNvCxnSpPr>
            <p:nvPr/>
          </p:nvCxnSpPr>
          <p:spPr>
            <a:xfrm flipH="1" flipV="1">
              <a:off x="6553200" y="605135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24600" y="37207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81800" y="44827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1367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8727398"/>
                </p:ext>
              </p:extLst>
            </p:nvPr>
          </p:nvGraphicFramePr>
          <p:xfrm>
            <a:off x="7999413" y="725785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60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725785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965767"/>
                </p:ext>
              </p:extLst>
            </p:nvPr>
          </p:nvGraphicFramePr>
          <p:xfrm>
            <a:off x="7875588" y="162223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61" name="Equation" r:id="rId9" imgW="152280" imgH="241200" progId="Equation.DSMT4">
                    <p:embed/>
                  </p:oleObj>
                </mc:Choice>
                <mc:Fallback>
                  <p:oleObj name="Equation" r:id="rId9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2223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64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030371"/>
              </p:ext>
            </p:extLst>
          </p:nvPr>
        </p:nvGraphicFramePr>
        <p:xfrm>
          <a:off x="533400" y="925120"/>
          <a:ext cx="8113059" cy="525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4" name="Equation" r:id="rId3" imgW="5918040" imgH="3809880" progId="Equation.DSMT4">
                  <p:embed/>
                </p:oleObj>
              </mc:Choice>
              <mc:Fallback>
                <p:oleObj name="Equation" r:id="rId3" imgW="5918040" imgH="380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25120"/>
                        <a:ext cx="8113059" cy="5254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3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Arrow 36"/>
          <p:cNvSpPr/>
          <p:nvPr/>
        </p:nvSpPr>
        <p:spPr>
          <a:xfrm rot="19214063">
            <a:off x="7098409" y="2224695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185877" y="2555430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95476"/>
              </p:ext>
            </p:extLst>
          </p:nvPr>
        </p:nvGraphicFramePr>
        <p:xfrm>
          <a:off x="310365" y="907489"/>
          <a:ext cx="6372375" cy="212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1" name="Equation" r:id="rId3" imgW="3873240" imgH="1257120" progId="Equation.DSMT4">
                  <p:embed/>
                </p:oleObj>
              </mc:Choice>
              <mc:Fallback>
                <p:oleObj name="Equation" r:id="rId3" imgW="387324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65" y="907489"/>
                        <a:ext cx="6372375" cy="2125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162800" y="766465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2800" y="26670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24600" y="2667000"/>
            <a:ext cx="8382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137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7071360" y="1066800"/>
            <a:ext cx="198119" cy="1600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196424">
            <a:off x="7117079" y="2788920"/>
            <a:ext cx="88392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3043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H="1" flipV="1">
            <a:off x="6553200" y="2057400"/>
            <a:ext cx="6172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1824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1800" y="19005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819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56078"/>
              </p:ext>
            </p:extLst>
          </p:nvPr>
        </p:nvGraphicFramePr>
        <p:xfrm>
          <a:off x="580983" y="3807912"/>
          <a:ext cx="7801017" cy="27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2" name="Equation" r:id="rId5" imgW="5143320" imgH="1841400" progId="Equation.DSMT4">
                  <p:embed/>
                </p:oleObj>
              </mc:Choice>
              <mc:Fallback>
                <p:oleObj name="Equation" r:id="rId5" imgW="514332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83" y="3807912"/>
                        <a:ext cx="7801017" cy="2761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334000" y="4343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in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plane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43046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perpendicular to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 plane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73872"/>
              </p:ext>
            </p:extLst>
          </p:nvPr>
        </p:nvGraphicFramePr>
        <p:xfrm>
          <a:off x="7999413" y="2178050"/>
          <a:ext cx="382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3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413" y="2178050"/>
                        <a:ext cx="3825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65409"/>
              </p:ext>
            </p:extLst>
          </p:nvPr>
        </p:nvGraphicFramePr>
        <p:xfrm>
          <a:off x="7875588" y="1614488"/>
          <a:ext cx="3270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4" name="Equation" r:id="rId9" imgW="152280" imgH="241200" progId="Equation.DSMT4">
                  <p:embed/>
                </p:oleObj>
              </mc:Choice>
              <mc:Fallback>
                <p:oleObj name="Equation" r:id="rId9" imgW="152280" imgH="241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588" y="1614488"/>
                        <a:ext cx="3270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157028"/>
              </p:ext>
            </p:extLst>
          </p:nvPr>
        </p:nvGraphicFramePr>
        <p:xfrm>
          <a:off x="241300" y="3163888"/>
          <a:ext cx="57658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5" name="Equation" r:id="rId11" imgW="4394160" imgH="266400" progId="Equation.DSMT4">
                  <p:embed/>
                </p:oleObj>
              </mc:Choice>
              <mc:Fallback>
                <p:oleObj name="Equation" r:id="rId11" imgW="4394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1300" y="3163888"/>
                        <a:ext cx="5765800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609" y="381000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9639" y="842665"/>
            <a:ext cx="3733800" cy="3498715"/>
            <a:chOff x="6324600" y="766465"/>
            <a:chExt cx="2514600" cy="3119735"/>
          </a:xfrm>
        </p:grpSpPr>
        <p:sp>
          <p:nvSpPr>
            <p:cNvPr id="6" name="Right Arrow 5"/>
            <p:cNvSpPr/>
            <p:nvPr/>
          </p:nvSpPr>
          <p:spPr>
            <a:xfrm rot="19214063">
              <a:off x="7098409" y="222469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7185877" y="2555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162800" y="766465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162800" y="2667000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324600" y="2667000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15200" y="1371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 rot="10800000">
              <a:off x="7071360" y="1066800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2196424">
              <a:off x="7117079" y="2788920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304353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15" name="Straight Arrow Connector 14"/>
            <p:cNvCxnSpPr>
              <a:stCxn id="12" idx="0"/>
            </p:cNvCxnSpPr>
            <p:nvPr/>
          </p:nvCxnSpPr>
          <p:spPr>
            <a:xfrm flipH="1" flipV="1">
              <a:off x="6553200" y="2057400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24600" y="182433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1800" y="1900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28194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7077870"/>
                </p:ext>
              </p:extLst>
            </p:nvPr>
          </p:nvGraphicFramePr>
          <p:xfrm>
            <a:off x="7999413" y="2178050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96" name="Equation" r:id="rId3" imgW="177480" imgH="228600" progId="Equation.DSMT4">
                    <p:embed/>
                  </p:oleObj>
                </mc:Choice>
                <mc:Fallback>
                  <p:oleObj name="Equation" r:id="rId3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2178050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658495"/>
                </p:ext>
              </p:extLst>
            </p:nvPr>
          </p:nvGraphicFramePr>
          <p:xfrm>
            <a:off x="7875588" y="1614488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97" name="Equation" r:id="rId5" imgW="152280" imgH="241200" progId="Equation.DSMT4">
                    <p:embed/>
                  </p:oleObj>
                </mc:Choice>
                <mc:Fallback>
                  <p:oleObj name="Equation" r:id="rId5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14488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970993"/>
              </p:ext>
            </p:extLst>
          </p:nvPr>
        </p:nvGraphicFramePr>
        <p:xfrm>
          <a:off x="736600" y="4462463"/>
          <a:ext cx="6049963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98" name="Equation" r:id="rId7" imgW="3276360" imgH="1054080" progId="Equation.DSMT4">
                  <p:embed/>
                </p:oleObj>
              </mc:Choice>
              <mc:Fallback>
                <p:oleObj name="Equation" r:id="rId7" imgW="3276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600" y="4462463"/>
                        <a:ext cx="6049963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941590"/>
              </p:ext>
            </p:extLst>
          </p:nvPr>
        </p:nvGraphicFramePr>
        <p:xfrm>
          <a:off x="228600" y="4278630"/>
          <a:ext cx="342900" cy="445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99"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" y="4278630"/>
                        <a:ext cx="342900" cy="445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305266"/>
              </p:ext>
            </p:extLst>
          </p:nvPr>
        </p:nvGraphicFramePr>
        <p:xfrm>
          <a:off x="1828800" y="762000"/>
          <a:ext cx="342900" cy="445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0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28800" y="762000"/>
                        <a:ext cx="342900" cy="445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640970"/>
              </p:ext>
            </p:extLst>
          </p:nvPr>
        </p:nvGraphicFramePr>
        <p:xfrm>
          <a:off x="4305300" y="2651125"/>
          <a:ext cx="342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1" name="Equation" r:id="rId13" imgW="126720" imgH="203040" progId="Equation.DSMT4">
                  <p:embed/>
                </p:oleObj>
              </mc:Choice>
              <mc:Fallback>
                <p:oleObj name="Equation" r:id="rId13" imgW="12672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05300" y="2651125"/>
                        <a:ext cx="342900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26449</TotalTime>
  <Words>515</Words>
  <Application>Microsoft Office PowerPoint</Application>
  <PresentationFormat>On-screen Show (4:3)</PresentationFormat>
  <Paragraphs>161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1293</cp:revision>
  <cp:lastPrinted>2018-04-06T02:38:53Z</cp:lastPrinted>
  <dcterms:created xsi:type="dcterms:W3CDTF">2012-01-10T18:32:24Z</dcterms:created>
  <dcterms:modified xsi:type="dcterms:W3CDTF">2019-04-08T12:53:53Z</dcterms:modified>
</cp:coreProperties>
</file>