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54" r:id="rId3"/>
    <p:sldId id="389" r:id="rId4"/>
    <p:sldId id="396" r:id="rId5"/>
    <p:sldId id="390" r:id="rId6"/>
    <p:sldId id="391" r:id="rId7"/>
    <p:sldId id="392" r:id="rId8"/>
    <p:sldId id="393" r:id="rId9"/>
    <p:sldId id="398" r:id="rId10"/>
    <p:sldId id="417" r:id="rId11"/>
    <p:sldId id="402" r:id="rId12"/>
    <p:sldId id="427" r:id="rId13"/>
    <p:sldId id="399" r:id="rId14"/>
    <p:sldId id="400" r:id="rId15"/>
    <p:sldId id="416" r:id="rId16"/>
    <p:sldId id="414" r:id="rId17"/>
    <p:sldId id="415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8" d="100"/>
          <a:sy n="68" d="100"/>
        </p:scale>
        <p:origin x="123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uphys.wustl.edu/~jss/NewPeriodicTable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y.duke.edu/about/history/historical-faculty/fritz-london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</a:t>
            </a:r>
            <a:r>
              <a:rPr lang="en-US" sz="3200" b="1" dirty="0">
                <a:solidFill>
                  <a:schemeClr val="folHlink"/>
                </a:solidFill>
              </a:rPr>
              <a:t>s</a:t>
            </a:r>
            <a:r>
              <a:rPr lang="en-US" sz="3200" b="1" dirty="0" smtClean="0">
                <a:solidFill>
                  <a:schemeClr val="folHlink"/>
                </a:solidFill>
              </a:rPr>
              <a:t>uperconductivity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magnetic field lines near superconductor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59055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592" y="838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</a:t>
            </a:r>
          </a:p>
          <a:p>
            <a:r>
              <a:rPr lang="en-US" sz="2400" dirty="0" smtClean="0">
                <a:latin typeface="+mj-lt"/>
              </a:rPr>
              <a:t>state: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1950" y="914400"/>
            <a:ext cx="260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superconducting state:</a:t>
            </a:r>
          </a:p>
        </p:txBody>
      </p:sp>
    </p:spTree>
    <p:extLst>
      <p:ext uri="{BB962C8B-B14F-4D97-AF65-F5344CB8AC3E}">
        <p14:creationId xmlns:p14="http://schemas.microsoft.com/office/powerpoint/2010/main" val="393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105474" name="Picture 2" descr="http://www.magnet.fsu.edu/education/tutorials/magnetacademy/superconductivity101/images/superconductivity-meiss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66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consider phase equilibria between “normal” and superconducting state as a function of temperature and applied magnetic fields.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46592"/>
              </p:ext>
            </p:extLst>
          </p:nvPr>
        </p:nvGraphicFramePr>
        <p:xfrm>
          <a:off x="990600" y="2514600"/>
          <a:ext cx="6256338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Equation" r:id="rId3" imgW="3708360" imgH="1231560" progId="Equation.DSMT4">
                  <p:embed/>
                </p:oleObj>
              </mc:Choice>
              <mc:Fallback>
                <p:oleObj name="Equation" r:id="rId3" imgW="370836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6256338" cy="207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04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75852"/>
              </p:ext>
            </p:extLst>
          </p:nvPr>
        </p:nvGraphicFramePr>
        <p:xfrm>
          <a:off x="1122573" y="304800"/>
          <a:ext cx="7792827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Equation" r:id="rId3" imgW="4902120" imgH="3936960" progId="Equation.DSMT4">
                  <p:embed/>
                </p:oleObj>
              </mc:Choice>
              <mc:Fallback>
                <p:oleObj name="Equation" r:id="rId3" imgW="4902120" imgH="39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573" y="304800"/>
                        <a:ext cx="7792827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441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 </a:t>
            </a:r>
            <a:r>
              <a:rPr lang="en-US" sz="2400" i="1" dirty="0" smtClean="0">
                <a:latin typeface="+mj-lt"/>
              </a:rPr>
              <a:t>T=0K</a:t>
            </a:r>
          </a:p>
        </p:txBody>
      </p:sp>
    </p:spTree>
    <p:extLst>
      <p:ext uri="{BB962C8B-B14F-4D97-AF65-F5344CB8AC3E}">
        <p14:creationId xmlns:p14="http://schemas.microsoft.com/office/powerpoint/2010/main" val="391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42560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 (for “type I” superconductor)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0668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2098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766465"/>
            <a:ext cx="1066800" cy="871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6383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209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2819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9624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-4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3000" y="3390900"/>
            <a:ext cx="914400" cy="571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3909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962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66800" y="4572000"/>
            <a:ext cx="381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6800" y="53340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44196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G</a:t>
            </a:r>
            <a:r>
              <a:rPr lang="en-US" sz="2400" b="1" i="1" baseline="-25000" dirty="0" smtClean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-G</a:t>
            </a:r>
            <a:r>
              <a:rPr lang="en-US" sz="2400" b="1" i="1" baseline="-25000" dirty="0" smtClean="0">
                <a:latin typeface="+mj-lt"/>
              </a:rPr>
              <a:t>N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500" y="483108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105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38327"/>
              </p:ext>
            </p:extLst>
          </p:nvPr>
        </p:nvGraphicFramePr>
        <p:xfrm>
          <a:off x="4438909" y="1115602"/>
          <a:ext cx="4095491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2" name="Equation" r:id="rId4" imgW="2374560" imgH="622080" progId="Equation.DSMT4">
                  <p:embed/>
                </p:oleObj>
              </mc:Choice>
              <mc:Fallback>
                <p:oleObj name="Equation" r:id="rId4" imgW="2374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909" y="1115602"/>
                        <a:ext cx="4095491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7" y="32657"/>
            <a:ext cx="9064963" cy="180022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39723"/>
              </p:ext>
            </p:extLst>
          </p:nvPr>
        </p:nvGraphicFramePr>
        <p:xfrm>
          <a:off x="251618" y="2209800"/>
          <a:ext cx="86407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8" name="Equation" r:id="rId4" imgW="4635360" imgH="596880" progId="Equation.DSMT4">
                  <p:embed/>
                </p:oleObj>
              </mc:Choice>
              <mc:Fallback>
                <p:oleObj name="Equation" r:id="rId4" imgW="46353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618" y="2209800"/>
                        <a:ext cx="8640763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6548012" y="2935030"/>
            <a:ext cx="433387" cy="82706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80" y="3600828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95800" y="2854195"/>
            <a:ext cx="1302118" cy="171780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45788" y="4416165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241555" y="2682826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0313" y="5106987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95800" y="2766219"/>
            <a:ext cx="3489119" cy="1805781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3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critical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297923"/>
              </p:ext>
            </p:extLst>
          </p:nvPr>
        </p:nvGraphicFramePr>
        <p:xfrm>
          <a:off x="768973" y="332432"/>
          <a:ext cx="364365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6" name="Equation" r:id="rId3" imgW="2450880" imgH="825480" progId="Equation.DSMT4">
                  <p:embed/>
                </p:oleObj>
              </mc:Choice>
              <mc:Fallback>
                <p:oleObj name="Equation" r:id="rId3" imgW="245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973" y="332432"/>
                        <a:ext cx="3643653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1461105"/>
            <a:ext cx="619125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812" y="1152525"/>
            <a:ext cx="37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PR </a:t>
            </a:r>
            <a:r>
              <a:rPr lang="en-US" sz="2400" b="1" dirty="0" smtClean="0">
                <a:latin typeface="+mj-lt"/>
              </a:rPr>
              <a:t>108</a:t>
            </a:r>
            <a:r>
              <a:rPr lang="en-US" sz="2400" dirty="0" smtClean="0">
                <a:latin typeface="+mj-lt"/>
              </a:rPr>
              <a:t>, 1175 (1957)</a:t>
            </a:r>
          </a:p>
          <a:p>
            <a:pPr lvl="1"/>
            <a:r>
              <a:rPr lang="en-US" sz="2400" dirty="0" smtClean="0">
                <a:latin typeface="+mj-lt"/>
              </a:rPr>
              <a:t>Bardeen, Cooper, and Schrieffer, “Theory of Superconductivity”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19481"/>
              </p:ext>
            </p:extLst>
          </p:nvPr>
        </p:nvGraphicFramePr>
        <p:xfrm>
          <a:off x="5841999" y="2668060"/>
          <a:ext cx="3171289" cy="1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7" name="Equation" r:id="rId6" imgW="1701720" imgH="571320" progId="Equation.DSMT4">
                  <p:embed/>
                </p:oleObj>
              </mc:Choice>
              <mc:Fallback>
                <p:oleObj name="Equation" r:id="rId6" imgW="1701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1999" y="2668060"/>
                        <a:ext cx="3171289" cy="10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77000" y="3124200"/>
            <a:ext cx="609600" cy="92761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8199" y="3880455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781800" y="3124200"/>
            <a:ext cx="1371600" cy="18158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4807803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43775" y="3124200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5638800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</a:p>
        </p:txBody>
      </p:sp>
    </p:spTree>
    <p:extLst>
      <p:ext uri="{BB962C8B-B14F-4D97-AF65-F5344CB8AC3E}">
        <p14:creationId xmlns:p14="http://schemas.microsoft.com/office/powerpoint/2010/main" val="15052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7712"/>
            <a:ext cx="8534400" cy="571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48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elemental superconductors</a:t>
            </a:r>
          </a:p>
          <a:p>
            <a:r>
              <a:rPr lang="en-US" sz="2400" dirty="0">
                <a:latin typeface="+mj-lt"/>
                <a:hlinkClick r:id="rId3"/>
              </a:rPr>
              <a:t>http://</a:t>
            </a:r>
            <a:r>
              <a:rPr lang="en-US" sz="2400" dirty="0" smtClean="0">
                <a:latin typeface="+mj-lt"/>
                <a:hlinkClick r:id="rId3"/>
              </a:rPr>
              <a:t>wuphys.wustl.edu/~jss/NewPeriodicTable.pdf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9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37" y="3375025"/>
            <a:ext cx="5105400" cy="301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4192"/>
            <a:ext cx="667387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9425"/>
            <a:ext cx="2750218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superconductors:</a:t>
            </a:r>
          </a:p>
        </p:txBody>
      </p:sp>
    </p:spTree>
    <p:extLst>
      <p:ext uri="{BB962C8B-B14F-4D97-AF65-F5344CB8AC3E}">
        <p14:creationId xmlns:p14="http://schemas.microsoft.com/office/powerpoint/2010/main" val="1548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962400"/>
            <a:ext cx="6010275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5867400" cy="4314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II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21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" y="762000"/>
            <a:ext cx="9009904" cy="5403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048" y="3311128"/>
            <a:ext cx="8924552" cy="498872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8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9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cylindrical void.  Evaluate the integral of the current in a closed path within the superconductor containing the void. </a:t>
            </a: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4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71438"/>
            <a:ext cx="6257925" cy="6610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6096000" cy="395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structure of one of the high temperature superconductors</a:t>
            </a:r>
          </a:p>
        </p:txBody>
      </p:sp>
    </p:spTree>
    <p:extLst>
      <p:ext uri="{BB962C8B-B14F-4D97-AF65-F5344CB8AC3E}">
        <p14:creationId xmlns:p14="http://schemas.microsoft.com/office/powerpoint/2010/main" val="490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 of  single vortex in type II superconductor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772751"/>
              </p:ext>
            </p:extLst>
          </p:nvPr>
        </p:nvGraphicFramePr>
        <p:xfrm>
          <a:off x="990600" y="496888"/>
          <a:ext cx="631825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Equation" r:id="rId3" imgW="3848040" imgH="1854000" progId="Equation.DSMT4">
                  <p:embed/>
                </p:oleObj>
              </mc:Choice>
              <mc:Fallback>
                <p:oleObj name="Equation" r:id="rId3" imgW="384804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6888"/>
                        <a:ext cx="631825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31302"/>
              </p:ext>
            </p:extLst>
          </p:nvPr>
        </p:nvGraphicFramePr>
        <p:xfrm>
          <a:off x="990600" y="3598863"/>
          <a:ext cx="6399213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2" name="Equation" r:id="rId5" imgW="5384520" imgH="2273040" progId="Equation.DSMT4">
                  <p:embed/>
                </p:oleObj>
              </mc:Choice>
              <mc:Fallback>
                <p:oleObj name="Equation" r:id="rId5" imgW="538452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598863"/>
                        <a:ext cx="6399213" cy="270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75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64" y="4833285"/>
            <a:ext cx="5326171" cy="18573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2327"/>
            <a:ext cx="3810000" cy="3810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5394"/>
              </p:ext>
            </p:extLst>
          </p:nvPr>
        </p:nvGraphicFramePr>
        <p:xfrm>
          <a:off x="214579" y="206968"/>
          <a:ext cx="261884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2"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79" y="206968"/>
                        <a:ext cx="261884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894" y="1059597"/>
            <a:ext cx="4248150" cy="4086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28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probe images of vortices  in YBCO at 22 K</a:t>
            </a:r>
          </a:p>
        </p:txBody>
      </p:sp>
    </p:spTree>
    <p:extLst>
      <p:ext uri="{BB962C8B-B14F-4D97-AF65-F5344CB8AC3E}">
        <p14:creationId xmlns:p14="http://schemas.microsoft.com/office/powerpoint/2010/main" val="184743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Special topic:   Electromagnetic properties of superconductors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Ref:D</a:t>
            </a:r>
            <a:r>
              <a:rPr lang="en-US" sz="2400" dirty="0" smtClean="0">
                <a:latin typeface="+mj-lt"/>
              </a:rPr>
              <a:t>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editor, Electromagnetism – paths to research,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Plenum Press (1982); Chapter 1 written by Brian Schwartz and Sonia </a:t>
            </a:r>
            <a:r>
              <a:rPr lang="en-US" sz="2400" dirty="0" err="1" smtClean="0">
                <a:latin typeface="+mj-lt"/>
              </a:rPr>
              <a:t>Frota</a:t>
            </a:r>
            <a:r>
              <a:rPr lang="en-US" sz="2400" dirty="0" smtClean="0">
                <a:latin typeface="+mj-lt"/>
              </a:rPr>
              <a:t>-Pessoa</a:t>
            </a:r>
          </a:p>
        </p:txBody>
      </p:sp>
      <p:pic>
        <p:nvPicPr>
          <p:cNvPr id="97282" name="Picture 2" descr="http://hyperphysics.phy-astr.gsu.edu/hbase/solids/imgsol/mers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38600"/>
            <a:ext cx="24669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" y="2133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History:</a:t>
            </a:r>
          </a:p>
          <a:p>
            <a:pPr lvl="1"/>
            <a:r>
              <a:rPr lang="en-US" sz="2400" dirty="0" smtClean="0">
                <a:latin typeface="+mj-lt"/>
              </a:rPr>
              <a:t>1908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 successfully </a:t>
            </a:r>
            <a:r>
              <a:rPr lang="en-US" sz="2400" dirty="0" err="1" smtClean="0">
                <a:latin typeface="+mj-lt"/>
              </a:rPr>
              <a:t>liquified</a:t>
            </a:r>
            <a:r>
              <a:rPr lang="en-US" sz="2400" dirty="0" smtClean="0">
                <a:latin typeface="+mj-lt"/>
              </a:rPr>
              <a:t> He</a:t>
            </a:r>
          </a:p>
          <a:p>
            <a:pPr lvl="1"/>
            <a:r>
              <a:rPr lang="en-US" sz="2400" dirty="0" smtClean="0">
                <a:latin typeface="+mj-lt"/>
              </a:rPr>
              <a:t>1911   H. </a:t>
            </a:r>
            <a:r>
              <a:rPr lang="en-US" sz="2400" dirty="0" err="1" smtClean="0">
                <a:latin typeface="+mj-lt"/>
              </a:rPr>
              <a:t>Kamerlingh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Onnes</a:t>
            </a:r>
            <a:r>
              <a:rPr lang="en-US" sz="2400" dirty="0" smtClean="0">
                <a:latin typeface="+mj-lt"/>
              </a:rPr>
              <a:t> discovered that Hg at 4.2 K has vanishing resistance</a:t>
            </a:r>
          </a:p>
          <a:p>
            <a:pPr lvl="1"/>
            <a:r>
              <a:rPr lang="en-US" sz="2400" dirty="0" smtClean="0">
                <a:latin typeface="+mj-lt"/>
              </a:rPr>
              <a:t>1957 Theory of superconductivity by Bardeen, Cooper, and Schrieffer</a:t>
            </a:r>
          </a:p>
        </p:txBody>
      </p:sp>
    </p:spTree>
    <p:extLst>
      <p:ext uri="{BB962C8B-B14F-4D97-AF65-F5344CB8AC3E}">
        <p14:creationId xmlns:p14="http://schemas.microsoft.com/office/powerpoint/2010/main" val="30104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6" y="990600"/>
            <a:ext cx="2619375" cy="3830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86162"/>
            <a:ext cx="6419850" cy="1362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9000" y="11430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2614289"/>
            <a:ext cx="5867400" cy="2343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191000"/>
            <a:ext cx="8401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9050" y="4919732"/>
            <a:ext cx="656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5"/>
              </a:rPr>
              <a:t>https://phy.duke.edu/about/history/historical-faculty/fritz-london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5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Fritz London 1900-1954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45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  thanks to F. London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4990"/>
              </p:ext>
            </p:extLst>
          </p:nvPr>
        </p:nvGraphicFramePr>
        <p:xfrm>
          <a:off x="758825" y="665163"/>
          <a:ext cx="5462588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5" name="Equation" r:id="rId3" imgW="3327120" imgH="1473120" progId="Equation.DSMT4">
                  <p:embed/>
                </p:oleObj>
              </mc:Choice>
              <mc:Fallback>
                <p:oleObj name="Equation" r:id="rId3" imgW="3327120" imgH="1473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665163"/>
                        <a:ext cx="5462588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61255"/>
              </p:ext>
            </p:extLst>
          </p:nvPr>
        </p:nvGraphicFramePr>
        <p:xfrm>
          <a:off x="882650" y="3117850"/>
          <a:ext cx="7005638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Equation" r:id="rId5" imgW="4267080" imgH="2082600" progId="Equation.DSMT4">
                  <p:embed/>
                </p:oleObj>
              </mc:Choice>
              <mc:Fallback>
                <p:oleObj name="Equation" r:id="rId5" imgW="4267080" imgH="20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117850"/>
                        <a:ext cx="7005638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72200" y="1143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Equations are in 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units.</a:t>
            </a:r>
          </a:p>
        </p:txBody>
      </p:sp>
    </p:spTree>
    <p:extLst>
      <p:ext uri="{BB962C8B-B14F-4D97-AF65-F5344CB8AC3E}">
        <p14:creationId xmlns:p14="http://schemas.microsoft.com/office/powerpoint/2010/main" val="224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phenomenological theories &lt; 1957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00494"/>
              </p:ext>
            </p:extLst>
          </p:nvPr>
        </p:nvGraphicFramePr>
        <p:xfrm>
          <a:off x="685800" y="533400"/>
          <a:ext cx="604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5" name="Equation" r:id="rId3" imgW="3682800" imgH="3479760" progId="Equation.DSMT4">
                  <p:embed/>
                </p:oleObj>
              </mc:Choice>
              <mc:Fallback>
                <p:oleObj name="Equation" r:id="rId3" imgW="3682800" imgH="3479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604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5410200"/>
            <a:ext cx="2667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4419600"/>
            <a:ext cx="24384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73385"/>
              </p:ext>
            </p:extLst>
          </p:nvPr>
        </p:nvGraphicFramePr>
        <p:xfrm>
          <a:off x="838200" y="749299"/>
          <a:ext cx="6045200" cy="41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1" name="Equation" r:id="rId3" imgW="3682800" imgH="2514600" progId="Equation.DSMT4">
                  <p:embed/>
                </p:oleObj>
              </mc:Choice>
              <mc:Fallback>
                <p:oleObj name="Equation" r:id="rId3" imgW="368280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9299"/>
                        <a:ext cx="6045200" cy="41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7333"/>
              </p:ext>
            </p:extLst>
          </p:nvPr>
        </p:nvGraphicFramePr>
        <p:xfrm>
          <a:off x="889000" y="5029200"/>
          <a:ext cx="7797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2" name="Equation" r:id="rId5" imgW="4749480" imgH="660240" progId="Equation.DSMT4">
                  <p:embed/>
                </p:oleObj>
              </mc:Choice>
              <mc:Fallback>
                <p:oleObj name="Equation" r:id="rId5" imgW="4749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029200"/>
                        <a:ext cx="77978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22094"/>
              </p:ext>
            </p:extLst>
          </p:nvPr>
        </p:nvGraphicFramePr>
        <p:xfrm>
          <a:off x="228600" y="565595"/>
          <a:ext cx="5738814" cy="205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8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5595"/>
                        <a:ext cx="5738814" cy="2054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09180"/>
              </p:ext>
            </p:extLst>
          </p:nvPr>
        </p:nvGraphicFramePr>
        <p:xfrm>
          <a:off x="233680" y="2746888"/>
          <a:ext cx="63595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19" name="Equation" r:id="rId5" imgW="3873240" imgH="1054080" progId="Equation.DSMT4">
                  <p:embed/>
                </p:oleObj>
              </mc:Choice>
              <mc:Fallback>
                <p:oleObj name="Equation" r:id="rId5" imgW="387324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" y="2746888"/>
                        <a:ext cx="63595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04873"/>
              </p:ext>
            </p:extLst>
          </p:nvPr>
        </p:nvGraphicFramePr>
        <p:xfrm>
          <a:off x="6212601" y="650025"/>
          <a:ext cx="2474199" cy="40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0" name="Equation" r:id="rId7" imgW="2019240" imgH="330120" progId="Equation.DSMT4">
                  <p:embed/>
                </p:oleObj>
              </mc:Choice>
              <mc:Fallback>
                <p:oleObj name="Equation" r:id="rId7" imgW="2019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2601" y="650025"/>
                        <a:ext cx="2474199" cy="404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1143000" y="4724400"/>
            <a:ext cx="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85800" y="5540376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5534024"/>
            <a:ext cx="670560" cy="6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73538"/>
              </p:ext>
            </p:extLst>
          </p:nvPr>
        </p:nvGraphicFramePr>
        <p:xfrm>
          <a:off x="1656715" y="5478830"/>
          <a:ext cx="374650" cy="51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1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6715" y="5478830"/>
                        <a:ext cx="374650" cy="518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13525"/>
              </p:ext>
            </p:extLst>
          </p:nvPr>
        </p:nvGraphicFramePr>
        <p:xfrm>
          <a:off x="1301750" y="4362450"/>
          <a:ext cx="3746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2"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01750" y="4362450"/>
                        <a:ext cx="37465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17426"/>
              </p:ext>
            </p:extLst>
          </p:nvPr>
        </p:nvGraphicFramePr>
        <p:xfrm>
          <a:off x="776288" y="5881688"/>
          <a:ext cx="3460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3"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6288" y="5881688"/>
                        <a:ext cx="34607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595431"/>
              </p:ext>
            </p:extLst>
          </p:nvPr>
        </p:nvGraphicFramePr>
        <p:xfrm>
          <a:off x="5867400" y="1592630"/>
          <a:ext cx="3073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24" name="Equation" r:id="rId15" imgW="3073320" imgH="1180800" progId="Equation.DSMT4">
                  <p:embed/>
                </p:oleObj>
              </mc:Choice>
              <mc:Fallback>
                <p:oleObj name="Equation" r:id="rId15" imgW="307332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7400" y="1592630"/>
                        <a:ext cx="30734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04/12/2019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4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5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6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26124</TotalTime>
  <Words>600</Words>
  <Application>Microsoft Office PowerPoint</Application>
  <PresentationFormat>On-screen Show (4:3)</PresentationFormat>
  <Paragraphs>141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1359</cp:revision>
  <cp:lastPrinted>2019-04-12T01:35:41Z</cp:lastPrinted>
  <dcterms:created xsi:type="dcterms:W3CDTF">2012-01-10T18:32:24Z</dcterms:created>
  <dcterms:modified xsi:type="dcterms:W3CDTF">2019-04-12T01:35:49Z</dcterms:modified>
</cp:coreProperties>
</file>