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297" r:id="rId3"/>
    <p:sldId id="314" r:id="rId4"/>
    <p:sldId id="315" r:id="rId5"/>
    <p:sldId id="320" r:id="rId6"/>
    <p:sldId id="321" r:id="rId7"/>
    <p:sldId id="316" r:id="rId8"/>
    <p:sldId id="298" r:id="rId9"/>
    <p:sldId id="299" r:id="rId10"/>
    <p:sldId id="317" r:id="rId11"/>
    <p:sldId id="323" r:id="rId12"/>
    <p:sldId id="322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8" r:id="rId24"/>
    <p:sldId id="310" r:id="rId25"/>
    <p:sldId id="311" r:id="rId26"/>
    <p:sldId id="312" r:id="rId27"/>
    <p:sldId id="313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oftware.wfu.edu/audience/student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natalie/s20phy7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atalie@wfu.ed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.wfu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9-9:50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Reading: Appendix 1 and Chapters I&amp;1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Course structure and expectations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Units – SI vs Gaussian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Electrostatics – Poisson equation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334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about HW #1:   (Jackson problem 1.5)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time-averaged potential of a neutral hydrogen atom is given by: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where q denotes the magnitude of the elementary charge of an electron or proton and where </a:t>
            </a:r>
            <a:r>
              <a:rPr lang="en-US" sz="2400" i="1" dirty="0">
                <a:latin typeface="+mj-lt"/>
              </a:rPr>
              <a:t>a</a:t>
            </a:r>
            <a:r>
              <a:rPr lang="en-US" sz="2400" i="1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denotes the Bohr radius. Find the distribution of charge (both continuous and discrete) that will give this potential and interpret your results physically.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86509"/>
              </p:ext>
            </p:extLst>
          </p:nvPr>
        </p:nvGraphicFramePr>
        <p:xfrm>
          <a:off x="1981200" y="1828800"/>
          <a:ext cx="4246355" cy="117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3" imgW="2514600" imgH="698400" progId="Equation.DSMT4">
                  <p:embed/>
                </p:oleObj>
              </mc:Choice>
              <mc:Fallback>
                <p:oleObj name="Equation" r:id="rId3" imgW="25146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4246355" cy="117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09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D213D-BBCE-48BD-994F-3008C6D2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CD30F-A038-4040-892E-F3A9A717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9007-5198-4D55-8D74-612B251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107C4-4063-42A7-9A85-28C7EE6F4AE5}"/>
              </a:ext>
            </a:extLst>
          </p:cNvPr>
          <p:cNvSpPr txBox="1"/>
          <p:nvPr/>
        </p:nvSpPr>
        <p:spPr>
          <a:xfrm>
            <a:off x="838200" y="1132399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Additional information –</a:t>
            </a:r>
          </a:p>
          <a:p>
            <a:pPr lvl="1"/>
            <a:r>
              <a:rPr lang="en-US" sz="2400" dirty="0">
                <a:latin typeface="+mj-lt"/>
              </a:rPr>
              <a:t>Mid-term exam March 2-6, 2020  (same as QM II)</a:t>
            </a:r>
          </a:p>
          <a:p>
            <a:pPr lvl="1"/>
            <a:r>
              <a:rPr lang="en-US" sz="2400" dirty="0">
                <a:latin typeface="+mj-lt"/>
              </a:rPr>
              <a:t>Presentations for both E&amp;M and QM II – will be  	further discussed in QM II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Question – handouts or materials only on web?</a:t>
            </a:r>
          </a:p>
        </p:txBody>
      </p:sp>
    </p:spTree>
    <p:extLst>
      <p:ext uri="{BB962C8B-B14F-4D97-AF65-F5344CB8AC3E}">
        <p14:creationId xmlns:p14="http://schemas.microsoft.com/office/powerpoint/2010/main" val="260362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CD634-F634-4ED6-9B55-29FC7389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E7A90-A806-4573-86E4-C1C0FBFA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2B5EE-6702-48E1-A9DC-882C991E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0402B-AE76-4173-AA3F-34A8E06EC103}"/>
              </a:ext>
            </a:extLst>
          </p:cNvPr>
          <p:cNvSpPr txBox="1"/>
          <p:nvPr/>
        </p:nvSpPr>
        <p:spPr>
          <a:xfrm>
            <a:off x="228600" y="685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Remember to check your algebraic manipulation software 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C6366-A75F-4D9D-BA41-8C797DA6E040}"/>
              </a:ext>
            </a:extLst>
          </p:cNvPr>
          <p:cNvSpPr txBox="1"/>
          <p:nvPr/>
        </p:nvSpPr>
        <p:spPr>
          <a:xfrm>
            <a:off x="457200" y="144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https://software.wfu.edu/audience/students/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3C988-34DC-4E67-AF83-7D41AB109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5675"/>
            <a:ext cx="7162800" cy="35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4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0" y="838200"/>
            <a:ext cx="8437059" cy="4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44" y="228600"/>
            <a:ext cx="9166644" cy="6024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2" y="125412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Material discussed in Appendix of textbook --</a:t>
            </a:r>
          </a:p>
        </p:txBody>
      </p:sp>
    </p:spTree>
    <p:extLst>
      <p:ext uri="{BB962C8B-B14F-4D97-AF65-F5344CB8AC3E}">
        <p14:creationId xmlns:p14="http://schemas.microsoft.com/office/powerpoint/2010/main" val="77651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04800"/>
            <a:ext cx="9134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287"/>
            <a:ext cx="8905875" cy="682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" y="1219200"/>
            <a:ext cx="8906305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862"/>
            <a:ext cx="5943600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1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Units choice for this course:</a:t>
            </a:r>
          </a:p>
          <a:p>
            <a:r>
              <a:rPr lang="en-US" sz="2400" dirty="0">
                <a:latin typeface="+mj-lt"/>
              </a:rPr>
              <a:t>           SI units for Jackson in Chapters 1-10</a:t>
            </a:r>
          </a:p>
          <a:p>
            <a:r>
              <a:rPr lang="en-US" sz="2400" dirty="0">
                <a:latin typeface="+mj-lt"/>
              </a:rPr>
              <a:t>           Gaussian units for Jackson in Chapters 11-16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30" y="20574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200" y="3810000"/>
            <a:ext cx="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8674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5181600"/>
            <a:ext cx="76203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05000" y="42519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7766" y="463420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45567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1597" y="406781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514600" y="4372611"/>
            <a:ext cx="914400" cy="885189"/>
          </a:xfrm>
          <a:prstGeom prst="cloud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38817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1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4985" y="44151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85" y="4419600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5259" y="3742342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4870"/>
              </p:ext>
            </p:extLst>
          </p:nvPr>
        </p:nvGraphicFramePr>
        <p:xfrm>
          <a:off x="2478088" y="4529138"/>
          <a:ext cx="723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Equation" r:id="rId3" imgW="507960" imgH="266400" progId="Equation.DSMT4">
                  <p:embed/>
                </p:oleObj>
              </mc:Choice>
              <mc:Fallback>
                <p:oleObj name="Equation" r:id="rId3" imgW="507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088" y="4529138"/>
                        <a:ext cx="7239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52472"/>
              </p:ext>
            </p:extLst>
          </p:nvPr>
        </p:nvGraphicFramePr>
        <p:xfrm>
          <a:off x="3934443" y="3886200"/>
          <a:ext cx="4523757" cy="217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Equation" r:id="rId5" imgW="2831760" imgH="1409400" progId="Equation.DSMT4">
                  <p:embed/>
                </p:oleObj>
              </mc:Choice>
              <mc:Fallback>
                <p:oleObj name="Equation" r:id="rId5" imgW="283176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4443" y="3886200"/>
                        <a:ext cx="4523757" cy="217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81776"/>
              </p:ext>
            </p:extLst>
          </p:nvPr>
        </p:nvGraphicFramePr>
        <p:xfrm>
          <a:off x="1377950" y="5105400"/>
          <a:ext cx="374650" cy="41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7950" y="5105400"/>
                        <a:ext cx="374650" cy="41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99032"/>
              </p:ext>
            </p:extLst>
          </p:nvPr>
        </p:nvGraphicFramePr>
        <p:xfrm>
          <a:off x="2687638" y="4932363"/>
          <a:ext cx="500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7638" y="4932363"/>
                        <a:ext cx="5000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255713" y="5181600"/>
            <a:ext cx="1487517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http://users.wfu.edu/natalie/s20phy712/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ABD57-FBCE-40A9-A829-77A0E14DD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190625"/>
            <a:ext cx="84010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15" y="762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953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Discrete versus continuous charge distributions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74012"/>
              </p:ext>
            </p:extLst>
          </p:nvPr>
        </p:nvGraphicFramePr>
        <p:xfrm>
          <a:off x="863600" y="1631950"/>
          <a:ext cx="74644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3" imgW="4927320" imgH="2844720" progId="Equation.DSMT4">
                  <p:embed/>
                </p:oleObj>
              </mc:Choice>
              <mc:Fallback>
                <p:oleObj name="Equation" r:id="rId3" imgW="4927320" imgH="2844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600" y="1631950"/>
                        <a:ext cx="7464425" cy="431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15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7797"/>
            <a:ext cx="3619500" cy="51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256437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Relationship between integral and differential forms of electrostatics --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39593"/>
              </p:ext>
            </p:extLst>
          </p:nvPr>
        </p:nvGraphicFramePr>
        <p:xfrm>
          <a:off x="426522" y="1905000"/>
          <a:ext cx="3558178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3" imgW="1803240" imgH="647640" progId="Equation.DSMT4">
                  <p:embed/>
                </p:oleObj>
              </mc:Choice>
              <mc:Fallback>
                <p:oleObj name="Equation" r:id="rId3" imgW="1803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522" y="1905000"/>
                        <a:ext cx="3558178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48934"/>
              </p:ext>
            </p:extLst>
          </p:nvPr>
        </p:nvGraphicFramePr>
        <p:xfrm>
          <a:off x="5043569" y="1981200"/>
          <a:ext cx="338296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5" imgW="1714320" imgH="1307880" progId="Equation.DSMT4">
                  <p:embed/>
                </p:oleObj>
              </mc:Choice>
              <mc:Fallback>
                <p:oleObj name="Equation" r:id="rId5" imgW="171432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569" y="1981200"/>
                        <a:ext cx="3382963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18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455"/>
          <a:stretch/>
        </p:blipFill>
        <p:spPr>
          <a:xfrm>
            <a:off x="343184" y="1748135"/>
            <a:ext cx="835956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Relationship between integral and differential forms of electrostatics 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74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show:</a:t>
            </a:r>
          </a:p>
        </p:txBody>
      </p:sp>
    </p:spTree>
    <p:extLst>
      <p:ext uri="{BB962C8B-B14F-4D97-AF65-F5344CB8AC3E}">
        <p14:creationId xmlns:p14="http://schemas.microsoft.com/office/powerpoint/2010/main" val="299551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09600"/>
            <a:ext cx="7981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4325"/>
            <a:ext cx="842010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297"/>
            <a:ext cx="9067800" cy="13775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2971800"/>
            <a:ext cx="2362200" cy="2057400"/>
            <a:chOff x="1219200" y="3810000"/>
            <a:chExt cx="236220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3810000"/>
              <a:ext cx="2057400" cy="2057400"/>
              <a:chOff x="1219200" y="3810000"/>
              <a:chExt cx="2057400" cy="20574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219200" y="3810000"/>
                <a:ext cx="0" cy="2057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19200" y="5867400"/>
                <a:ext cx="2057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5181600"/>
                <a:ext cx="76203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524000" y="4724400"/>
              <a:ext cx="914400" cy="914400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81200" y="4800600"/>
              <a:ext cx="152400" cy="3810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25246"/>
                </p:ext>
              </p:extLst>
            </p:nvPr>
          </p:nvGraphicFramePr>
          <p:xfrm>
            <a:off x="2120900" y="4876800"/>
            <a:ext cx="1460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4" name="Equation" r:id="rId5" imgW="876240" imgH="228600" progId="Equation.DSMT4">
                    <p:embed/>
                  </p:oleObj>
                </mc:Choice>
                <mc:Fallback>
                  <p:oleObj name="Equation" r:id="rId5" imgW="876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0900" y="4876800"/>
                          <a:ext cx="1460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03263"/>
            <a:ext cx="8708004" cy="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8" y="533400"/>
            <a:ext cx="8708004" cy="9451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18375"/>
              </p:ext>
            </p:extLst>
          </p:nvPr>
        </p:nvGraphicFramePr>
        <p:xfrm>
          <a:off x="3429000" y="1524000"/>
          <a:ext cx="5041900" cy="1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3225600" imgH="761760" progId="Equation.DSMT4">
                  <p:embed/>
                </p:oleObj>
              </mc:Choice>
              <mc:Fallback>
                <p:oleObj name="Equation" r:id="rId4" imgW="3225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524000"/>
                        <a:ext cx="5041900" cy="1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00400"/>
            <a:ext cx="7923213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598" y="3581400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50" y="4667250"/>
            <a:ext cx="6195911" cy="150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7198" y="5253335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414788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in HW1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49793"/>
              </p:ext>
            </p:extLst>
          </p:nvPr>
        </p:nvGraphicFramePr>
        <p:xfrm>
          <a:off x="990600" y="990600"/>
          <a:ext cx="790578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3" imgW="5321160" imgH="1663560" progId="Equation.DSMT4">
                  <p:embed/>
                </p:oleObj>
              </mc:Choice>
              <mc:Fallback>
                <p:oleObj name="Equation" r:id="rId3" imgW="5321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7905785" cy="247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79243"/>
              </p:ext>
            </p:extLst>
          </p:nvPr>
        </p:nvGraphicFramePr>
        <p:xfrm>
          <a:off x="1562099" y="3657600"/>
          <a:ext cx="691561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5" imgW="4647960" imgH="1562040" progId="Equation.DSMT4">
                  <p:embed/>
                </p:oleObj>
              </mc:Choice>
              <mc:Fallback>
                <p:oleObj name="Equation" r:id="rId5" imgW="464796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099" y="3657600"/>
                        <a:ext cx="691561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5888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Please email </a:t>
            </a:r>
            <a:r>
              <a:rPr lang="en-US" sz="2400" dirty="0">
                <a:latin typeface="+mj-lt"/>
                <a:hlinkClick r:id="rId2"/>
              </a:rPr>
              <a:t>natalie@wfu.edu</a:t>
            </a:r>
            <a:r>
              <a:rPr lang="en-US" sz="2400" dirty="0">
                <a:latin typeface="+mj-lt"/>
              </a:rPr>
              <a:t> if you would like to meet with me at any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1A030-9ACF-4B10-9BD5-EE820122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" y="136525"/>
            <a:ext cx="8139113" cy="54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14702-1AC0-4B3B-8B88-AD735A04644D}"/>
              </a:ext>
            </a:extLst>
          </p:cNvPr>
          <p:cNvSpPr txBox="1"/>
          <p:nvPr/>
        </p:nvSpPr>
        <p:spPr>
          <a:xfrm>
            <a:off x="3048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series – Wednesdays 3-4 PM</a:t>
            </a:r>
          </a:p>
          <a:p>
            <a:r>
              <a:rPr lang="en-US" sz="2400" dirty="0">
                <a:latin typeface="+mj-lt"/>
              </a:rPr>
              <a:t>                                                followed by refreshments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285BD-8372-4B77-AE45-F0AC7FAD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42"/>
            <a:ext cx="9144000" cy="47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14702-1AC0-4B3B-8B88-AD735A04644D}"/>
              </a:ext>
            </a:extLst>
          </p:cNvPr>
          <p:cNvSpPr txBox="1"/>
          <p:nvPr/>
        </p:nvSpPr>
        <p:spPr>
          <a:xfrm>
            <a:off x="3048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series – Wednesdays 3-4 PM</a:t>
            </a:r>
          </a:p>
          <a:p>
            <a:r>
              <a:rPr lang="en-US" sz="2400" dirty="0">
                <a:latin typeface="+mj-lt"/>
              </a:rPr>
              <a:t>                                                followed by refreshments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285BD-8372-4B77-AE45-F0AC7FAD3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25"/>
          <a:stretch/>
        </p:blipFill>
        <p:spPr>
          <a:xfrm>
            <a:off x="0" y="1054043"/>
            <a:ext cx="9144000" cy="191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CD5164-E138-4815-9094-2E41B7E3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3286"/>
            <a:ext cx="9144000" cy="34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8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68823-DF89-4AA8-81F3-2F2FC8AD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1C30A-4E9D-48E2-987D-168D1EF3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31221-E83D-4386-823C-1A4B8B06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4F28E-DF74-47F7-9CC3-BB19C496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622"/>
            <a:ext cx="9144000" cy="4866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C94A4-E1BD-44A4-B7B3-91368A86475C}"/>
              </a:ext>
            </a:extLst>
          </p:cNvPr>
          <p:cNvSpPr txBox="1"/>
          <p:nvPr/>
        </p:nvSpPr>
        <p:spPr>
          <a:xfrm>
            <a:off x="228600" y="13652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 notification of events on Physics web page –</a:t>
            </a:r>
          </a:p>
          <a:p>
            <a:r>
              <a:rPr lang="en-US" sz="2400" dirty="0">
                <a:latin typeface="+mj-lt"/>
              </a:rPr>
              <a:t>                       </a:t>
            </a:r>
            <a:r>
              <a:rPr lang="en-US" sz="2400" b="1" dirty="0">
                <a:latin typeface="+mj-lt"/>
                <a:hlinkClick r:id="rId3"/>
              </a:rPr>
              <a:t>https://www.physics.wfu.edu/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39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Textbook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2187"/>
            <a:ext cx="3419475" cy="473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1062187"/>
            <a:ext cx="3617035" cy="4739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3216" y="60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Optional supplement</a:t>
            </a:r>
          </a:p>
        </p:txBody>
      </p:sp>
    </p:spTree>
    <p:extLst>
      <p:ext uri="{BB962C8B-B14F-4D97-AF65-F5344CB8AC3E}">
        <p14:creationId xmlns:p14="http://schemas.microsoft.com/office/powerpoint/2010/main" val="412908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CE03C7-EC78-4ADC-AF8A-BF9AF223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0816"/>
            <a:ext cx="9144000" cy="649154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2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D9EBF-0010-4435-8D16-72EA8F0D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653"/>
            <a:ext cx="9144000" cy="58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12193</TotalTime>
  <Words>542</Words>
  <Application>Microsoft Office PowerPoint</Application>
  <PresentationFormat>On-screen Show (4:3)</PresentationFormat>
  <Paragraphs>135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677</cp:revision>
  <cp:lastPrinted>2019-01-14T02:19:55Z</cp:lastPrinted>
  <dcterms:created xsi:type="dcterms:W3CDTF">2012-01-10T18:32:24Z</dcterms:created>
  <dcterms:modified xsi:type="dcterms:W3CDTF">2020-01-09T18:05:43Z</dcterms:modified>
</cp:coreProperties>
</file>