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handoutMasterIdLst>
    <p:handoutMasterId r:id="rId29"/>
  </p:handoutMasterIdLst>
  <p:sldIdLst>
    <p:sldId id="296" r:id="rId2"/>
    <p:sldId id="354" r:id="rId3"/>
    <p:sldId id="397" r:id="rId4"/>
    <p:sldId id="398" r:id="rId5"/>
    <p:sldId id="399" r:id="rId6"/>
    <p:sldId id="400" r:id="rId7"/>
    <p:sldId id="401" r:id="rId8"/>
    <p:sldId id="402" r:id="rId9"/>
    <p:sldId id="403" r:id="rId10"/>
    <p:sldId id="404" r:id="rId11"/>
    <p:sldId id="405" r:id="rId12"/>
    <p:sldId id="406" r:id="rId13"/>
    <p:sldId id="407" r:id="rId14"/>
    <p:sldId id="408" r:id="rId15"/>
    <p:sldId id="409" r:id="rId16"/>
    <p:sldId id="410" r:id="rId17"/>
    <p:sldId id="411" r:id="rId18"/>
    <p:sldId id="412" r:id="rId19"/>
    <p:sldId id="413" r:id="rId20"/>
    <p:sldId id="414" r:id="rId21"/>
    <p:sldId id="415" r:id="rId22"/>
    <p:sldId id="416" r:id="rId23"/>
    <p:sldId id="417" r:id="rId24"/>
    <p:sldId id="418" r:id="rId25"/>
    <p:sldId id="419" r:id="rId26"/>
    <p:sldId id="420" r:id="rId27"/>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A32A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06" autoAdjust="0"/>
    <p:restoredTop sz="94660"/>
  </p:normalViewPr>
  <p:slideViewPr>
    <p:cSldViewPr>
      <p:cViewPr varScale="1">
        <p:scale>
          <a:sx n="65" d="100"/>
          <a:sy n="65" d="100"/>
        </p:scale>
        <p:origin x="1334" y="43"/>
      </p:cViewPr>
      <p:guideLst>
        <p:guide orient="horz" pos="2160"/>
        <p:guide pos="2880"/>
      </p:guideLst>
    </p:cSldViewPr>
  </p:slideViewPr>
  <p:notesTextViewPr>
    <p:cViewPr>
      <p:scale>
        <a:sx n="1" d="1"/>
        <a:sy n="1" d="1"/>
      </p:scale>
      <p:origin x="0" y="0"/>
    </p:cViewPr>
  </p:notesTextViewPr>
  <p:sorterViewPr>
    <p:cViewPr>
      <p:scale>
        <a:sx n="41" d="100"/>
        <a:sy n="41"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image" Target="../media/image4.w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21.wmf"/></Relationships>
</file>

<file path=ppt/drawings/_rels/vmlDrawing11.vml.rels><?xml version="1.0" encoding="UTF-8" standalone="yes"?>
<Relationships xmlns="http://schemas.openxmlformats.org/package/2006/relationships"><Relationship Id="rId2" Type="http://schemas.openxmlformats.org/officeDocument/2006/relationships/image" Target="../media/image23.wmf"/><Relationship Id="rId1" Type="http://schemas.openxmlformats.org/officeDocument/2006/relationships/image" Target="../media/image22.wmf"/></Relationships>
</file>

<file path=ppt/drawings/_rels/vmlDrawing12.vml.rels><?xml version="1.0" encoding="UTF-8" standalone="yes"?>
<Relationships xmlns="http://schemas.openxmlformats.org/package/2006/relationships"><Relationship Id="rId3" Type="http://schemas.openxmlformats.org/officeDocument/2006/relationships/image" Target="../media/image24.wmf"/><Relationship Id="rId2" Type="http://schemas.openxmlformats.org/officeDocument/2006/relationships/image" Target="../media/image23.wmf"/><Relationship Id="rId1" Type="http://schemas.openxmlformats.org/officeDocument/2006/relationships/image" Target="../media/image22.wmf"/></Relationships>
</file>

<file path=ppt/drawings/_rels/vmlDrawing13.vml.rels><?xml version="1.0" encoding="UTF-8" standalone="yes"?>
<Relationships xmlns="http://schemas.openxmlformats.org/package/2006/relationships"><Relationship Id="rId3" Type="http://schemas.openxmlformats.org/officeDocument/2006/relationships/image" Target="../media/image25.wmf"/><Relationship Id="rId2" Type="http://schemas.openxmlformats.org/officeDocument/2006/relationships/image" Target="../media/image23.wmf"/><Relationship Id="rId1" Type="http://schemas.openxmlformats.org/officeDocument/2006/relationships/image" Target="../media/image22.wmf"/></Relationships>
</file>

<file path=ppt/drawings/_rels/vmlDrawing14.vml.rels><?xml version="1.0" encoding="UTF-8" standalone="yes"?>
<Relationships xmlns="http://schemas.openxmlformats.org/package/2006/relationships"><Relationship Id="rId2" Type="http://schemas.openxmlformats.org/officeDocument/2006/relationships/image" Target="../media/image26.wmf"/><Relationship Id="rId1" Type="http://schemas.openxmlformats.org/officeDocument/2006/relationships/image" Target="../media/image25.wmf"/></Relationships>
</file>

<file path=ppt/drawings/_rels/vmlDrawing15.vml.rels><?xml version="1.0" encoding="UTF-8" standalone="yes"?>
<Relationships xmlns="http://schemas.openxmlformats.org/package/2006/relationships"><Relationship Id="rId3" Type="http://schemas.openxmlformats.org/officeDocument/2006/relationships/image" Target="../media/image29.wmf"/><Relationship Id="rId2" Type="http://schemas.openxmlformats.org/officeDocument/2006/relationships/image" Target="../media/image28.wmf"/><Relationship Id="rId1" Type="http://schemas.openxmlformats.org/officeDocument/2006/relationships/image" Target="../media/image27.wmf"/></Relationships>
</file>

<file path=ppt/drawings/_rels/vmlDrawing16.vml.rels><?xml version="1.0" encoding="UTF-8" standalone="yes"?>
<Relationships xmlns="http://schemas.openxmlformats.org/package/2006/relationships"><Relationship Id="rId2" Type="http://schemas.openxmlformats.org/officeDocument/2006/relationships/image" Target="../media/image31.wmf"/><Relationship Id="rId1" Type="http://schemas.openxmlformats.org/officeDocument/2006/relationships/image" Target="../media/image30.wmf"/></Relationships>
</file>

<file path=ppt/drawings/_rels/vmlDrawing17.vml.rels><?xml version="1.0" encoding="UTF-8" standalone="yes"?>
<Relationships xmlns="http://schemas.openxmlformats.org/package/2006/relationships"><Relationship Id="rId1" Type="http://schemas.openxmlformats.org/officeDocument/2006/relationships/image" Target="../media/image32.wmf"/></Relationships>
</file>

<file path=ppt/drawings/_rels/vmlDrawing18.vml.rels><?xml version="1.0" encoding="UTF-8" standalone="yes"?>
<Relationships xmlns="http://schemas.openxmlformats.org/package/2006/relationships"><Relationship Id="rId1" Type="http://schemas.openxmlformats.org/officeDocument/2006/relationships/image" Target="../media/image33.wmf"/></Relationships>
</file>

<file path=ppt/drawings/_rels/vmlDrawing19.vml.rels><?xml version="1.0" encoding="UTF-8" standalone="yes"?>
<Relationships xmlns="http://schemas.openxmlformats.org/package/2006/relationships"><Relationship Id="rId1" Type="http://schemas.openxmlformats.org/officeDocument/2006/relationships/image" Target="../media/image34.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image" Target="../media/image6.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image" Target="../media/image9.wmf"/><Relationship Id="rId1" Type="http://schemas.openxmlformats.org/officeDocument/2006/relationships/image" Target="../media/image8.wmf"/><Relationship Id="rId4" Type="http://schemas.openxmlformats.org/officeDocument/2006/relationships/image" Target="../media/image11.w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13.wmf"/><Relationship Id="rId1" Type="http://schemas.openxmlformats.org/officeDocument/2006/relationships/image" Target="../media/image12.wmf"/></Relationships>
</file>

<file path=ppt/drawings/_rels/vmlDrawing5.vml.rels><?xml version="1.0" encoding="UTF-8" standalone="yes"?>
<Relationships xmlns="http://schemas.openxmlformats.org/package/2006/relationships"><Relationship Id="rId2" Type="http://schemas.openxmlformats.org/officeDocument/2006/relationships/image" Target="../media/image15.wmf"/><Relationship Id="rId1" Type="http://schemas.openxmlformats.org/officeDocument/2006/relationships/image" Target="../media/image14.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6.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7.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8.wmf"/></Relationships>
</file>

<file path=ppt/drawings/_rels/vmlDrawing9.vml.rels><?xml version="1.0" encoding="UTF-8" standalone="yes"?>
<Relationships xmlns="http://schemas.openxmlformats.org/package/2006/relationships"><Relationship Id="rId2" Type="http://schemas.openxmlformats.org/officeDocument/2006/relationships/image" Target="../media/image20.wmf"/><Relationship Id="rId1" Type="http://schemas.openxmlformats.org/officeDocument/2006/relationships/image" Target="../media/image19.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2"/>
            <a:ext cx="3170238" cy="479425"/>
          </a:xfrm>
          <a:prstGeom prst="rect">
            <a:avLst/>
          </a:prstGeom>
        </p:spPr>
        <p:txBody>
          <a:bodyPr vert="horz" lIns="91415" tIns="45708" rIns="91415" bIns="45708" rtlCol="0"/>
          <a:lstStyle>
            <a:lvl1pPr algn="l">
              <a:defRPr sz="1200"/>
            </a:lvl1pPr>
          </a:lstStyle>
          <a:p>
            <a:endParaRPr lang="en-US"/>
          </a:p>
        </p:txBody>
      </p:sp>
      <p:sp>
        <p:nvSpPr>
          <p:cNvPr id="3" name="Date Placeholder 2"/>
          <p:cNvSpPr>
            <a:spLocks noGrp="1"/>
          </p:cNvSpPr>
          <p:nvPr>
            <p:ph type="dt" sz="quarter" idx="1"/>
          </p:nvPr>
        </p:nvSpPr>
        <p:spPr>
          <a:xfrm>
            <a:off x="4143376" y="2"/>
            <a:ext cx="3170238" cy="479425"/>
          </a:xfrm>
          <a:prstGeom prst="rect">
            <a:avLst/>
          </a:prstGeom>
        </p:spPr>
        <p:txBody>
          <a:bodyPr vert="horz" lIns="91415" tIns="45708" rIns="91415" bIns="45708" rtlCol="0"/>
          <a:lstStyle>
            <a:lvl1pPr algn="r">
              <a:defRPr sz="1200"/>
            </a:lvl1pPr>
          </a:lstStyle>
          <a:p>
            <a:fld id="{8194727C-8B30-4386-9703-61EF7B04C9A7}" type="datetimeFigureOut">
              <a:rPr lang="en-US" smtClean="0"/>
              <a:t>2/28/2020</a:t>
            </a:fld>
            <a:endParaRPr lang="en-US"/>
          </a:p>
        </p:txBody>
      </p:sp>
      <p:sp>
        <p:nvSpPr>
          <p:cNvPr id="4" name="Footer Placeholder 3"/>
          <p:cNvSpPr>
            <a:spLocks noGrp="1"/>
          </p:cNvSpPr>
          <p:nvPr>
            <p:ph type="ftr" sz="quarter" idx="2"/>
          </p:nvPr>
        </p:nvSpPr>
        <p:spPr>
          <a:xfrm>
            <a:off x="2" y="9120190"/>
            <a:ext cx="3170238" cy="479425"/>
          </a:xfrm>
          <a:prstGeom prst="rect">
            <a:avLst/>
          </a:prstGeom>
        </p:spPr>
        <p:txBody>
          <a:bodyPr vert="horz" lIns="91415" tIns="45708" rIns="91415" bIns="45708" rtlCol="0" anchor="b"/>
          <a:lstStyle>
            <a:lvl1pPr algn="l">
              <a:defRPr sz="1200"/>
            </a:lvl1pPr>
          </a:lstStyle>
          <a:p>
            <a:endParaRPr lang="en-US"/>
          </a:p>
        </p:txBody>
      </p:sp>
      <p:sp>
        <p:nvSpPr>
          <p:cNvPr id="5" name="Slide Number Placeholder 4"/>
          <p:cNvSpPr>
            <a:spLocks noGrp="1"/>
          </p:cNvSpPr>
          <p:nvPr>
            <p:ph type="sldNum" sz="quarter" idx="3"/>
          </p:nvPr>
        </p:nvSpPr>
        <p:spPr>
          <a:xfrm>
            <a:off x="4143376" y="9120190"/>
            <a:ext cx="3170238" cy="479425"/>
          </a:xfrm>
          <a:prstGeom prst="rect">
            <a:avLst/>
          </a:prstGeom>
        </p:spPr>
        <p:txBody>
          <a:bodyPr vert="horz" lIns="91415" tIns="45708" rIns="91415" bIns="45708" rtlCol="0" anchor="b"/>
          <a:lstStyle>
            <a:lvl1pPr algn="r">
              <a:defRPr sz="1200"/>
            </a:lvl1pPr>
          </a:lstStyle>
          <a:p>
            <a:fld id="{7E357BCF-F272-4C79-9BBA-DF21EFA30F88}" type="slidenum">
              <a:rPr lang="en-US" smtClean="0"/>
              <a:t>‹#›</a:t>
            </a:fld>
            <a:endParaRPr lang="en-US"/>
          </a:p>
        </p:txBody>
      </p:sp>
    </p:spTree>
    <p:extLst>
      <p:ext uri="{BB962C8B-B14F-4D97-AF65-F5344CB8AC3E}">
        <p14:creationId xmlns:p14="http://schemas.microsoft.com/office/powerpoint/2010/main" val="26765871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169920" cy="480060"/>
          </a:xfrm>
          <a:prstGeom prst="rect">
            <a:avLst/>
          </a:prstGeom>
        </p:spPr>
        <p:txBody>
          <a:bodyPr vert="horz" lIns="96634" tIns="48317" rIns="96634" bIns="48317" rtlCol="0"/>
          <a:lstStyle>
            <a:lvl1pPr algn="l">
              <a:defRPr sz="1300"/>
            </a:lvl1pPr>
          </a:lstStyle>
          <a:p>
            <a:endParaRPr lang="en-US" dirty="0"/>
          </a:p>
        </p:txBody>
      </p:sp>
      <p:sp>
        <p:nvSpPr>
          <p:cNvPr id="3" name="Date Placeholder 2"/>
          <p:cNvSpPr>
            <a:spLocks noGrp="1"/>
          </p:cNvSpPr>
          <p:nvPr>
            <p:ph type="dt" idx="1"/>
          </p:nvPr>
        </p:nvSpPr>
        <p:spPr>
          <a:xfrm>
            <a:off x="4143587" y="1"/>
            <a:ext cx="3169920" cy="480060"/>
          </a:xfrm>
          <a:prstGeom prst="rect">
            <a:avLst/>
          </a:prstGeom>
        </p:spPr>
        <p:txBody>
          <a:bodyPr vert="horz" lIns="96634" tIns="48317" rIns="96634" bIns="48317" rtlCol="0"/>
          <a:lstStyle>
            <a:lvl1pPr algn="r">
              <a:defRPr sz="1300"/>
            </a:lvl1pPr>
          </a:lstStyle>
          <a:p>
            <a:fld id="{AC5D2E9F-93AF-4192-9362-BE5EFDABCE46}" type="datetimeFigureOut">
              <a:rPr lang="en-US" smtClean="0"/>
              <a:t>2/28/2020</a:t>
            </a:fld>
            <a:endParaRPr lang="en-US" dirty="0"/>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34" tIns="48317" rIns="96634" bIns="48317" rtlCol="0" anchor="ctr"/>
          <a:lstStyle/>
          <a:p>
            <a:endParaRPr lang="en-US" dirty="0"/>
          </a:p>
        </p:txBody>
      </p:sp>
      <p:sp>
        <p:nvSpPr>
          <p:cNvPr id="5" name="Notes Placeholder 4"/>
          <p:cNvSpPr>
            <a:spLocks noGrp="1"/>
          </p:cNvSpPr>
          <p:nvPr>
            <p:ph type="body" sz="quarter" idx="3"/>
          </p:nvPr>
        </p:nvSpPr>
        <p:spPr>
          <a:xfrm>
            <a:off x="731520" y="4560571"/>
            <a:ext cx="5852160" cy="4320540"/>
          </a:xfrm>
          <a:prstGeom prst="rect">
            <a:avLst/>
          </a:prstGeom>
        </p:spPr>
        <p:txBody>
          <a:bodyPr vert="horz" lIns="96634" tIns="48317" rIns="96634" bIns="48317"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5"/>
            <a:ext cx="3169920" cy="480060"/>
          </a:xfrm>
          <a:prstGeom prst="rect">
            <a:avLst/>
          </a:prstGeom>
        </p:spPr>
        <p:txBody>
          <a:bodyPr vert="horz" lIns="96634" tIns="48317" rIns="96634" bIns="48317" rtlCol="0" anchor="b"/>
          <a:lstStyle>
            <a:lvl1pPr algn="l">
              <a:defRPr sz="1300"/>
            </a:lvl1pPr>
          </a:lstStyle>
          <a:p>
            <a:endParaRPr lang="en-US" dirty="0"/>
          </a:p>
        </p:txBody>
      </p:sp>
      <p:sp>
        <p:nvSpPr>
          <p:cNvPr id="7" name="Slide Number Placeholder 6"/>
          <p:cNvSpPr>
            <a:spLocks noGrp="1"/>
          </p:cNvSpPr>
          <p:nvPr>
            <p:ph type="sldNum" sz="quarter" idx="5"/>
          </p:nvPr>
        </p:nvSpPr>
        <p:spPr>
          <a:xfrm>
            <a:off x="4143587" y="9119475"/>
            <a:ext cx="3169920" cy="480060"/>
          </a:xfrm>
          <a:prstGeom prst="rect">
            <a:avLst/>
          </a:prstGeom>
        </p:spPr>
        <p:txBody>
          <a:bodyPr vert="horz" lIns="96634" tIns="48317" rIns="96634" bIns="48317" rtlCol="0" anchor="b"/>
          <a:lstStyle>
            <a:lvl1pPr algn="r">
              <a:defRPr sz="1300"/>
            </a:lvl1pPr>
          </a:lstStyle>
          <a:p>
            <a:fld id="{615B37F0-B5B5-4873-843A-F6B8A32A0D0F}" type="slidenum">
              <a:rPr lang="en-US" smtClean="0"/>
              <a:t>‹#›</a:t>
            </a:fld>
            <a:endParaRPr lang="en-US" dirty="0"/>
          </a:p>
        </p:txBody>
      </p:sp>
    </p:spTree>
    <p:extLst>
      <p:ext uri="{BB962C8B-B14F-4D97-AF65-F5344CB8AC3E}">
        <p14:creationId xmlns:p14="http://schemas.microsoft.com/office/powerpoint/2010/main" val="28721609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15B37F0-B5B5-4873-843A-F6B8A32A0D0F}" type="slidenum">
              <a:rPr lang="en-US" smtClean="0"/>
              <a:t>1</a:t>
            </a:fld>
            <a:endParaRPr lang="en-US" dirty="0"/>
          </a:p>
        </p:txBody>
      </p:sp>
    </p:spTree>
    <p:extLst>
      <p:ext uri="{BB962C8B-B14F-4D97-AF65-F5344CB8AC3E}">
        <p14:creationId xmlns:p14="http://schemas.microsoft.com/office/powerpoint/2010/main" val="34700518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15B37F0-B5B5-4873-843A-F6B8A32A0D0F}" type="slidenum">
              <a:rPr lang="en-US" smtClean="0"/>
              <a:t>2</a:t>
            </a:fld>
            <a:endParaRPr lang="en-US" dirty="0"/>
          </a:p>
        </p:txBody>
      </p:sp>
    </p:spTree>
    <p:extLst>
      <p:ext uri="{BB962C8B-B14F-4D97-AF65-F5344CB8AC3E}">
        <p14:creationId xmlns:p14="http://schemas.microsoft.com/office/powerpoint/2010/main" val="30257383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r>
              <a:rPr lang="en-US"/>
              <a:t>02/28/2020</a:t>
            </a:r>
            <a:endParaRPr lang="en-US" dirty="0"/>
          </a:p>
        </p:txBody>
      </p:sp>
      <p:sp>
        <p:nvSpPr>
          <p:cNvPr id="5" name="Footer Placeholder 4"/>
          <p:cNvSpPr>
            <a:spLocks noGrp="1"/>
          </p:cNvSpPr>
          <p:nvPr>
            <p:ph type="ftr" sz="quarter" idx="11"/>
          </p:nvPr>
        </p:nvSpPr>
        <p:spPr/>
        <p:txBody>
          <a:bodyPr/>
          <a:lstStyle/>
          <a:p>
            <a:r>
              <a:rPr lang="en-US"/>
              <a:t>PHY 712  Spring 2020 -- Lecture 20</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8022542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02/28/2020</a:t>
            </a:r>
            <a:endParaRPr lang="en-US" dirty="0"/>
          </a:p>
        </p:txBody>
      </p:sp>
      <p:sp>
        <p:nvSpPr>
          <p:cNvPr id="5" name="Footer Placeholder 4"/>
          <p:cNvSpPr>
            <a:spLocks noGrp="1"/>
          </p:cNvSpPr>
          <p:nvPr>
            <p:ph type="ftr" sz="quarter" idx="11"/>
          </p:nvPr>
        </p:nvSpPr>
        <p:spPr/>
        <p:txBody>
          <a:bodyPr/>
          <a:lstStyle/>
          <a:p>
            <a:r>
              <a:rPr lang="en-US"/>
              <a:t>PHY 712  Spring 2020 -- Lecture 20</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40401551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02/28/2020</a:t>
            </a:r>
            <a:endParaRPr lang="en-US" dirty="0"/>
          </a:p>
        </p:txBody>
      </p:sp>
      <p:sp>
        <p:nvSpPr>
          <p:cNvPr id="5" name="Footer Placeholder 4"/>
          <p:cNvSpPr>
            <a:spLocks noGrp="1"/>
          </p:cNvSpPr>
          <p:nvPr>
            <p:ph type="ftr" sz="quarter" idx="11"/>
          </p:nvPr>
        </p:nvSpPr>
        <p:spPr/>
        <p:txBody>
          <a:bodyPr/>
          <a:lstStyle/>
          <a:p>
            <a:r>
              <a:rPr lang="en-US"/>
              <a:t>PHY 712  Spring 2020 -- Lecture 20</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8042887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a:t>02/28/2020</a:t>
            </a:r>
            <a:endParaRPr lang="en-US" dirty="0"/>
          </a:p>
        </p:txBody>
      </p:sp>
      <p:sp>
        <p:nvSpPr>
          <p:cNvPr id="5" name="Footer Placeholder 4"/>
          <p:cNvSpPr>
            <a:spLocks noGrp="1"/>
          </p:cNvSpPr>
          <p:nvPr>
            <p:ph type="ftr" sz="quarter" idx="11"/>
          </p:nvPr>
        </p:nvSpPr>
        <p:spPr/>
        <p:txBody>
          <a:bodyPr/>
          <a:lstStyle/>
          <a:p>
            <a:r>
              <a:rPr lang="en-US"/>
              <a:t>PHY 712  Spring 2020 -- Lecture 20</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3328557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a:t>02/28/2020</a:t>
            </a:r>
            <a:endParaRPr lang="en-US" dirty="0"/>
          </a:p>
        </p:txBody>
      </p:sp>
      <p:sp>
        <p:nvSpPr>
          <p:cNvPr id="5" name="Footer Placeholder 4"/>
          <p:cNvSpPr>
            <a:spLocks noGrp="1"/>
          </p:cNvSpPr>
          <p:nvPr>
            <p:ph type="ftr" sz="quarter" idx="11"/>
          </p:nvPr>
        </p:nvSpPr>
        <p:spPr/>
        <p:txBody>
          <a:bodyPr/>
          <a:lstStyle/>
          <a:p>
            <a:r>
              <a:rPr lang="en-US"/>
              <a:t>PHY 712  Spring 2020 -- Lecture 20</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3203837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r>
              <a:rPr lang="en-US"/>
              <a:t>02/28/2020</a:t>
            </a:r>
            <a:endParaRPr lang="en-US" dirty="0"/>
          </a:p>
        </p:txBody>
      </p:sp>
      <p:sp>
        <p:nvSpPr>
          <p:cNvPr id="6" name="Footer Placeholder 5"/>
          <p:cNvSpPr>
            <a:spLocks noGrp="1"/>
          </p:cNvSpPr>
          <p:nvPr>
            <p:ph type="ftr" sz="quarter" idx="11"/>
          </p:nvPr>
        </p:nvSpPr>
        <p:spPr/>
        <p:txBody>
          <a:bodyPr/>
          <a:lstStyle/>
          <a:p>
            <a:r>
              <a:rPr lang="en-US"/>
              <a:t>PHY 712  Spring 2020 -- Lecture 20</a:t>
            </a:r>
            <a:endParaRPr lang="en-US" dirty="0"/>
          </a:p>
        </p:txBody>
      </p:sp>
      <p:sp>
        <p:nvSpPr>
          <p:cNvPr id="7" name="Slide Number Placeholder 6"/>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2736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r>
              <a:rPr lang="en-US"/>
              <a:t>02/28/2020</a:t>
            </a:r>
            <a:endParaRPr lang="en-US" dirty="0"/>
          </a:p>
        </p:txBody>
      </p:sp>
      <p:sp>
        <p:nvSpPr>
          <p:cNvPr id="8" name="Footer Placeholder 7"/>
          <p:cNvSpPr>
            <a:spLocks noGrp="1"/>
          </p:cNvSpPr>
          <p:nvPr>
            <p:ph type="ftr" sz="quarter" idx="11"/>
          </p:nvPr>
        </p:nvSpPr>
        <p:spPr/>
        <p:txBody>
          <a:bodyPr/>
          <a:lstStyle/>
          <a:p>
            <a:r>
              <a:rPr lang="en-US"/>
              <a:t>PHY 712  Spring 2020 -- Lecture 20</a:t>
            </a:r>
            <a:endParaRPr lang="en-US" dirty="0"/>
          </a:p>
        </p:txBody>
      </p:sp>
      <p:sp>
        <p:nvSpPr>
          <p:cNvPr id="9" name="Slide Number Placeholder 8"/>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20369225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r>
              <a:rPr lang="en-US"/>
              <a:t>02/28/2020</a:t>
            </a:r>
            <a:endParaRPr lang="en-US" dirty="0"/>
          </a:p>
        </p:txBody>
      </p:sp>
      <p:sp>
        <p:nvSpPr>
          <p:cNvPr id="4" name="Footer Placeholder 3"/>
          <p:cNvSpPr>
            <a:spLocks noGrp="1"/>
          </p:cNvSpPr>
          <p:nvPr>
            <p:ph type="ftr" sz="quarter" idx="11"/>
          </p:nvPr>
        </p:nvSpPr>
        <p:spPr/>
        <p:txBody>
          <a:bodyPr/>
          <a:lstStyle/>
          <a:p>
            <a:r>
              <a:rPr lang="en-US"/>
              <a:t>PHY 712  Spring 2020 -- Lecture 20</a:t>
            </a:r>
            <a:endParaRPr lang="en-US" dirty="0"/>
          </a:p>
        </p:txBody>
      </p:sp>
      <p:sp>
        <p:nvSpPr>
          <p:cNvPr id="5" name="Slide Number Placeholder 4"/>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6689163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02/28/2020</a:t>
            </a:r>
            <a:endParaRPr lang="en-US" dirty="0"/>
          </a:p>
        </p:txBody>
      </p:sp>
      <p:sp>
        <p:nvSpPr>
          <p:cNvPr id="3" name="Footer Placeholder 2"/>
          <p:cNvSpPr>
            <a:spLocks noGrp="1"/>
          </p:cNvSpPr>
          <p:nvPr>
            <p:ph type="ftr" sz="quarter" idx="11"/>
          </p:nvPr>
        </p:nvSpPr>
        <p:spPr/>
        <p:txBody>
          <a:bodyPr/>
          <a:lstStyle/>
          <a:p>
            <a:r>
              <a:rPr lang="en-US"/>
              <a:t>PHY 712  Spring 2020 -- Lecture 20</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0958655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02/28/2020</a:t>
            </a:r>
            <a:endParaRPr lang="en-US" dirty="0"/>
          </a:p>
        </p:txBody>
      </p:sp>
      <p:sp>
        <p:nvSpPr>
          <p:cNvPr id="6" name="Footer Placeholder 5"/>
          <p:cNvSpPr>
            <a:spLocks noGrp="1"/>
          </p:cNvSpPr>
          <p:nvPr>
            <p:ph type="ftr" sz="quarter" idx="11"/>
          </p:nvPr>
        </p:nvSpPr>
        <p:spPr/>
        <p:txBody>
          <a:bodyPr/>
          <a:lstStyle/>
          <a:p>
            <a:r>
              <a:rPr lang="en-US"/>
              <a:t>PHY 712  Spring 2020 -- Lecture 20</a:t>
            </a:r>
            <a:endParaRPr lang="en-US" dirty="0"/>
          </a:p>
        </p:txBody>
      </p:sp>
      <p:sp>
        <p:nvSpPr>
          <p:cNvPr id="7" name="Slide Number Placeholder 6"/>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4225024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a:t>02/28/2020</a:t>
            </a:r>
            <a:endParaRPr lang="en-US" dirty="0"/>
          </a:p>
        </p:txBody>
      </p:sp>
      <p:sp>
        <p:nvSpPr>
          <p:cNvPr id="6" name="Footer Placeholder 5"/>
          <p:cNvSpPr>
            <a:spLocks noGrp="1"/>
          </p:cNvSpPr>
          <p:nvPr>
            <p:ph type="ftr" sz="quarter" idx="11"/>
          </p:nvPr>
        </p:nvSpPr>
        <p:spPr/>
        <p:txBody>
          <a:bodyPr/>
          <a:lstStyle/>
          <a:p>
            <a:r>
              <a:rPr lang="en-US"/>
              <a:t>PHY 712  Spring 2020 -- Lecture 20</a:t>
            </a:r>
            <a:endParaRPr lang="en-US" dirty="0"/>
          </a:p>
        </p:txBody>
      </p:sp>
      <p:sp>
        <p:nvSpPr>
          <p:cNvPr id="7" name="Slide Number Placeholder 6"/>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6302447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02/28/2020</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PHY 712  Spring 2020 -- Lecture 20</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368B07-CEBF-4C80-90AF-53B34FA04CF3}" type="slidenum">
              <a:rPr lang="en-US" smtClean="0"/>
              <a:t>‹#›</a:t>
            </a:fld>
            <a:endParaRPr lang="en-US" dirty="0"/>
          </a:p>
        </p:txBody>
      </p:sp>
    </p:spTree>
    <p:extLst>
      <p:ext uri="{BB962C8B-B14F-4D97-AF65-F5344CB8AC3E}">
        <p14:creationId xmlns:p14="http://schemas.microsoft.com/office/powerpoint/2010/main" val="27001727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Layout" Target="../slideLayouts/slideLayout7.xml"/><Relationship Id="rId1" Type="http://schemas.openxmlformats.org/officeDocument/2006/relationships/vmlDrawing" Target="../drawings/vmlDrawing4.vml"/><Relationship Id="rId6" Type="http://schemas.openxmlformats.org/officeDocument/2006/relationships/image" Target="../media/image13.wmf"/><Relationship Id="rId5" Type="http://schemas.openxmlformats.org/officeDocument/2006/relationships/oleObject" Target="../embeddings/oleObject10.bin"/><Relationship Id="rId4" Type="http://schemas.openxmlformats.org/officeDocument/2006/relationships/image" Target="../media/image12.wmf"/></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11.bin"/><Relationship Id="rId2" Type="http://schemas.openxmlformats.org/officeDocument/2006/relationships/slideLayout" Target="../slideLayouts/slideLayout7.xml"/><Relationship Id="rId1" Type="http://schemas.openxmlformats.org/officeDocument/2006/relationships/vmlDrawing" Target="../drawings/vmlDrawing5.vml"/><Relationship Id="rId6" Type="http://schemas.openxmlformats.org/officeDocument/2006/relationships/image" Target="../media/image15.wmf"/><Relationship Id="rId5" Type="http://schemas.openxmlformats.org/officeDocument/2006/relationships/oleObject" Target="../embeddings/oleObject12.bin"/><Relationship Id="rId4" Type="http://schemas.openxmlformats.org/officeDocument/2006/relationships/image" Target="../media/image14.wmf"/></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13.bin"/><Relationship Id="rId2" Type="http://schemas.openxmlformats.org/officeDocument/2006/relationships/slideLayout" Target="../slideLayouts/slideLayout7.xml"/><Relationship Id="rId1" Type="http://schemas.openxmlformats.org/officeDocument/2006/relationships/vmlDrawing" Target="../drawings/vmlDrawing6.vml"/><Relationship Id="rId4" Type="http://schemas.openxmlformats.org/officeDocument/2006/relationships/image" Target="../media/image16.wmf"/></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14.bin"/><Relationship Id="rId2" Type="http://schemas.openxmlformats.org/officeDocument/2006/relationships/slideLayout" Target="../slideLayouts/slideLayout7.xml"/><Relationship Id="rId1" Type="http://schemas.openxmlformats.org/officeDocument/2006/relationships/vmlDrawing" Target="../drawings/vmlDrawing7.vml"/><Relationship Id="rId4" Type="http://schemas.openxmlformats.org/officeDocument/2006/relationships/image" Target="../media/image17.wmf"/></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15.bin"/><Relationship Id="rId2" Type="http://schemas.openxmlformats.org/officeDocument/2006/relationships/slideLayout" Target="../slideLayouts/slideLayout7.xml"/><Relationship Id="rId1" Type="http://schemas.openxmlformats.org/officeDocument/2006/relationships/vmlDrawing" Target="../drawings/vmlDrawing8.vml"/><Relationship Id="rId4" Type="http://schemas.openxmlformats.org/officeDocument/2006/relationships/image" Target="../media/image18.wmf"/></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16.bin"/><Relationship Id="rId2" Type="http://schemas.openxmlformats.org/officeDocument/2006/relationships/slideLayout" Target="../slideLayouts/slideLayout7.xml"/><Relationship Id="rId1" Type="http://schemas.openxmlformats.org/officeDocument/2006/relationships/vmlDrawing" Target="../drawings/vmlDrawing9.vml"/><Relationship Id="rId6" Type="http://schemas.openxmlformats.org/officeDocument/2006/relationships/image" Target="../media/image20.wmf"/><Relationship Id="rId5" Type="http://schemas.openxmlformats.org/officeDocument/2006/relationships/oleObject" Target="../embeddings/oleObject17.bin"/><Relationship Id="rId4" Type="http://schemas.openxmlformats.org/officeDocument/2006/relationships/image" Target="../media/image19.wmf"/></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18.bin"/><Relationship Id="rId2" Type="http://schemas.openxmlformats.org/officeDocument/2006/relationships/slideLayout" Target="../slideLayouts/slideLayout7.xml"/><Relationship Id="rId1" Type="http://schemas.openxmlformats.org/officeDocument/2006/relationships/vmlDrawing" Target="../drawings/vmlDrawing10.vml"/><Relationship Id="rId4" Type="http://schemas.openxmlformats.org/officeDocument/2006/relationships/image" Target="../media/image21.wmf"/></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19.bin"/><Relationship Id="rId2" Type="http://schemas.openxmlformats.org/officeDocument/2006/relationships/slideLayout" Target="../slideLayouts/slideLayout7.xml"/><Relationship Id="rId1" Type="http://schemas.openxmlformats.org/officeDocument/2006/relationships/vmlDrawing" Target="../drawings/vmlDrawing11.vml"/><Relationship Id="rId6" Type="http://schemas.openxmlformats.org/officeDocument/2006/relationships/image" Target="../media/image23.wmf"/><Relationship Id="rId5" Type="http://schemas.openxmlformats.org/officeDocument/2006/relationships/oleObject" Target="../embeddings/oleObject20.bin"/><Relationship Id="rId4" Type="http://schemas.openxmlformats.org/officeDocument/2006/relationships/image" Target="../media/image22.wmf"/></Relationships>
</file>

<file path=ppt/slides/_rels/slide18.xml.rels><?xml version="1.0" encoding="UTF-8" standalone="yes"?>
<Relationships xmlns="http://schemas.openxmlformats.org/package/2006/relationships"><Relationship Id="rId8" Type="http://schemas.openxmlformats.org/officeDocument/2006/relationships/image" Target="../media/image24.wmf"/><Relationship Id="rId3" Type="http://schemas.openxmlformats.org/officeDocument/2006/relationships/oleObject" Target="../embeddings/oleObject21.bin"/><Relationship Id="rId7" Type="http://schemas.openxmlformats.org/officeDocument/2006/relationships/oleObject" Target="../embeddings/oleObject23.bin"/><Relationship Id="rId2" Type="http://schemas.openxmlformats.org/officeDocument/2006/relationships/slideLayout" Target="../slideLayouts/slideLayout7.xml"/><Relationship Id="rId1" Type="http://schemas.openxmlformats.org/officeDocument/2006/relationships/vmlDrawing" Target="../drawings/vmlDrawing12.vml"/><Relationship Id="rId6" Type="http://schemas.openxmlformats.org/officeDocument/2006/relationships/image" Target="../media/image23.wmf"/><Relationship Id="rId5" Type="http://schemas.openxmlformats.org/officeDocument/2006/relationships/oleObject" Target="../embeddings/oleObject22.bin"/><Relationship Id="rId4" Type="http://schemas.openxmlformats.org/officeDocument/2006/relationships/image" Target="../media/image22.wmf"/></Relationships>
</file>

<file path=ppt/slides/_rels/slide19.xml.rels><?xml version="1.0" encoding="UTF-8" standalone="yes"?>
<Relationships xmlns="http://schemas.openxmlformats.org/package/2006/relationships"><Relationship Id="rId8" Type="http://schemas.openxmlformats.org/officeDocument/2006/relationships/image" Target="../media/image25.wmf"/><Relationship Id="rId3" Type="http://schemas.openxmlformats.org/officeDocument/2006/relationships/oleObject" Target="../embeddings/oleObject24.bin"/><Relationship Id="rId7" Type="http://schemas.openxmlformats.org/officeDocument/2006/relationships/oleObject" Target="../embeddings/oleObject26.bin"/><Relationship Id="rId2" Type="http://schemas.openxmlformats.org/officeDocument/2006/relationships/slideLayout" Target="../slideLayouts/slideLayout7.xml"/><Relationship Id="rId1" Type="http://schemas.openxmlformats.org/officeDocument/2006/relationships/vmlDrawing" Target="../drawings/vmlDrawing13.vml"/><Relationship Id="rId6" Type="http://schemas.openxmlformats.org/officeDocument/2006/relationships/image" Target="../media/image23.wmf"/><Relationship Id="rId5" Type="http://schemas.openxmlformats.org/officeDocument/2006/relationships/oleObject" Target="../embeddings/oleObject25.bin"/><Relationship Id="rId4" Type="http://schemas.openxmlformats.org/officeDocument/2006/relationships/image" Target="../media/image22.wmf"/></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oleObject" Target="../embeddings/oleObject27.bin"/><Relationship Id="rId2" Type="http://schemas.openxmlformats.org/officeDocument/2006/relationships/slideLayout" Target="../slideLayouts/slideLayout7.xml"/><Relationship Id="rId1" Type="http://schemas.openxmlformats.org/officeDocument/2006/relationships/vmlDrawing" Target="../drawings/vmlDrawing14.vml"/><Relationship Id="rId6" Type="http://schemas.openxmlformats.org/officeDocument/2006/relationships/image" Target="../media/image26.wmf"/><Relationship Id="rId5" Type="http://schemas.openxmlformats.org/officeDocument/2006/relationships/oleObject" Target="../embeddings/oleObject28.bin"/><Relationship Id="rId4" Type="http://schemas.openxmlformats.org/officeDocument/2006/relationships/image" Target="../media/image25.wmf"/></Relationships>
</file>

<file path=ppt/slides/_rels/slide21.xml.rels><?xml version="1.0" encoding="UTF-8" standalone="yes"?>
<Relationships xmlns="http://schemas.openxmlformats.org/package/2006/relationships"><Relationship Id="rId8" Type="http://schemas.openxmlformats.org/officeDocument/2006/relationships/image" Target="../media/image29.wmf"/><Relationship Id="rId3" Type="http://schemas.openxmlformats.org/officeDocument/2006/relationships/oleObject" Target="../embeddings/oleObject29.bin"/><Relationship Id="rId7" Type="http://schemas.openxmlformats.org/officeDocument/2006/relationships/oleObject" Target="../embeddings/oleObject31.bin"/><Relationship Id="rId2" Type="http://schemas.openxmlformats.org/officeDocument/2006/relationships/slideLayout" Target="../slideLayouts/slideLayout7.xml"/><Relationship Id="rId1" Type="http://schemas.openxmlformats.org/officeDocument/2006/relationships/vmlDrawing" Target="../drawings/vmlDrawing15.vml"/><Relationship Id="rId6" Type="http://schemas.openxmlformats.org/officeDocument/2006/relationships/image" Target="../media/image28.wmf"/><Relationship Id="rId5" Type="http://schemas.openxmlformats.org/officeDocument/2006/relationships/oleObject" Target="../embeddings/oleObject30.bin"/><Relationship Id="rId4" Type="http://schemas.openxmlformats.org/officeDocument/2006/relationships/image" Target="../media/image27.wmf"/></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oleObject" Target="../embeddings/oleObject32.bin"/><Relationship Id="rId2" Type="http://schemas.openxmlformats.org/officeDocument/2006/relationships/slideLayout" Target="../slideLayouts/slideLayout7.xml"/><Relationship Id="rId1" Type="http://schemas.openxmlformats.org/officeDocument/2006/relationships/vmlDrawing" Target="../drawings/vmlDrawing16.vml"/><Relationship Id="rId6" Type="http://schemas.openxmlformats.org/officeDocument/2006/relationships/image" Target="../media/image31.wmf"/><Relationship Id="rId5" Type="http://schemas.openxmlformats.org/officeDocument/2006/relationships/oleObject" Target="../embeddings/oleObject33.bin"/><Relationship Id="rId4" Type="http://schemas.openxmlformats.org/officeDocument/2006/relationships/image" Target="../media/image30.wmf"/></Relationships>
</file>

<file path=ppt/slides/_rels/slide24.xml.rels><?xml version="1.0" encoding="UTF-8" standalone="yes"?>
<Relationships xmlns="http://schemas.openxmlformats.org/package/2006/relationships"><Relationship Id="rId3" Type="http://schemas.openxmlformats.org/officeDocument/2006/relationships/oleObject" Target="../embeddings/oleObject34.bin"/><Relationship Id="rId2" Type="http://schemas.openxmlformats.org/officeDocument/2006/relationships/slideLayout" Target="../slideLayouts/slideLayout7.xml"/><Relationship Id="rId1" Type="http://schemas.openxmlformats.org/officeDocument/2006/relationships/vmlDrawing" Target="../drawings/vmlDrawing17.vml"/><Relationship Id="rId4" Type="http://schemas.openxmlformats.org/officeDocument/2006/relationships/image" Target="../media/image32.wmf"/></Relationships>
</file>

<file path=ppt/slides/_rels/slide25.xml.rels><?xml version="1.0" encoding="UTF-8" standalone="yes"?>
<Relationships xmlns="http://schemas.openxmlformats.org/package/2006/relationships"><Relationship Id="rId3" Type="http://schemas.openxmlformats.org/officeDocument/2006/relationships/oleObject" Target="../embeddings/oleObject35.bin"/><Relationship Id="rId2" Type="http://schemas.openxmlformats.org/officeDocument/2006/relationships/slideLayout" Target="../slideLayouts/slideLayout7.xml"/><Relationship Id="rId1" Type="http://schemas.openxmlformats.org/officeDocument/2006/relationships/vmlDrawing" Target="../drawings/vmlDrawing18.vml"/><Relationship Id="rId4" Type="http://schemas.openxmlformats.org/officeDocument/2006/relationships/image" Target="../media/image33.wmf"/></Relationships>
</file>

<file path=ppt/slides/_rels/slide26.xml.rels><?xml version="1.0" encoding="UTF-8" standalone="yes"?>
<Relationships xmlns="http://schemas.openxmlformats.org/package/2006/relationships"><Relationship Id="rId3" Type="http://schemas.openxmlformats.org/officeDocument/2006/relationships/oleObject" Target="../embeddings/oleObject36.bin"/><Relationship Id="rId2" Type="http://schemas.openxmlformats.org/officeDocument/2006/relationships/slideLayout" Target="../slideLayouts/slideLayout7.xml"/><Relationship Id="rId1" Type="http://schemas.openxmlformats.org/officeDocument/2006/relationships/vmlDrawing" Target="../drawings/vmlDrawing19.vml"/><Relationship Id="rId4" Type="http://schemas.openxmlformats.org/officeDocument/2006/relationships/image" Target="../media/image34.wmf"/></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hyperlink" Target="mailto:natalie@wfu.edu" TargetMode="Externa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image" Target="../media/image5.wmf"/><Relationship Id="rId5" Type="http://schemas.openxmlformats.org/officeDocument/2006/relationships/oleObject" Target="../embeddings/oleObject2.bin"/><Relationship Id="rId4" Type="http://schemas.openxmlformats.org/officeDocument/2006/relationships/image" Target="../media/image4.wmf"/></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7.xml"/><Relationship Id="rId1" Type="http://schemas.openxmlformats.org/officeDocument/2006/relationships/vmlDrawing" Target="../drawings/vmlDrawing2.vml"/><Relationship Id="rId6" Type="http://schemas.openxmlformats.org/officeDocument/2006/relationships/image" Target="../media/image7.wmf"/><Relationship Id="rId5" Type="http://schemas.openxmlformats.org/officeDocument/2006/relationships/oleObject" Target="../embeddings/oleObject4.bin"/><Relationship Id="rId4" Type="http://schemas.openxmlformats.org/officeDocument/2006/relationships/image" Target="../media/image6.wmf"/></Relationships>
</file>

<file path=ppt/slides/_rels/slide9.xml.rels><?xml version="1.0" encoding="UTF-8" standalone="yes"?>
<Relationships xmlns="http://schemas.openxmlformats.org/package/2006/relationships"><Relationship Id="rId8" Type="http://schemas.openxmlformats.org/officeDocument/2006/relationships/image" Target="../media/image10.wmf"/><Relationship Id="rId3" Type="http://schemas.openxmlformats.org/officeDocument/2006/relationships/oleObject" Target="../embeddings/oleObject5.bin"/><Relationship Id="rId7" Type="http://schemas.openxmlformats.org/officeDocument/2006/relationships/oleObject" Target="../embeddings/oleObject7.bin"/><Relationship Id="rId2" Type="http://schemas.openxmlformats.org/officeDocument/2006/relationships/slideLayout" Target="../slideLayouts/slideLayout7.xml"/><Relationship Id="rId1" Type="http://schemas.openxmlformats.org/officeDocument/2006/relationships/vmlDrawing" Target="../drawings/vmlDrawing3.vml"/><Relationship Id="rId6" Type="http://schemas.openxmlformats.org/officeDocument/2006/relationships/image" Target="../media/image9.wmf"/><Relationship Id="rId5" Type="http://schemas.openxmlformats.org/officeDocument/2006/relationships/oleObject" Target="../embeddings/oleObject6.bin"/><Relationship Id="rId10" Type="http://schemas.openxmlformats.org/officeDocument/2006/relationships/image" Target="../media/image11.wmf"/><Relationship Id="rId4" Type="http://schemas.openxmlformats.org/officeDocument/2006/relationships/image" Target="../media/image8.wmf"/><Relationship Id="rId9" Type="http://schemas.openxmlformats.org/officeDocument/2006/relationships/oleObject" Target="../embeddings/oleObject8.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02/28/2020</a:t>
            </a:r>
            <a:endParaRPr lang="en-US" dirty="0"/>
          </a:p>
        </p:txBody>
      </p:sp>
      <p:sp>
        <p:nvSpPr>
          <p:cNvPr id="3" name="Footer Placeholder 2"/>
          <p:cNvSpPr>
            <a:spLocks noGrp="1"/>
          </p:cNvSpPr>
          <p:nvPr>
            <p:ph type="ftr" sz="quarter" idx="11"/>
          </p:nvPr>
        </p:nvSpPr>
        <p:spPr/>
        <p:txBody>
          <a:bodyPr/>
          <a:lstStyle/>
          <a:p>
            <a:r>
              <a:rPr lang="en-US"/>
              <a:t>PHY 712  Spring 2020 -- Lecture 20</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a:t>
            </a:fld>
            <a:endParaRPr lang="en-US" dirty="0"/>
          </a:p>
        </p:txBody>
      </p:sp>
      <p:sp>
        <p:nvSpPr>
          <p:cNvPr id="5" name="TextBox 4"/>
          <p:cNvSpPr txBox="1"/>
          <p:nvPr/>
        </p:nvSpPr>
        <p:spPr>
          <a:xfrm>
            <a:off x="121920" y="518160"/>
            <a:ext cx="8991600" cy="5386090"/>
          </a:xfrm>
          <a:prstGeom prst="rect">
            <a:avLst/>
          </a:prstGeom>
          <a:noFill/>
        </p:spPr>
        <p:txBody>
          <a:bodyPr wrap="square" rtlCol="0">
            <a:spAutoFit/>
          </a:bodyPr>
          <a:lstStyle/>
          <a:p>
            <a:pPr algn="ctr"/>
            <a:r>
              <a:rPr lang="en-US" sz="3200" b="1" dirty="0"/>
              <a:t>PHY 712 Electrodynamics</a:t>
            </a:r>
          </a:p>
          <a:p>
            <a:pPr algn="ctr"/>
            <a:r>
              <a:rPr lang="en-US" sz="3200" b="1" dirty="0"/>
              <a:t>12-12:50 AM  Olin 103</a:t>
            </a:r>
          </a:p>
          <a:p>
            <a:pPr algn="ctr"/>
            <a:endParaRPr lang="en-US" sz="3200" b="1" dirty="0"/>
          </a:p>
          <a:p>
            <a:pPr algn="ctr"/>
            <a:r>
              <a:rPr lang="en-US" sz="3200" b="1" dirty="0"/>
              <a:t>Plan for Lecture 20:</a:t>
            </a:r>
          </a:p>
          <a:p>
            <a:pPr marL="457200" lvl="2" algn="ctr">
              <a:spcBef>
                <a:spcPct val="50000"/>
              </a:spcBef>
            </a:pPr>
            <a:r>
              <a:rPr lang="en-US" sz="3200" b="1" dirty="0">
                <a:solidFill>
                  <a:schemeClr val="folHlink"/>
                </a:solidFill>
              </a:rPr>
              <a:t>Review of Chap. 1-8</a:t>
            </a:r>
          </a:p>
          <a:p>
            <a:pPr marL="1428750" lvl="3" indent="-514350">
              <a:spcBef>
                <a:spcPct val="50000"/>
              </a:spcBef>
              <a:buFont typeface="+mj-lt"/>
              <a:buAutoNum type="arabicPeriod"/>
            </a:pPr>
            <a:r>
              <a:rPr lang="en-US" sz="2800" b="1" dirty="0">
                <a:solidFill>
                  <a:schemeClr val="folHlink"/>
                </a:solidFill>
              </a:rPr>
              <a:t>Plan for next week</a:t>
            </a:r>
          </a:p>
          <a:p>
            <a:pPr marL="1428750" lvl="3" indent="-514350">
              <a:spcBef>
                <a:spcPct val="50000"/>
              </a:spcBef>
              <a:buFont typeface="+mj-lt"/>
              <a:buAutoNum type="arabicPeriod"/>
            </a:pPr>
            <a:r>
              <a:rPr lang="en-US" sz="2800" b="1" dirty="0">
                <a:solidFill>
                  <a:schemeClr val="folHlink"/>
                </a:solidFill>
              </a:rPr>
              <a:t>Comment on exam</a:t>
            </a:r>
          </a:p>
          <a:p>
            <a:pPr marL="1428750" lvl="3" indent="-514350">
              <a:spcBef>
                <a:spcPct val="50000"/>
              </a:spcBef>
              <a:buFont typeface="+mj-lt"/>
              <a:buAutoNum type="arabicPeriod"/>
            </a:pPr>
            <a:r>
              <a:rPr lang="en-US" sz="2800" b="1" dirty="0">
                <a:solidFill>
                  <a:schemeClr val="folHlink"/>
                </a:solidFill>
              </a:rPr>
              <a:t>Review</a:t>
            </a:r>
          </a:p>
          <a:p>
            <a:pPr marL="1428750" lvl="3" indent="-514350">
              <a:spcBef>
                <a:spcPct val="50000"/>
              </a:spcBef>
              <a:buFont typeface="+mj-lt"/>
              <a:buAutoNum type="arabicPeriod"/>
            </a:pPr>
            <a:endParaRPr lang="en-US" sz="2800" b="1" dirty="0">
              <a:solidFill>
                <a:schemeClr val="folHlink"/>
              </a:solidFill>
            </a:endParaRPr>
          </a:p>
        </p:txBody>
      </p:sp>
    </p:spTree>
    <p:extLst>
      <p:ext uri="{BB962C8B-B14F-4D97-AF65-F5344CB8AC3E}">
        <p14:creationId xmlns:p14="http://schemas.microsoft.com/office/powerpoint/2010/main" val="37998740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02/28/2020</a:t>
            </a:r>
            <a:endParaRPr lang="en-US" dirty="0"/>
          </a:p>
        </p:txBody>
      </p:sp>
      <p:sp>
        <p:nvSpPr>
          <p:cNvPr id="3" name="Footer Placeholder 2"/>
          <p:cNvSpPr>
            <a:spLocks noGrp="1"/>
          </p:cNvSpPr>
          <p:nvPr>
            <p:ph type="ftr" sz="quarter" idx="11"/>
          </p:nvPr>
        </p:nvSpPr>
        <p:spPr/>
        <p:txBody>
          <a:bodyPr/>
          <a:lstStyle/>
          <a:p>
            <a:r>
              <a:rPr lang="en-US"/>
              <a:t>PHY 712  Spring 2020 -- Lecture 20</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10</a:t>
            </a:fld>
            <a:endParaRPr lang="en-US" dirty="0"/>
          </a:p>
        </p:txBody>
      </p:sp>
      <p:sp>
        <p:nvSpPr>
          <p:cNvPr id="5" name="TextBox 4"/>
          <p:cNvSpPr txBox="1"/>
          <p:nvPr/>
        </p:nvSpPr>
        <p:spPr>
          <a:xfrm>
            <a:off x="34290" y="152400"/>
            <a:ext cx="8534400" cy="461665"/>
          </a:xfrm>
          <a:prstGeom prst="rect">
            <a:avLst/>
          </a:prstGeom>
          <a:noFill/>
        </p:spPr>
        <p:txBody>
          <a:bodyPr wrap="square" rtlCol="0">
            <a:spAutoFit/>
          </a:bodyPr>
          <a:lstStyle/>
          <a:p>
            <a:r>
              <a:rPr lang="en-US" sz="2400" dirty="0">
                <a:latin typeface="+mj-lt"/>
              </a:rPr>
              <a:t>Green’s theorem for electrostatics</a:t>
            </a:r>
          </a:p>
        </p:txBody>
      </p:sp>
      <p:graphicFrame>
        <p:nvGraphicFramePr>
          <p:cNvPr id="6" name="Object 5"/>
          <p:cNvGraphicFramePr>
            <a:graphicFrameLocks noChangeAspect="1"/>
          </p:cNvGraphicFramePr>
          <p:nvPr>
            <p:extLst>
              <p:ext uri="{D42A27DB-BD31-4B8C-83A1-F6EECF244321}">
                <p14:modId xmlns:p14="http://schemas.microsoft.com/office/powerpoint/2010/main" val="354767706"/>
              </p:ext>
            </p:extLst>
          </p:nvPr>
        </p:nvGraphicFramePr>
        <p:xfrm>
          <a:off x="487680" y="587395"/>
          <a:ext cx="6477000" cy="1560009"/>
        </p:xfrm>
        <a:graphic>
          <a:graphicData uri="http://schemas.openxmlformats.org/presentationml/2006/ole">
            <mc:AlternateContent xmlns:mc="http://schemas.openxmlformats.org/markup-compatibility/2006">
              <mc:Choice xmlns:v="urn:schemas-microsoft-com:vml" Requires="v">
                <p:oleObj spid="_x0000_s200713" name="Equation" r:id="rId3" imgW="4165560" imgH="1002960" progId="Equation.DSMT4">
                  <p:embed/>
                </p:oleObj>
              </mc:Choice>
              <mc:Fallback>
                <p:oleObj name="Equation" r:id="rId3" imgW="4165560" imgH="1002960" progId="Equation.DSMT4">
                  <p:embed/>
                  <p:pic>
                    <p:nvPicPr>
                      <p:cNvPr id="6" name="Object 5"/>
                      <p:cNvPicPr/>
                      <p:nvPr/>
                    </p:nvPicPr>
                    <p:blipFill>
                      <a:blip r:embed="rId4"/>
                      <a:stretch>
                        <a:fillRect/>
                      </a:stretch>
                    </p:blipFill>
                    <p:spPr>
                      <a:xfrm>
                        <a:off x="487680" y="587395"/>
                        <a:ext cx="6477000" cy="1560009"/>
                      </a:xfrm>
                      <a:prstGeom prst="rect">
                        <a:avLst/>
                      </a:prstGeom>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1938377882"/>
              </p:ext>
            </p:extLst>
          </p:nvPr>
        </p:nvGraphicFramePr>
        <p:xfrm>
          <a:off x="495300" y="2743200"/>
          <a:ext cx="7159625" cy="1798638"/>
        </p:xfrm>
        <a:graphic>
          <a:graphicData uri="http://schemas.openxmlformats.org/presentationml/2006/ole">
            <mc:AlternateContent xmlns:mc="http://schemas.openxmlformats.org/markup-compatibility/2006">
              <mc:Choice xmlns:v="urn:schemas-microsoft-com:vml" Requires="v">
                <p:oleObj spid="_x0000_s200714" name="Equation" r:id="rId5" imgW="4902120" imgH="1231560" progId="Equation.DSMT4">
                  <p:embed/>
                </p:oleObj>
              </mc:Choice>
              <mc:Fallback>
                <p:oleObj name="Equation" r:id="rId5" imgW="4902120" imgH="1231560" progId="Equation.DSMT4">
                  <p:embed/>
                  <p:pic>
                    <p:nvPicPr>
                      <p:cNvPr id="7" name="Object 6"/>
                      <p:cNvPicPr/>
                      <p:nvPr/>
                    </p:nvPicPr>
                    <p:blipFill>
                      <a:blip r:embed="rId6"/>
                      <a:stretch>
                        <a:fillRect/>
                      </a:stretch>
                    </p:blipFill>
                    <p:spPr>
                      <a:xfrm>
                        <a:off x="495300" y="2743200"/>
                        <a:ext cx="7159625" cy="1798638"/>
                      </a:xfrm>
                      <a:prstGeom prst="rect">
                        <a:avLst/>
                      </a:prstGeom>
                    </p:spPr>
                  </p:pic>
                </p:oleObj>
              </mc:Fallback>
            </mc:AlternateContent>
          </a:graphicData>
        </a:graphic>
      </p:graphicFrame>
      <p:sp>
        <p:nvSpPr>
          <p:cNvPr id="9" name="TextBox 8"/>
          <p:cNvSpPr txBox="1"/>
          <p:nvPr/>
        </p:nvSpPr>
        <p:spPr>
          <a:xfrm>
            <a:off x="5410200" y="2743200"/>
            <a:ext cx="3429000" cy="830997"/>
          </a:xfrm>
          <a:prstGeom prst="rect">
            <a:avLst/>
          </a:prstGeom>
          <a:noFill/>
        </p:spPr>
        <p:txBody>
          <a:bodyPr wrap="square" rtlCol="0">
            <a:spAutoFit/>
          </a:bodyPr>
          <a:lstStyle/>
          <a:p>
            <a:r>
              <a:rPr lang="en-US" sz="2400" b="1" dirty="0">
                <a:solidFill>
                  <a:srgbClr val="DA32AA"/>
                </a:solidFill>
                <a:latin typeface="+mj-lt"/>
              </a:rPr>
              <a:t>volume integral over source</a:t>
            </a:r>
          </a:p>
        </p:txBody>
      </p:sp>
      <p:sp>
        <p:nvSpPr>
          <p:cNvPr id="10" name="TextBox 9"/>
          <p:cNvSpPr txBox="1"/>
          <p:nvPr/>
        </p:nvSpPr>
        <p:spPr>
          <a:xfrm>
            <a:off x="3726180" y="4514058"/>
            <a:ext cx="4800600" cy="830997"/>
          </a:xfrm>
          <a:prstGeom prst="rect">
            <a:avLst/>
          </a:prstGeom>
          <a:noFill/>
        </p:spPr>
        <p:txBody>
          <a:bodyPr wrap="square" rtlCol="0">
            <a:spAutoFit/>
          </a:bodyPr>
          <a:lstStyle/>
          <a:p>
            <a:r>
              <a:rPr lang="en-US" sz="2400" b="1" dirty="0">
                <a:solidFill>
                  <a:srgbClr val="DA32AA"/>
                </a:solidFill>
                <a:latin typeface="+mj-lt"/>
              </a:rPr>
              <a:t>surface integrals incorporating boundary values</a:t>
            </a:r>
          </a:p>
        </p:txBody>
      </p:sp>
    </p:spTree>
    <p:extLst>
      <p:ext uri="{BB962C8B-B14F-4D97-AF65-F5344CB8AC3E}">
        <p14:creationId xmlns:p14="http://schemas.microsoft.com/office/powerpoint/2010/main" val="31724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02/28/2020</a:t>
            </a:r>
            <a:endParaRPr lang="en-US" dirty="0"/>
          </a:p>
        </p:txBody>
      </p:sp>
      <p:sp>
        <p:nvSpPr>
          <p:cNvPr id="3" name="Footer Placeholder 2"/>
          <p:cNvSpPr>
            <a:spLocks noGrp="1"/>
          </p:cNvSpPr>
          <p:nvPr>
            <p:ph type="ftr" sz="quarter" idx="11"/>
          </p:nvPr>
        </p:nvSpPr>
        <p:spPr/>
        <p:txBody>
          <a:bodyPr/>
          <a:lstStyle/>
          <a:p>
            <a:r>
              <a:rPr lang="en-US"/>
              <a:t>PHY 712  Spring 2020 -- Lecture 20</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11</a:t>
            </a:fld>
            <a:endParaRPr lang="en-US" dirty="0"/>
          </a:p>
        </p:txBody>
      </p:sp>
      <p:sp>
        <p:nvSpPr>
          <p:cNvPr id="5" name="TextBox 4"/>
          <p:cNvSpPr txBox="1"/>
          <p:nvPr/>
        </p:nvSpPr>
        <p:spPr>
          <a:xfrm>
            <a:off x="228600" y="152400"/>
            <a:ext cx="3810000" cy="457200"/>
          </a:xfrm>
          <a:prstGeom prst="rect">
            <a:avLst/>
          </a:prstGeom>
          <a:noFill/>
        </p:spPr>
        <p:txBody>
          <a:bodyPr wrap="square" rtlCol="0">
            <a:spAutoFit/>
          </a:bodyPr>
          <a:lstStyle/>
          <a:p>
            <a:r>
              <a:rPr lang="en-US" sz="2400" dirty="0">
                <a:latin typeface="+mj-lt"/>
              </a:rPr>
              <a:t>Review</a:t>
            </a:r>
          </a:p>
        </p:txBody>
      </p:sp>
      <p:sp>
        <p:nvSpPr>
          <p:cNvPr id="8" name="Rectangle 7"/>
          <p:cNvSpPr/>
          <p:nvPr/>
        </p:nvSpPr>
        <p:spPr>
          <a:xfrm>
            <a:off x="665438" y="757535"/>
            <a:ext cx="6974923" cy="923330"/>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5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mj-lt"/>
              </a:rPr>
              <a:t>Maxwell’s equations</a:t>
            </a:r>
            <a:endParaRPr lang="en-US" sz="5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graphicFrame>
        <p:nvGraphicFramePr>
          <p:cNvPr id="9" name="Object 8"/>
          <p:cNvGraphicFramePr>
            <a:graphicFrameLocks noChangeAspect="1"/>
          </p:cNvGraphicFramePr>
          <p:nvPr>
            <p:extLst>
              <p:ext uri="{D42A27DB-BD31-4B8C-83A1-F6EECF244321}">
                <p14:modId xmlns:p14="http://schemas.microsoft.com/office/powerpoint/2010/main" val="3814655853"/>
              </p:ext>
            </p:extLst>
          </p:nvPr>
        </p:nvGraphicFramePr>
        <p:xfrm>
          <a:off x="1067426" y="1905000"/>
          <a:ext cx="7618518" cy="3505200"/>
        </p:xfrm>
        <a:graphic>
          <a:graphicData uri="http://schemas.openxmlformats.org/presentationml/2006/ole">
            <mc:AlternateContent xmlns:mc="http://schemas.openxmlformats.org/markup-compatibility/2006">
              <mc:Choice xmlns:v="urn:schemas-microsoft-com:vml" Requires="v">
                <p:oleObj spid="_x0000_s201737" name="数式" r:id="rId3" imgW="2819160" imgH="1295280" progId="Equation.3">
                  <p:embed/>
                </p:oleObj>
              </mc:Choice>
              <mc:Fallback>
                <p:oleObj name="数式" r:id="rId3" imgW="2819160" imgH="1295280" progId="Equation.3">
                  <p:embed/>
                  <p:pic>
                    <p:nvPicPr>
                      <p:cNvPr id="9" name="Object 8"/>
                      <p:cNvPicPr>
                        <a:picLocks noChangeAspect="1" noChangeArrowheads="1"/>
                      </p:cNvPicPr>
                      <p:nvPr/>
                    </p:nvPicPr>
                    <p:blipFill>
                      <a:blip r:embed="rId4"/>
                      <a:srcRect/>
                      <a:stretch>
                        <a:fillRect/>
                      </a:stretch>
                    </p:blipFill>
                    <p:spPr bwMode="auto">
                      <a:xfrm>
                        <a:off x="1067426" y="1905000"/>
                        <a:ext cx="7618518" cy="3505200"/>
                      </a:xfrm>
                      <a:prstGeom prst="rect">
                        <a:avLst/>
                      </a:prstGeom>
                      <a:noFill/>
                      <a:ln>
                        <a:noFill/>
                      </a:ln>
                    </p:spPr>
                  </p:pic>
                </p:oleObj>
              </mc:Fallback>
            </mc:AlternateContent>
          </a:graphicData>
        </a:graphic>
      </p:graphicFrame>
      <p:graphicFrame>
        <p:nvGraphicFramePr>
          <p:cNvPr id="10" name="Object 9"/>
          <p:cNvGraphicFramePr>
            <a:graphicFrameLocks noChangeAspect="1"/>
          </p:cNvGraphicFramePr>
          <p:nvPr>
            <p:extLst>
              <p:ext uri="{D42A27DB-BD31-4B8C-83A1-F6EECF244321}">
                <p14:modId xmlns:p14="http://schemas.microsoft.com/office/powerpoint/2010/main" val="1864134322"/>
              </p:ext>
            </p:extLst>
          </p:nvPr>
        </p:nvGraphicFramePr>
        <p:xfrm>
          <a:off x="228600" y="5634037"/>
          <a:ext cx="8457344" cy="498475"/>
        </p:xfrm>
        <a:graphic>
          <a:graphicData uri="http://schemas.openxmlformats.org/presentationml/2006/ole">
            <mc:AlternateContent xmlns:mc="http://schemas.openxmlformats.org/markup-compatibility/2006">
              <mc:Choice xmlns:v="urn:schemas-microsoft-com:vml" Requires="v">
                <p:oleObj spid="_x0000_s201738" name="Equation" r:id="rId5" imgW="3809880" imgH="203040" progId="Equation.DSMT4">
                  <p:embed/>
                </p:oleObj>
              </mc:Choice>
              <mc:Fallback>
                <p:oleObj name="Equation" r:id="rId5" imgW="3809880" imgH="203040" progId="Equation.DSMT4">
                  <p:embed/>
                  <p:pic>
                    <p:nvPicPr>
                      <p:cNvPr id="10" name="Object 9"/>
                      <p:cNvPicPr>
                        <a:picLocks noChangeAspect="1" noChangeArrowheads="1"/>
                      </p:cNvPicPr>
                      <p:nvPr/>
                    </p:nvPicPr>
                    <p:blipFill>
                      <a:blip r:embed="rId6"/>
                      <a:srcRect/>
                      <a:stretch>
                        <a:fillRect/>
                      </a:stretch>
                    </p:blipFill>
                    <p:spPr bwMode="auto">
                      <a:xfrm>
                        <a:off x="228600" y="5634037"/>
                        <a:ext cx="8457344" cy="498475"/>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39554104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02/28/2020</a:t>
            </a:r>
            <a:endParaRPr lang="en-US" dirty="0"/>
          </a:p>
        </p:txBody>
      </p:sp>
      <p:sp>
        <p:nvSpPr>
          <p:cNvPr id="3" name="Footer Placeholder 2"/>
          <p:cNvSpPr>
            <a:spLocks noGrp="1"/>
          </p:cNvSpPr>
          <p:nvPr>
            <p:ph type="ftr" sz="quarter" idx="11"/>
          </p:nvPr>
        </p:nvSpPr>
        <p:spPr/>
        <p:txBody>
          <a:bodyPr/>
          <a:lstStyle/>
          <a:p>
            <a:r>
              <a:rPr lang="en-US"/>
              <a:t>PHY 712  Spring 2020 -- Lecture 20</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12</a:t>
            </a:fld>
            <a:endParaRPr lang="en-US" dirty="0"/>
          </a:p>
        </p:txBody>
      </p:sp>
      <p:sp>
        <p:nvSpPr>
          <p:cNvPr id="5" name="Rectangle 4"/>
          <p:cNvSpPr/>
          <p:nvPr/>
        </p:nvSpPr>
        <p:spPr>
          <a:xfrm>
            <a:off x="838200" y="295870"/>
            <a:ext cx="6974923" cy="923330"/>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5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mj-lt"/>
              </a:rPr>
              <a:t>Maxwell’s equations</a:t>
            </a:r>
            <a:endParaRPr lang="en-US" sz="5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graphicFrame>
        <p:nvGraphicFramePr>
          <p:cNvPr id="6" name="Object 5"/>
          <p:cNvGraphicFramePr>
            <a:graphicFrameLocks noChangeAspect="1"/>
          </p:cNvGraphicFramePr>
          <p:nvPr>
            <p:extLst>
              <p:ext uri="{D42A27DB-BD31-4B8C-83A1-F6EECF244321}">
                <p14:modId xmlns:p14="http://schemas.microsoft.com/office/powerpoint/2010/main" val="3824625221"/>
              </p:ext>
            </p:extLst>
          </p:nvPr>
        </p:nvGraphicFramePr>
        <p:xfrm>
          <a:off x="533400" y="1295400"/>
          <a:ext cx="7961313" cy="5221288"/>
        </p:xfrm>
        <a:graphic>
          <a:graphicData uri="http://schemas.openxmlformats.org/presentationml/2006/ole">
            <mc:AlternateContent xmlns:mc="http://schemas.openxmlformats.org/markup-compatibility/2006">
              <mc:Choice xmlns:v="urn:schemas-microsoft-com:vml" Requires="v">
                <p:oleObj spid="_x0000_s202757" name="数式" r:id="rId3" imgW="2946240" imgH="1930320" progId="Equation.3">
                  <p:embed/>
                </p:oleObj>
              </mc:Choice>
              <mc:Fallback>
                <p:oleObj name="数式" r:id="rId3" imgW="2946240" imgH="1930320" progId="Equation.3">
                  <p:embed/>
                  <p:pic>
                    <p:nvPicPr>
                      <p:cNvPr id="6" name="Object 5"/>
                      <p:cNvPicPr>
                        <a:picLocks noChangeAspect="1" noChangeArrowheads="1"/>
                      </p:cNvPicPr>
                      <p:nvPr/>
                    </p:nvPicPr>
                    <p:blipFill>
                      <a:blip r:embed="rId4"/>
                      <a:srcRect/>
                      <a:stretch>
                        <a:fillRect/>
                      </a:stretch>
                    </p:blipFill>
                    <p:spPr bwMode="auto">
                      <a:xfrm>
                        <a:off x="533400" y="1295400"/>
                        <a:ext cx="7961313" cy="5221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7" name="TextBox 6"/>
          <p:cNvSpPr txBox="1"/>
          <p:nvPr/>
        </p:nvSpPr>
        <p:spPr>
          <a:xfrm>
            <a:off x="228600" y="152400"/>
            <a:ext cx="3810000" cy="457200"/>
          </a:xfrm>
          <a:prstGeom prst="rect">
            <a:avLst/>
          </a:prstGeom>
          <a:noFill/>
        </p:spPr>
        <p:txBody>
          <a:bodyPr wrap="square" rtlCol="0">
            <a:spAutoFit/>
          </a:bodyPr>
          <a:lstStyle/>
          <a:p>
            <a:r>
              <a:rPr lang="en-US" sz="2400" dirty="0">
                <a:latin typeface="+mj-lt"/>
              </a:rPr>
              <a:t>Review -- continued</a:t>
            </a:r>
          </a:p>
        </p:txBody>
      </p:sp>
    </p:spTree>
    <p:extLst>
      <p:ext uri="{BB962C8B-B14F-4D97-AF65-F5344CB8AC3E}">
        <p14:creationId xmlns:p14="http://schemas.microsoft.com/office/powerpoint/2010/main" val="15154220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4191000" y="4114800"/>
            <a:ext cx="2743200" cy="1011238"/>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4572000" y="1066800"/>
            <a:ext cx="1981200" cy="609600"/>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r>
              <a:rPr lang="en-US"/>
              <a:t>02/28/2020</a:t>
            </a:r>
            <a:endParaRPr lang="en-US" dirty="0"/>
          </a:p>
        </p:txBody>
      </p:sp>
      <p:sp>
        <p:nvSpPr>
          <p:cNvPr id="3" name="Footer Placeholder 2"/>
          <p:cNvSpPr>
            <a:spLocks noGrp="1"/>
          </p:cNvSpPr>
          <p:nvPr>
            <p:ph type="ftr" sz="quarter" idx="11"/>
          </p:nvPr>
        </p:nvSpPr>
        <p:spPr/>
        <p:txBody>
          <a:bodyPr/>
          <a:lstStyle/>
          <a:p>
            <a:r>
              <a:rPr lang="en-US"/>
              <a:t>PHY 712  Spring 2020 -- Lecture 20</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13</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4047125861"/>
              </p:ext>
            </p:extLst>
          </p:nvPr>
        </p:nvGraphicFramePr>
        <p:xfrm>
          <a:off x="1409700" y="1179816"/>
          <a:ext cx="6210300" cy="3983038"/>
        </p:xfrm>
        <a:graphic>
          <a:graphicData uri="http://schemas.openxmlformats.org/presentationml/2006/ole">
            <mc:AlternateContent xmlns:mc="http://schemas.openxmlformats.org/markup-compatibility/2006">
              <mc:Choice xmlns:v="urn:schemas-microsoft-com:vml" Requires="v">
                <p:oleObj spid="_x0000_s203781" name="数式" r:id="rId3" imgW="2298600" imgH="1473120" progId="Equation.3">
                  <p:embed/>
                </p:oleObj>
              </mc:Choice>
              <mc:Fallback>
                <p:oleObj name="数式" r:id="rId3" imgW="2298600" imgH="1473120" progId="Equation.3">
                  <p:embed/>
                  <p:pic>
                    <p:nvPicPr>
                      <p:cNvPr id="5" name="Object 4"/>
                      <p:cNvPicPr>
                        <a:picLocks noChangeAspect="1" noChangeArrowheads="1"/>
                      </p:cNvPicPr>
                      <p:nvPr/>
                    </p:nvPicPr>
                    <p:blipFill>
                      <a:blip r:embed="rId4"/>
                      <a:srcRect/>
                      <a:stretch>
                        <a:fillRect/>
                      </a:stretch>
                    </p:blipFill>
                    <p:spPr bwMode="auto">
                      <a:xfrm>
                        <a:off x="1409700" y="1179816"/>
                        <a:ext cx="6210300" cy="3983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6" name="TextBox 5"/>
          <p:cNvSpPr txBox="1"/>
          <p:nvPr/>
        </p:nvSpPr>
        <p:spPr>
          <a:xfrm>
            <a:off x="228600" y="152400"/>
            <a:ext cx="3810000" cy="457200"/>
          </a:xfrm>
          <a:prstGeom prst="rect">
            <a:avLst/>
          </a:prstGeom>
          <a:noFill/>
        </p:spPr>
        <p:txBody>
          <a:bodyPr wrap="square" rtlCol="0">
            <a:spAutoFit/>
          </a:bodyPr>
          <a:lstStyle/>
          <a:p>
            <a:r>
              <a:rPr lang="en-US" sz="2400" dirty="0">
                <a:latin typeface="+mj-lt"/>
              </a:rPr>
              <a:t>Review -- continued</a:t>
            </a:r>
          </a:p>
        </p:txBody>
      </p:sp>
    </p:spTree>
    <p:extLst>
      <p:ext uri="{BB962C8B-B14F-4D97-AF65-F5344CB8AC3E}">
        <p14:creationId xmlns:p14="http://schemas.microsoft.com/office/powerpoint/2010/main" val="22936525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02/28/2020</a:t>
            </a:r>
            <a:endParaRPr lang="en-US" dirty="0"/>
          </a:p>
        </p:txBody>
      </p:sp>
      <p:sp>
        <p:nvSpPr>
          <p:cNvPr id="3" name="Footer Placeholder 2"/>
          <p:cNvSpPr>
            <a:spLocks noGrp="1"/>
          </p:cNvSpPr>
          <p:nvPr>
            <p:ph type="ftr" sz="quarter" idx="11"/>
          </p:nvPr>
        </p:nvSpPr>
        <p:spPr/>
        <p:txBody>
          <a:bodyPr/>
          <a:lstStyle/>
          <a:p>
            <a:r>
              <a:rPr lang="en-US"/>
              <a:t>PHY 712  Spring 2020 -- Lecture 20</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14</a:t>
            </a:fld>
            <a:endParaRPr lang="en-US" dirty="0"/>
          </a:p>
        </p:txBody>
      </p:sp>
      <p:sp>
        <p:nvSpPr>
          <p:cNvPr id="5" name="TextBox 4"/>
          <p:cNvSpPr txBox="1"/>
          <p:nvPr/>
        </p:nvSpPr>
        <p:spPr>
          <a:xfrm>
            <a:off x="228600" y="152400"/>
            <a:ext cx="3810000" cy="457200"/>
          </a:xfrm>
          <a:prstGeom prst="rect">
            <a:avLst/>
          </a:prstGeom>
          <a:noFill/>
        </p:spPr>
        <p:txBody>
          <a:bodyPr wrap="square" rtlCol="0">
            <a:spAutoFit/>
          </a:bodyPr>
          <a:lstStyle/>
          <a:p>
            <a:r>
              <a:rPr lang="en-US" sz="2400" dirty="0">
                <a:latin typeface="+mj-lt"/>
              </a:rPr>
              <a:t>Review -- continued</a:t>
            </a:r>
          </a:p>
        </p:txBody>
      </p:sp>
      <p:graphicFrame>
        <p:nvGraphicFramePr>
          <p:cNvPr id="6" name="Object 5"/>
          <p:cNvGraphicFramePr>
            <a:graphicFrameLocks noChangeAspect="1"/>
          </p:cNvGraphicFramePr>
          <p:nvPr>
            <p:extLst>
              <p:ext uri="{D42A27DB-BD31-4B8C-83A1-F6EECF244321}">
                <p14:modId xmlns:p14="http://schemas.microsoft.com/office/powerpoint/2010/main" val="2056455902"/>
              </p:ext>
            </p:extLst>
          </p:nvPr>
        </p:nvGraphicFramePr>
        <p:xfrm>
          <a:off x="467474" y="533400"/>
          <a:ext cx="7467600" cy="5449888"/>
        </p:xfrm>
        <a:graphic>
          <a:graphicData uri="http://schemas.openxmlformats.org/presentationml/2006/ole">
            <mc:AlternateContent xmlns:mc="http://schemas.openxmlformats.org/markup-compatibility/2006">
              <mc:Choice xmlns:v="urn:schemas-microsoft-com:vml" Requires="v">
                <p:oleObj spid="_x0000_s204805" name="数式" r:id="rId3" imgW="3276360" imgH="2387520" progId="Equation.3">
                  <p:embed/>
                </p:oleObj>
              </mc:Choice>
              <mc:Fallback>
                <p:oleObj name="数式" r:id="rId3" imgW="3276360" imgH="2387520" progId="Equation.3">
                  <p:embed/>
                  <p:pic>
                    <p:nvPicPr>
                      <p:cNvPr id="6" name="Object 5"/>
                      <p:cNvPicPr>
                        <a:picLocks noChangeAspect="1" noChangeArrowheads="1"/>
                      </p:cNvPicPr>
                      <p:nvPr/>
                    </p:nvPicPr>
                    <p:blipFill>
                      <a:blip r:embed="rId4"/>
                      <a:srcRect/>
                      <a:stretch>
                        <a:fillRect/>
                      </a:stretch>
                    </p:blipFill>
                    <p:spPr bwMode="auto">
                      <a:xfrm>
                        <a:off x="467474" y="533400"/>
                        <a:ext cx="7467600" cy="5449888"/>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2901827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02/28/2020</a:t>
            </a:r>
            <a:endParaRPr lang="en-US" dirty="0"/>
          </a:p>
        </p:txBody>
      </p:sp>
      <p:sp>
        <p:nvSpPr>
          <p:cNvPr id="3" name="Footer Placeholder 2"/>
          <p:cNvSpPr>
            <a:spLocks noGrp="1"/>
          </p:cNvSpPr>
          <p:nvPr>
            <p:ph type="ftr" sz="quarter" idx="11"/>
          </p:nvPr>
        </p:nvSpPr>
        <p:spPr/>
        <p:txBody>
          <a:bodyPr/>
          <a:lstStyle/>
          <a:p>
            <a:r>
              <a:rPr lang="en-US"/>
              <a:t>PHY 712  Spring 2020 -- Lecture 20</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15</a:t>
            </a:fld>
            <a:endParaRPr lang="en-US" dirty="0"/>
          </a:p>
        </p:txBody>
      </p:sp>
      <p:sp>
        <p:nvSpPr>
          <p:cNvPr id="5" name="TextBox 4"/>
          <p:cNvSpPr txBox="1"/>
          <p:nvPr/>
        </p:nvSpPr>
        <p:spPr>
          <a:xfrm>
            <a:off x="228600" y="152400"/>
            <a:ext cx="7924800" cy="461665"/>
          </a:xfrm>
          <a:prstGeom prst="rect">
            <a:avLst/>
          </a:prstGeom>
          <a:noFill/>
        </p:spPr>
        <p:txBody>
          <a:bodyPr wrap="square" rtlCol="0">
            <a:spAutoFit/>
          </a:bodyPr>
          <a:lstStyle/>
          <a:p>
            <a:r>
              <a:rPr lang="en-US" sz="2400" dirty="0">
                <a:latin typeface="+mj-lt"/>
              </a:rPr>
              <a:t>Review – continued – focusing on statics --</a:t>
            </a:r>
          </a:p>
        </p:txBody>
      </p:sp>
      <p:sp>
        <p:nvSpPr>
          <p:cNvPr id="6" name="TextBox 5"/>
          <p:cNvSpPr txBox="1"/>
          <p:nvPr/>
        </p:nvSpPr>
        <p:spPr>
          <a:xfrm>
            <a:off x="407670" y="707324"/>
            <a:ext cx="6934200" cy="830997"/>
          </a:xfrm>
          <a:prstGeom prst="rect">
            <a:avLst/>
          </a:prstGeom>
          <a:noFill/>
        </p:spPr>
        <p:txBody>
          <a:bodyPr wrap="square" rtlCol="0">
            <a:spAutoFit/>
          </a:bodyPr>
          <a:lstStyle/>
          <a:p>
            <a:r>
              <a:rPr lang="en-US" sz="2400" dirty="0">
                <a:latin typeface="+mj-lt"/>
              </a:rPr>
              <a:t>When to solve equations using integral form</a:t>
            </a:r>
          </a:p>
          <a:p>
            <a:r>
              <a:rPr lang="en-US" sz="2400" dirty="0">
                <a:latin typeface="+mj-lt"/>
              </a:rPr>
              <a:t>                                         versus differential form?</a:t>
            </a:r>
          </a:p>
        </p:txBody>
      </p:sp>
      <p:graphicFrame>
        <p:nvGraphicFramePr>
          <p:cNvPr id="7" name="Object 6"/>
          <p:cNvGraphicFramePr>
            <a:graphicFrameLocks noChangeAspect="1"/>
          </p:cNvGraphicFramePr>
          <p:nvPr>
            <p:extLst>
              <p:ext uri="{D42A27DB-BD31-4B8C-83A1-F6EECF244321}">
                <p14:modId xmlns:p14="http://schemas.microsoft.com/office/powerpoint/2010/main" val="1359122833"/>
              </p:ext>
            </p:extLst>
          </p:nvPr>
        </p:nvGraphicFramePr>
        <p:xfrm>
          <a:off x="838200" y="4173394"/>
          <a:ext cx="4761179" cy="1452563"/>
        </p:xfrm>
        <a:graphic>
          <a:graphicData uri="http://schemas.openxmlformats.org/presentationml/2006/ole">
            <mc:AlternateContent xmlns:mc="http://schemas.openxmlformats.org/markup-compatibility/2006">
              <mc:Choice xmlns:v="urn:schemas-microsoft-com:vml" Requires="v">
                <p:oleObj spid="_x0000_s205833" name="Equation" r:id="rId3" imgW="2247840" imgH="685800" progId="Equation.DSMT4">
                  <p:embed/>
                </p:oleObj>
              </mc:Choice>
              <mc:Fallback>
                <p:oleObj name="Equation" r:id="rId3" imgW="2247840" imgH="685800" progId="Equation.DSMT4">
                  <p:embed/>
                  <p:pic>
                    <p:nvPicPr>
                      <p:cNvPr id="7" name="Object 6"/>
                      <p:cNvPicPr>
                        <a:picLocks noChangeAspect="1" noChangeArrowheads="1"/>
                      </p:cNvPicPr>
                      <p:nvPr/>
                    </p:nvPicPr>
                    <p:blipFill>
                      <a:blip r:embed="rId4"/>
                      <a:srcRect/>
                      <a:stretch>
                        <a:fillRect/>
                      </a:stretch>
                    </p:blipFill>
                    <p:spPr bwMode="auto">
                      <a:xfrm>
                        <a:off x="838200" y="4173394"/>
                        <a:ext cx="4761179" cy="1452563"/>
                      </a:xfrm>
                      <a:prstGeom prst="rect">
                        <a:avLst/>
                      </a:prstGeom>
                      <a:noFill/>
                      <a:ln>
                        <a:noFill/>
                      </a:ln>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60540167"/>
              </p:ext>
            </p:extLst>
          </p:nvPr>
        </p:nvGraphicFramePr>
        <p:xfrm>
          <a:off x="768350" y="2779712"/>
          <a:ext cx="4781550" cy="1406525"/>
        </p:xfrm>
        <a:graphic>
          <a:graphicData uri="http://schemas.openxmlformats.org/presentationml/2006/ole">
            <mc:AlternateContent xmlns:mc="http://schemas.openxmlformats.org/markup-compatibility/2006">
              <mc:Choice xmlns:v="urn:schemas-microsoft-com:vml" Requires="v">
                <p:oleObj spid="_x0000_s205834" name="Equation" r:id="rId5" imgW="2336760" imgH="685800" progId="Equation.DSMT4">
                  <p:embed/>
                </p:oleObj>
              </mc:Choice>
              <mc:Fallback>
                <p:oleObj name="Equation" r:id="rId5" imgW="2336760" imgH="685800" progId="Equation.DSMT4">
                  <p:embed/>
                  <p:pic>
                    <p:nvPicPr>
                      <p:cNvPr id="8" name="Object 7"/>
                      <p:cNvPicPr>
                        <a:picLocks noChangeAspect="1" noChangeArrowheads="1"/>
                      </p:cNvPicPr>
                      <p:nvPr/>
                    </p:nvPicPr>
                    <p:blipFill>
                      <a:blip r:embed="rId6"/>
                      <a:srcRect/>
                      <a:stretch>
                        <a:fillRect/>
                      </a:stretch>
                    </p:blipFill>
                    <p:spPr bwMode="auto">
                      <a:xfrm>
                        <a:off x="768350" y="2779712"/>
                        <a:ext cx="4781550" cy="140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9" name="TextBox 8"/>
          <p:cNvSpPr txBox="1"/>
          <p:nvPr/>
        </p:nvSpPr>
        <p:spPr>
          <a:xfrm>
            <a:off x="457200" y="1622497"/>
            <a:ext cx="7543800" cy="461665"/>
          </a:xfrm>
          <a:prstGeom prst="rect">
            <a:avLst/>
          </a:prstGeom>
          <a:noFill/>
        </p:spPr>
        <p:txBody>
          <a:bodyPr wrap="square" rtlCol="0">
            <a:spAutoFit/>
          </a:bodyPr>
          <a:lstStyle/>
          <a:p>
            <a:r>
              <a:rPr lang="en-US" sz="2400" dirty="0">
                <a:latin typeface="+mj-lt"/>
              </a:rPr>
              <a:t>Examples from electrostatic and </a:t>
            </a:r>
            <a:r>
              <a:rPr lang="en-US" sz="2400" dirty="0" err="1">
                <a:latin typeface="+mj-lt"/>
              </a:rPr>
              <a:t>magnetostatic</a:t>
            </a:r>
            <a:r>
              <a:rPr lang="en-US" sz="2400" dirty="0">
                <a:latin typeface="+mj-lt"/>
              </a:rPr>
              <a:t> cases:</a:t>
            </a:r>
          </a:p>
        </p:txBody>
      </p:sp>
      <p:sp>
        <p:nvSpPr>
          <p:cNvPr id="10" name="TextBox 9"/>
          <p:cNvSpPr txBox="1"/>
          <p:nvPr/>
        </p:nvSpPr>
        <p:spPr>
          <a:xfrm>
            <a:off x="6019800" y="3124200"/>
            <a:ext cx="2514600" cy="2062103"/>
          </a:xfrm>
          <a:prstGeom prst="rect">
            <a:avLst/>
          </a:prstGeom>
          <a:noFill/>
        </p:spPr>
        <p:txBody>
          <a:bodyPr wrap="square" rtlCol="0">
            <a:spAutoFit/>
          </a:bodyPr>
          <a:lstStyle/>
          <a:p>
            <a:r>
              <a:rPr lang="en-US" sz="3200" b="1" dirty="0">
                <a:solidFill>
                  <a:srgbClr val="FF0000"/>
                </a:solidFill>
                <a:latin typeface="+mj-lt"/>
              </a:rPr>
              <a:t>Useful for spatially confined sources.</a:t>
            </a:r>
          </a:p>
        </p:txBody>
      </p:sp>
    </p:spTree>
    <p:extLst>
      <p:ext uri="{BB962C8B-B14F-4D97-AF65-F5344CB8AC3E}">
        <p14:creationId xmlns:p14="http://schemas.microsoft.com/office/powerpoint/2010/main" val="32450696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02/28/2020</a:t>
            </a:r>
            <a:endParaRPr lang="en-US" dirty="0"/>
          </a:p>
        </p:txBody>
      </p:sp>
      <p:sp>
        <p:nvSpPr>
          <p:cNvPr id="3" name="Footer Placeholder 2"/>
          <p:cNvSpPr>
            <a:spLocks noGrp="1"/>
          </p:cNvSpPr>
          <p:nvPr>
            <p:ph type="ftr" sz="quarter" idx="11"/>
          </p:nvPr>
        </p:nvSpPr>
        <p:spPr/>
        <p:txBody>
          <a:bodyPr/>
          <a:lstStyle/>
          <a:p>
            <a:r>
              <a:rPr lang="en-US"/>
              <a:t>PHY 712  Spring 2020 -- Lecture 20</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16</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330862002"/>
              </p:ext>
            </p:extLst>
          </p:nvPr>
        </p:nvGraphicFramePr>
        <p:xfrm>
          <a:off x="31679" y="838200"/>
          <a:ext cx="8967788" cy="4583112"/>
        </p:xfrm>
        <a:graphic>
          <a:graphicData uri="http://schemas.openxmlformats.org/presentationml/2006/ole">
            <mc:AlternateContent xmlns:mc="http://schemas.openxmlformats.org/markup-compatibility/2006">
              <mc:Choice xmlns:v="urn:schemas-microsoft-com:vml" Requires="v">
                <p:oleObj spid="_x0000_s206853" name="数式" r:id="rId3" imgW="4381200" imgH="2234880" progId="Equation.3">
                  <p:embed/>
                </p:oleObj>
              </mc:Choice>
              <mc:Fallback>
                <p:oleObj name="数式" r:id="rId3" imgW="4381200" imgH="2234880" progId="Equation.3">
                  <p:embed/>
                  <p:pic>
                    <p:nvPicPr>
                      <p:cNvPr id="5" name="Object 4"/>
                      <p:cNvPicPr>
                        <a:picLocks noChangeAspect="1" noChangeArrowheads="1"/>
                      </p:cNvPicPr>
                      <p:nvPr/>
                    </p:nvPicPr>
                    <p:blipFill>
                      <a:blip r:embed="rId4"/>
                      <a:srcRect/>
                      <a:stretch>
                        <a:fillRect/>
                      </a:stretch>
                    </p:blipFill>
                    <p:spPr bwMode="auto">
                      <a:xfrm>
                        <a:off x="31679" y="838200"/>
                        <a:ext cx="8967788" cy="4583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6" name="TextBox 5"/>
          <p:cNvSpPr txBox="1"/>
          <p:nvPr/>
        </p:nvSpPr>
        <p:spPr>
          <a:xfrm>
            <a:off x="228600" y="152400"/>
            <a:ext cx="3810000" cy="457200"/>
          </a:xfrm>
          <a:prstGeom prst="rect">
            <a:avLst/>
          </a:prstGeom>
          <a:noFill/>
        </p:spPr>
        <p:txBody>
          <a:bodyPr wrap="square" rtlCol="0">
            <a:spAutoFit/>
          </a:bodyPr>
          <a:lstStyle/>
          <a:p>
            <a:r>
              <a:rPr lang="en-US" sz="2400" dirty="0">
                <a:latin typeface="+mj-lt"/>
              </a:rPr>
              <a:t>Review -- continued</a:t>
            </a:r>
          </a:p>
        </p:txBody>
      </p:sp>
    </p:spTree>
    <p:extLst>
      <p:ext uri="{BB962C8B-B14F-4D97-AF65-F5344CB8AC3E}">
        <p14:creationId xmlns:p14="http://schemas.microsoft.com/office/powerpoint/2010/main" val="81194102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02/28/2020</a:t>
            </a:r>
            <a:endParaRPr lang="en-US" dirty="0"/>
          </a:p>
        </p:txBody>
      </p:sp>
      <p:sp>
        <p:nvSpPr>
          <p:cNvPr id="3" name="Footer Placeholder 2"/>
          <p:cNvSpPr>
            <a:spLocks noGrp="1"/>
          </p:cNvSpPr>
          <p:nvPr>
            <p:ph type="ftr" sz="quarter" idx="11"/>
          </p:nvPr>
        </p:nvSpPr>
        <p:spPr/>
        <p:txBody>
          <a:bodyPr/>
          <a:lstStyle/>
          <a:p>
            <a:r>
              <a:rPr lang="en-US"/>
              <a:t>PHY 712  Spring 2020 -- Lecture 20</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17</a:t>
            </a:fld>
            <a:endParaRPr lang="en-US" dirty="0"/>
          </a:p>
        </p:txBody>
      </p:sp>
      <p:sp>
        <p:nvSpPr>
          <p:cNvPr id="5" name="TextBox 4"/>
          <p:cNvSpPr txBox="1"/>
          <p:nvPr/>
        </p:nvSpPr>
        <p:spPr>
          <a:xfrm>
            <a:off x="304800" y="243618"/>
            <a:ext cx="8001000" cy="1938992"/>
          </a:xfrm>
          <a:prstGeom prst="rect">
            <a:avLst/>
          </a:prstGeom>
          <a:noFill/>
        </p:spPr>
        <p:txBody>
          <a:bodyPr wrap="square" rtlCol="0">
            <a:spAutoFit/>
          </a:bodyPr>
          <a:lstStyle/>
          <a:p>
            <a:r>
              <a:rPr lang="en-US" sz="2400" dirty="0">
                <a:latin typeface="+mj-lt"/>
              </a:rPr>
              <a:t>Example of use of  spherical harmonic expansion:</a:t>
            </a:r>
          </a:p>
          <a:p>
            <a:r>
              <a:rPr lang="en-US" sz="2400" dirty="0">
                <a:latin typeface="+mj-lt"/>
              </a:rPr>
              <a:t>Problem #4.9 in Jackson.  A point charge </a:t>
            </a:r>
            <a:r>
              <a:rPr lang="en-US" sz="2400" i="1" dirty="0">
                <a:latin typeface="+mj-lt"/>
              </a:rPr>
              <a:t>q</a:t>
            </a:r>
            <a:r>
              <a:rPr lang="en-US" sz="2400" dirty="0">
                <a:latin typeface="+mj-lt"/>
              </a:rPr>
              <a:t> is located in free space a distance d from the center of a dielectric sphere of radius </a:t>
            </a:r>
            <a:r>
              <a:rPr lang="en-US" sz="2400" i="1" dirty="0">
                <a:latin typeface="+mj-lt"/>
              </a:rPr>
              <a:t>a</a:t>
            </a:r>
            <a:r>
              <a:rPr lang="en-US" sz="2400" dirty="0">
                <a:latin typeface="+mj-lt"/>
              </a:rPr>
              <a:t> (</a:t>
            </a:r>
            <a:r>
              <a:rPr lang="en-US" sz="2400" i="1" dirty="0">
                <a:latin typeface="+mj-lt"/>
              </a:rPr>
              <a:t>a&lt;d</a:t>
            </a:r>
            <a:r>
              <a:rPr lang="en-US" sz="2400" dirty="0">
                <a:latin typeface="+mj-lt"/>
              </a:rPr>
              <a:t>) and dielectric constant </a:t>
            </a:r>
            <a:r>
              <a:rPr lang="en-US" sz="2400" dirty="0">
                <a:latin typeface="Symbol" panose="05050102010706020507" pitchFamily="18" charset="2"/>
              </a:rPr>
              <a:t>e</a:t>
            </a:r>
            <a:r>
              <a:rPr lang="en-US" sz="2400" dirty="0">
                <a:latin typeface="+mj-lt"/>
              </a:rPr>
              <a:t>/</a:t>
            </a:r>
            <a:r>
              <a:rPr lang="en-US" sz="2400" dirty="0">
                <a:latin typeface="Symbol" panose="05050102010706020507" pitchFamily="18" charset="2"/>
              </a:rPr>
              <a:t>e</a:t>
            </a:r>
            <a:r>
              <a:rPr lang="en-US" sz="2400" baseline="-25000" dirty="0">
                <a:latin typeface="+mj-lt"/>
              </a:rPr>
              <a:t>0</a:t>
            </a:r>
            <a:r>
              <a:rPr lang="en-US" sz="2400" dirty="0">
                <a:latin typeface="+mj-lt"/>
              </a:rPr>
              <a:t>.    Find the electrostatic potential.</a:t>
            </a:r>
          </a:p>
        </p:txBody>
      </p:sp>
      <p:sp>
        <p:nvSpPr>
          <p:cNvPr id="6" name="Oval 5"/>
          <p:cNvSpPr/>
          <p:nvPr/>
        </p:nvSpPr>
        <p:spPr>
          <a:xfrm>
            <a:off x="990600" y="3505200"/>
            <a:ext cx="2133600" cy="2133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 name="Straight Arrow Connector 7"/>
          <p:cNvCxnSpPr/>
          <p:nvPr/>
        </p:nvCxnSpPr>
        <p:spPr>
          <a:xfrm flipV="1">
            <a:off x="2057400" y="3657600"/>
            <a:ext cx="533400" cy="99060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1981200" y="3810000"/>
            <a:ext cx="228600" cy="461665"/>
          </a:xfrm>
          <a:prstGeom prst="rect">
            <a:avLst/>
          </a:prstGeom>
          <a:noFill/>
        </p:spPr>
        <p:txBody>
          <a:bodyPr wrap="square" rtlCol="0">
            <a:spAutoFit/>
          </a:bodyPr>
          <a:lstStyle/>
          <a:p>
            <a:r>
              <a:rPr lang="en-US" sz="2400" i="1" dirty="0">
                <a:latin typeface="+mj-lt"/>
              </a:rPr>
              <a:t>a</a:t>
            </a:r>
          </a:p>
        </p:txBody>
      </p:sp>
      <p:cxnSp>
        <p:nvCxnSpPr>
          <p:cNvPr id="11" name="Straight Connector 10"/>
          <p:cNvCxnSpPr/>
          <p:nvPr/>
        </p:nvCxnSpPr>
        <p:spPr>
          <a:xfrm>
            <a:off x="152400" y="4648200"/>
            <a:ext cx="77724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Oval 11"/>
          <p:cNvSpPr/>
          <p:nvPr/>
        </p:nvSpPr>
        <p:spPr>
          <a:xfrm>
            <a:off x="5486400" y="4596829"/>
            <a:ext cx="91440" cy="9144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p:cNvSpPr txBox="1"/>
          <p:nvPr/>
        </p:nvSpPr>
        <p:spPr>
          <a:xfrm>
            <a:off x="5330190" y="4721903"/>
            <a:ext cx="312420" cy="461665"/>
          </a:xfrm>
          <a:prstGeom prst="rect">
            <a:avLst/>
          </a:prstGeom>
          <a:noFill/>
        </p:spPr>
        <p:txBody>
          <a:bodyPr wrap="square" rtlCol="0">
            <a:spAutoFit/>
          </a:bodyPr>
          <a:lstStyle/>
          <a:p>
            <a:r>
              <a:rPr lang="en-US" sz="2400" i="1" dirty="0">
                <a:latin typeface="+mj-lt"/>
              </a:rPr>
              <a:t>q</a:t>
            </a:r>
          </a:p>
        </p:txBody>
      </p:sp>
      <p:sp>
        <p:nvSpPr>
          <p:cNvPr id="14" name="Right Brace 13"/>
          <p:cNvSpPr/>
          <p:nvPr/>
        </p:nvSpPr>
        <p:spPr>
          <a:xfrm rot="5400000">
            <a:off x="3465458" y="3656748"/>
            <a:ext cx="612883" cy="3429000"/>
          </a:xfrm>
          <a:prstGeom prst="rightBrace">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 name="TextBox 14"/>
          <p:cNvSpPr txBox="1"/>
          <p:nvPr/>
        </p:nvSpPr>
        <p:spPr>
          <a:xfrm>
            <a:off x="3581400" y="5712502"/>
            <a:ext cx="533400" cy="461665"/>
          </a:xfrm>
          <a:prstGeom prst="rect">
            <a:avLst/>
          </a:prstGeom>
          <a:noFill/>
        </p:spPr>
        <p:txBody>
          <a:bodyPr wrap="square" rtlCol="0">
            <a:spAutoFit/>
          </a:bodyPr>
          <a:lstStyle/>
          <a:p>
            <a:r>
              <a:rPr lang="en-US" sz="2400" i="1" dirty="0">
                <a:latin typeface="+mj-lt"/>
              </a:rPr>
              <a:t>d</a:t>
            </a:r>
          </a:p>
        </p:txBody>
      </p:sp>
      <p:cxnSp>
        <p:nvCxnSpPr>
          <p:cNvPr id="17" name="Straight Arrow Connector 16"/>
          <p:cNvCxnSpPr/>
          <p:nvPr/>
        </p:nvCxnSpPr>
        <p:spPr>
          <a:xfrm flipH="1">
            <a:off x="2286000" y="3105929"/>
            <a:ext cx="685800" cy="726395"/>
          </a:xfrm>
          <a:prstGeom prst="straightConnector1">
            <a:avLst/>
          </a:prstGeom>
          <a:ln w="25400">
            <a:solidFill>
              <a:srgbClr val="00B050"/>
            </a:solidFill>
            <a:tailEnd type="triangle"/>
          </a:ln>
        </p:spPr>
        <p:style>
          <a:lnRef idx="1">
            <a:schemeClr val="accent1"/>
          </a:lnRef>
          <a:fillRef idx="0">
            <a:schemeClr val="accent1"/>
          </a:fillRef>
          <a:effectRef idx="0">
            <a:schemeClr val="accent1"/>
          </a:effectRef>
          <a:fontRef idx="minor">
            <a:schemeClr val="tx1"/>
          </a:fontRef>
        </p:style>
      </p:cxnSp>
      <p:graphicFrame>
        <p:nvGraphicFramePr>
          <p:cNvPr id="18" name="Object 17"/>
          <p:cNvGraphicFramePr>
            <a:graphicFrameLocks noChangeAspect="1"/>
          </p:cNvGraphicFramePr>
          <p:nvPr>
            <p:extLst>
              <p:ext uri="{D42A27DB-BD31-4B8C-83A1-F6EECF244321}">
                <p14:modId xmlns:p14="http://schemas.microsoft.com/office/powerpoint/2010/main" val="1578945587"/>
              </p:ext>
            </p:extLst>
          </p:nvPr>
        </p:nvGraphicFramePr>
        <p:xfrm>
          <a:off x="1981200" y="2182912"/>
          <a:ext cx="3160712" cy="1192212"/>
        </p:xfrm>
        <a:graphic>
          <a:graphicData uri="http://schemas.openxmlformats.org/presentationml/2006/ole">
            <mc:AlternateContent xmlns:mc="http://schemas.openxmlformats.org/markup-compatibility/2006">
              <mc:Choice xmlns:v="urn:schemas-microsoft-com:vml" Requires="v">
                <p:oleObj spid="_x0000_s207881" name="Equation" r:id="rId3" imgW="2120760" imgH="799920" progId="Equation.DSMT4">
                  <p:embed/>
                </p:oleObj>
              </mc:Choice>
              <mc:Fallback>
                <p:oleObj name="Equation" r:id="rId3" imgW="2120760" imgH="799920" progId="Equation.DSMT4">
                  <p:embed/>
                  <p:pic>
                    <p:nvPicPr>
                      <p:cNvPr id="18" name="Object 17"/>
                      <p:cNvPicPr/>
                      <p:nvPr/>
                    </p:nvPicPr>
                    <p:blipFill>
                      <a:blip r:embed="rId4"/>
                      <a:stretch>
                        <a:fillRect/>
                      </a:stretch>
                    </p:blipFill>
                    <p:spPr>
                      <a:xfrm>
                        <a:off x="1981200" y="2182912"/>
                        <a:ext cx="3160712" cy="1192212"/>
                      </a:xfrm>
                      <a:prstGeom prst="rect">
                        <a:avLst/>
                      </a:prstGeom>
                    </p:spPr>
                  </p:pic>
                </p:oleObj>
              </mc:Fallback>
            </mc:AlternateContent>
          </a:graphicData>
        </a:graphic>
      </p:graphicFrame>
      <p:graphicFrame>
        <p:nvGraphicFramePr>
          <p:cNvPr id="20" name="Object 19"/>
          <p:cNvGraphicFramePr>
            <a:graphicFrameLocks noChangeAspect="1"/>
          </p:cNvGraphicFramePr>
          <p:nvPr>
            <p:extLst>
              <p:ext uri="{D42A27DB-BD31-4B8C-83A1-F6EECF244321}">
                <p14:modId xmlns:p14="http://schemas.microsoft.com/office/powerpoint/2010/main" val="225862780"/>
              </p:ext>
            </p:extLst>
          </p:nvPr>
        </p:nvGraphicFramePr>
        <p:xfrm>
          <a:off x="3389050" y="3305175"/>
          <a:ext cx="5508625" cy="1419225"/>
        </p:xfrm>
        <a:graphic>
          <a:graphicData uri="http://schemas.openxmlformats.org/presentationml/2006/ole">
            <mc:AlternateContent xmlns:mc="http://schemas.openxmlformats.org/markup-compatibility/2006">
              <mc:Choice xmlns:v="urn:schemas-microsoft-com:vml" Requires="v">
                <p:oleObj spid="_x0000_s207882" name="Equation" r:id="rId5" imgW="3695400" imgH="952200" progId="Equation.DSMT4">
                  <p:embed/>
                </p:oleObj>
              </mc:Choice>
              <mc:Fallback>
                <p:oleObj name="Equation" r:id="rId5" imgW="3695400" imgH="952200" progId="Equation.DSMT4">
                  <p:embed/>
                  <p:pic>
                    <p:nvPicPr>
                      <p:cNvPr id="20" name="Object 19"/>
                      <p:cNvPicPr/>
                      <p:nvPr/>
                    </p:nvPicPr>
                    <p:blipFill>
                      <a:blip r:embed="rId6"/>
                      <a:stretch>
                        <a:fillRect/>
                      </a:stretch>
                    </p:blipFill>
                    <p:spPr>
                      <a:xfrm>
                        <a:off x="3389050" y="3305175"/>
                        <a:ext cx="5508625" cy="1419225"/>
                      </a:xfrm>
                      <a:prstGeom prst="rect">
                        <a:avLst/>
                      </a:prstGeom>
                    </p:spPr>
                  </p:pic>
                </p:oleObj>
              </mc:Fallback>
            </mc:AlternateContent>
          </a:graphicData>
        </a:graphic>
      </p:graphicFrame>
    </p:spTree>
    <p:extLst>
      <p:ext uri="{BB962C8B-B14F-4D97-AF65-F5344CB8AC3E}">
        <p14:creationId xmlns:p14="http://schemas.microsoft.com/office/powerpoint/2010/main" val="204103017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02/28/2020</a:t>
            </a:r>
            <a:endParaRPr lang="en-US" dirty="0"/>
          </a:p>
        </p:txBody>
      </p:sp>
      <p:sp>
        <p:nvSpPr>
          <p:cNvPr id="3" name="Footer Placeholder 2"/>
          <p:cNvSpPr>
            <a:spLocks noGrp="1"/>
          </p:cNvSpPr>
          <p:nvPr>
            <p:ph type="ftr" sz="quarter" idx="11"/>
          </p:nvPr>
        </p:nvSpPr>
        <p:spPr/>
        <p:txBody>
          <a:bodyPr/>
          <a:lstStyle/>
          <a:p>
            <a:r>
              <a:rPr lang="en-US"/>
              <a:t>PHY 712  Spring 2020 -- Lecture 20</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18</a:t>
            </a:fld>
            <a:endParaRPr lang="en-US" dirty="0"/>
          </a:p>
        </p:txBody>
      </p:sp>
      <p:sp>
        <p:nvSpPr>
          <p:cNvPr id="5" name="TextBox 4"/>
          <p:cNvSpPr txBox="1"/>
          <p:nvPr/>
        </p:nvSpPr>
        <p:spPr>
          <a:xfrm>
            <a:off x="685800" y="381000"/>
            <a:ext cx="6019800" cy="461665"/>
          </a:xfrm>
          <a:prstGeom prst="rect">
            <a:avLst/>
          </a:prstGeom>
          <a:noFill/>
        </p:spPr>
        <p:txBody>
          <a:bodyPr wrap="square" rtlCol="0">
            <a:spAutoFit/>
          </a:bodyPr>
          <a:lstStyle/>
          <a:p>
            <a:r>
              <a:rPr lang="en-US" sz="2400" dirty="0">
                <a:latin typeface="+mj-lt"/>
              </a:rPr>
              <a:t>Review of HW -- continued</a:t>
            </a:r>
          </a:p>
        </p:txBody>
      </p:sp>
      <p:graphicFrame>
        <p:nvGraphicFramePr>
          <p:cNvPr id="6" name="Object 5"/>
          <p:cNvGraphicFramePr>
            <a:graphicFrameLocks noChangeAspect="1"/>
          </p:cNvGraphicFramePr>
          <p:nvPr>
            <p:extLst>
              <p:ext uri="{D42A27DB-BD31-4B8C-83A1-F6EECF244321}">
                <p14:modId xmlns:p14="http://schemas.microsoft.com/office/powerpoint/2010/main" val="1354160530"/>
              </p:ext>
            </p:extLst>
          </p:nvPr>
        </p:nvGraphicFramePr>
        <p:xfrm>
          <a:off x="1524000" y="1066800"/>
          <a:ext cx="3160712" cy="1192212"/>
        </p:xfrm>
        <a:graphic>
          <a:graphicData uri="http://schemas.openxmlformats.org/presentationml/2006/ole">
            <mc:AlternateContent xmlns:mc="http://schemas.openxmlformats.org/markup-compatibility/2006">
              <mc:Choice xmlns:v="urn:schemas-microsoft-com:vml" Requires="v">
                <p:oleObj spid="_x0000_s208909" name="Equation" r:id="rId3" imgW="2120760" imgH="799920" progId="Equation.DSMT4">
                  <p:embed/>
                </p:oleObj>
              </mc:Choice>
              <mc:Fallback>
                <p:oleObj name="Equation" r:id="rId3" imgW="2120760" imgH="799920" progId="Equation.DSMT4">
                  <p:embed/>
                  <p:pic>
                    <p:nvPicPr>
                      <p:cNvPr id="6" name="Object 5"/>
                      <p:cNvPicPr/>
                      <p:nvPr/>
                    </p:nvPicPr>
                    <p:blipFill>
                      <a:blip r:embed="rId4"/>
                      <a:stretch>
                        <a:fillRect/>
                      </a:stretch>
                    </p:blipFill>
                    <p:spPr>
                      <a:xfrm>
                        <a:off x="1524000" y="1066800"/>
                        <a:ext cx="3160712" cy="1192212"/>
                      </a:xfrm>
                      <a:prstGeom prst="rect">
                        <a:avLst/>
                      </a:prstGeom>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2633771953"/>
              </p:ext>
            </p:extLst>
          </p:nvPr>
        </p:nvGraphicFramePr>
        <p:xfrm>
          <a:off x="1524000" y="2508832"/>
          <a:ext cx="5508625" cy="1419225"/>
        </p:xfrm>
        <a:graphic>
          <a:graphicData uri="http://schemas.openxmlformats.org/presentationml/2006/ole">
            <mc:AlternateContent xmlns:mc="http://schemas.openxmlformats.org/markup-compatibility/2006">
              <mc:Choice xmlns:v="urn:schemas-microsoft-com:vml" Requires="v">
                <p:oleObj spid="_x0000_s208910" name="Equation" r:id="rId5" imgW="3695400" imgH="952200" progId="Equation.DSMT4">
                  <p:embed/>
                </p:oleObj>
              </mc:Choice>
              <mc:Fallback>
                <p:oleObj name="Equation" r:id="rId5" imgW="3695400" imgH="952200" progId="Equation.DSMT4">
                  <p:embed/>
                  <p:pic>
                    <p:nvPicPr>
                      <p:cNvPr id="7" name="Object 6"/>
                      <p:cNvPicPr/>
                      <p:nvPr/>
                    </p:nvPicPr>
                    <p:blipFill>
                      <a:blip r:embed="rId6"/>
                      <a:stretch>
                        <a:fillRect/>
                      </a:stretch>
                    </p:blipFill>
                    <p:spPr>
                      <a:xfrm>
                        <a:off x="1524000" y="2508832"/>
                        <a:ext cx="5508625" cy="1419225"/>
                      </a:xfrm>
                      <a:prstGeom prst="rect">
                        <a:avLst/>
                      </a:prstGeom>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989474795"/>
              </p:ext>
            </p:extLst>
          </p:nvPr>
        </p:nvGraphicFramePr>
        <p:xfrm>
          <a:off x="1447800" y="4192588"/>
          <a:ext cx="5981700" cy="1495425"/>
        </p:xfrm>
        <a:graphic>
          <a:graphicData uri="http://schemas.openxmlformats.org/presentationml/2006/ole">
            <mc:AlternateContent xmlns:mc="http://schemas.openxmlformats.org/markup-compatibility/2006">
              <mc:Choice xmlns:v="urn:schemas-microsoft-com:vml" Requires="v">
                <p:oleObj spid="_x0000_s208911" name="Equation" r:id="rId7" imgW="4012920" imgH="1002960" progId="Equation.DSMT4">
                  <p:embed/>
                </p:oleObj>
              </mc:Choice>
              <mc:Fallback>
                <p:oleObj name="Equation" r:id="rId7" imgW="4012920" imgH="1002960" progId="Equation.DSMT4">
                  <p:embed/>
                  <p:pic>
                    <p:nvPicPr>
                      <p:cNvPr id="8" name="Object 7"/>
                      <p:cNvPicPr/>
                      <p:nvPr/>
                    </p:nvPicPr>
                    <p:blipFill>
                      <a:blip r:embed="rId8"/>
                      <a:stretch>
                        <a:fillRect/>
                      </a:stretch>
                    </p:blipFill>
                    <p:spPr>
                      <a:xfrm>
                        <a:off x="1447800" y="4192588"/>
                        <a:ext cx="5981700" cy="1495425"/>
                      </a:xfrm>
                      <a:prstGeom prst="rect">
                        <a:avLst/>
                      </a:prstGeom>
                    </p:spPr>
                  </p:pic>
                </p:oleObj>
              </mc:Fallback>
            </mc:AlternateContent>
          </a:graphicData>
        </a:graphic>
      </p:graphicFrame>
    </p:spTree>
    <p:extLst>
      <p:ext uri="{BB962C8B-B14F-4D97-AF65-F5344CB8AC3E}">
        <p14:creationId xmlns:p14="http://schemas.microsoft.com/office/powerpoint/2010/main" val="219284300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02/28/2020</a:t>
            </a:r>
            <a:endParaRPr lang="en-US" dirty="0"/>
          </a:p>
        </p:txBody>
      </p:sp>
      <p:sp>
        <p:nvSpPr>
          <p:cNvPr id="3" name="Footer Placeholder 2"/>
          <p:cNvSpPr>
            <a:spLocks noGrp="1"/>
          </p:cNvSpPr>
          <p:nvPr>
            <p:ph type="ftr" sz="quarter" idx="11"/>
          </p:nvPr>
        </p:nvSpPr>
        <p:spPr/>
        <p:txBody>
          <a:bodyPr/>
          <a:lstStyle/>
          <a:p>
            <a:r>
              <a:rPr lang="en-US"/>
              <a:t>PHY 712  Spring 2020 -- Lecture 20</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19</a:t>
            </a:fld>
            <a:endParaRPr lang="en-US" dirty="0"/>
          </a:p>
        </p:txBody>
      </p:sp>
      <p:sp>
        <p:nvSpPr>
          <p:cNvPr id="5" name="Oval 4"/>
          <p:cNvSpPr/>
          <p:nvPr/>
        </p:nvSpPr>
        <p:spPr>
          <a:xfrm>
            <a:off x="990600" y="1550888"/>
            <a:ext cx="2133600" cy="2133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 name="Straight Arrow Connector 5"/>
          <p:cNvCxnSpPr/>
          <p:nvPr/>
        </p:nvCxnSpPr>
        <p:spPr>
          <a:xfrm flipV="1">
            <a:off x="2057400" y="1703288"/>
            <a:ext cx="533400" cy="99060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1981200" y="1855688"/>
            <a:ext cx="228600" cy="461665"/>
          </a:xfrm>
          <a:prstGeom prst="rect">
            <a:avLst/>
          </a:prstGeom>
          <a:noFill/>
        </p:spPr>
        <p:txBody>
          <a:bodyPr wrap="square" rtlCol="0">
            <a:spAutoFit/>
          </a:bodyPr>
          <a:lstStyle/>
          <a:p>
            <a:r>
              <a:rPr lang="en-US" sz="2400" i="1" dirty="0">
                <a:latin typeface="+mj-lt"/>
              </a:rPr>
              <a:t>a</a:t>
            </a:r>
          </a:p>
        </p:txBody>
      </p:sp>
      <p:cxnSp>
        <p:nvCxnSpPr>
          <p:cNvPr id="8" name="Straight Connector 7"/>
          <p:cNvCxnSpPr/>
          <p:nvPr/>
        </p:nvCxnSpPr>
        <p:spPr>
          <a:xfrm>
            <a:off x="152400" y="2693888"/>
            <a:ext cx="77724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9" name="Oval 8"/>
          <p:cNvSpPr/>
          <p:nvPr/>
        </p:nvSpPr>
        <p:spPr>
          <a:xfrm>
            <a:off x="5486400" y="2642517"/>
            <a:ext cx="91440" cy="9144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5330190" y="2767591"/>
            <a:ext cx="312420" cy="461665"/>
          </a:xfrm>
          <a:prstGeom prst="rect">
            <a:avLst/>
          </a:prstGeom>
          <a:noFill/>
        </p:spPr>
        <p:txBody>
          <a:bodyPr wrap="square" rtlCol="0">
            <a:spAutoFit/>
          </a:bodyPr>
          <a:lstStyle/>
          <a:p>
            <a:r>
              <a:rPr lang="en-US" sz="2400" i="1" dirty="0">
                <a:latin typeface="+mj-lt"/>
              </a:rPr>
              <a:t>q</a:t>
            </a:r>
          </a:p>
        </p:txBody>
      </p:sp>
      <p:sp>
        <p:nvSpPr>
          <p:cNvPr id="11" name="Right Brace 10"/>
          <p:cNvSpPr/>
          <p:nvPr/>
        </p:nvSpPr>
        <p:spPr>
          <a:xfrm rot="5400000">
            <a:off x="3465458" y="1702436"/>
            <a:ext cx="612883" cy="3429000"/>
          </a:xfrm>
          <a:prstGeom prst="rightBrace">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 name="TextBox 11"/>
          <p:cNvSpPr txBox="1"/>
          <p:nvPr/>
        </p:nvSpPr>
        <p:spPr>
          <a:xfrm>
            <a:off x="3581400" y="3758190"/>
            <a:ext cx="533400" cy="461665"/>
          </a:xfrm>
          <a:prstGeom prst="rect">
            <a:avLst/>
          </a:prstGeom>
          <a:noFill/>
        </p:spPr>
        <p:txBody>
          <a:bodyPr wrap="square" rtlCol="0">
            <a:spAutoFit/>
          </a:bodyPr>
          <a:lstStyle/>
          <a:p>
            <a:r>
              <a:rPr lang="en-US" sz="2400" i="1" dirty="0">
                <a:latin typeface="+mj-lt"/>
              </a:rPr>
              <a:t>d</a:t>
            </a:r>
          </a:p>
        </p:txBody>
      </p:sp>
      <p:cxnSp>
        <p:nvCxnSpPr>
          <p:cNvPr id="13" name="Straight Arrow Connector 12"/>
          <p:cNvCxnSpPr/>
          <p:nvPr/>
        </p:nvCxnSpPr>
        <p:spPr>
          <a:xfrm flipH="1">
            <a:off x="2286000" y="1151617"/>
            <a:ext cx="685800" cy="726395"/>
          </a:xfrm>
          <a:prstGeom prst="straightConnector1">
            <a:avLst/>
          </a:prstGeom>
          <a:ln w="25400">
            <a:solidFill>
              <a:srgbClr val="00B050"/>
            </a:solidFill>
            <a:tailEnd type="triangle"/>
          </a:ln>
        </p:spPr>
        <p:style>
          <a:lnRef idx="1">
            <a:schemeClr val="accent1"/>
          </a:lnRef>
          <a:fillRef idx="0">
            <a:schemeClr val="accent1"/>
          </a:fillRef>
          <a:effectRef idx="0">
            <a:schemeClr val="accent1"/>
          </a:effectRef>
          <a:fontRef idx="minor">
            <a:schemeClr val="tx1"/>
          </a:fontRef>
        </p:style>
      </p:cxnSp>
      <p:graphicFrame>
        <p:nvGraphicFramePr>
          <p:cNvPr id="14" name="Object 13"/>
          <p:cNvGraphicFramePr>
            <a:graphicFrameLocks noChangeAspect="1"/>
          </p:cNvGraphicFramePr>
          <p:nvPr>
            <p:extLst>
              <p:ext uri="{D42A27DB-BD31-4B8C-83A1-F6EECF244321}">
                <p14:modId xmlns:p14="http://schemas.microsoft.com/office/powerpoint/2010/main" val="2302055102"/>
              </p:ext>
            </p:extLst>
          </p:nvPr>
        </p:nvGraphicFramePr>
        <p:xfrm>
          <a:off x="1981200" y="228600"/>
          <a:ext cx="3160712" cy="1192212"/>
        </p:xfrm>
        <a:graphic>
          <a:graphicData uri="http://schemas.openxmlformats.org/presentationml/2006/ole">
            <mc:AlternateContent xmlns:mc="http://schemas.openxmlformats.org/markup-compatibility/2006">
              <mc:Choice xmlns:v="urn:schemas-microsoft-com:vml" Requires="v">
                <p:oleObj spid="_x0000_s209933" name="Equation" r:id="rId3" imgW="2120760" imgH="799920" progId="Equation.DSMT4">
                  <p:embed/>
                </p:oleObj>
              </mc:Choice>
              <mc:Fallback>
                <p:oleObj name="Equation" r:id="rId3" imgW="2120760" imgH="799920" progId="Equation.DSMT4">
                  <p:embed/>
                  <p:pic>
                    <p:nvPicPr>
                      <p:cNvPr id="14" name="Object 13"/>
                      <p:cNvPicPr/>
                      <p:nvPr/>
                    </p:nvPicPr>
                    <p:blipFill>
                      <a:blip r:embed="rId4"/>
                      <a:stretch>
                        <a:fillRect/>
                      </a:stretch>
                    </p:blipFill>
                    <p:spPr>
                      <a:xfrm>
                        <a:off x="1981200" y="228600"/>
                        <a:ext cx="3160712" cy="1192212"/>
                      </a:xfrm>
                      <a:prstGeom prst="rect">
                        <a:avLst/>
                      </a:prstGeom>
                    </p:spPr>
                  </p:pic>
                </p:oleObj>
              </mc:Fallback>
            </mc:AlternateContent>
          </a:graphicData>
        </a:graphic>
      </p:graphicFrame>
      <p:graphicFrame>
        <p:nvGraphicFramePr>
          <p:cNvPr id="15" name="Object 14"/>
          <p:cNvGraphicFramePr>
            <a:graphicFrameLocks noChangeAspect="1"/>
          </p:cNvGraphicFramePr>
          <p:nvPr>
            <p:extLst>
              <p:ext uri="{D42A27DB-BD31-4B8C-83A1-F6EECF244321}">
                <p14:modId xmlns:p14="http://schemas.microsoft.com/office/powerpoint/2010/main" val="2218087469"/>
              </p:ext>
            </p:extLst>
          </p:nvPr>
        </p:nvGraphicFramePr>
        <p:xfrm>
          <a:off x="3429000" y="1198463"/>
          <a:ext cx="5508625" cy="1419225"/>
        </p:xfrm>
        <a:graphic>
          <a:graphicData uri="http://schemas.openxmlformats.org/presentationml/2006/ole">
            <mc:AlternateContent xmlns:mc="http://schemas.openxmlformats.org/markup-compatibility/2006">
              <mc:Choice xmlns:v="urn:schemas-microsoft-com:vml" Requires="v">
                <p:oleObj spid="_x0000_s209934" name="Equation" r:id="rId5" imgW="3695400" imgH="952200" progId="Equation.DSMT4">
                  <p:embed/>
                </p:oleObj>
              </mc:Choice>
              <mc:Fallback>
                <p:oleObj name="Equation" r:id="rId5" imgW="3695400" imgH="952200" progId="Equation.DSMT4">
                  <p:embed/>
                  <p:pic>
                    <p:nvPicPr>
                      <p:cNvPr id="15" name="Object 14"/>
                      <p:cNvPicPr/>
                      <p:nvPr/>
                    </p:nvPicPr>
                    <p:blipFill>
                      <a:blip r:embed="rId6"/>
                      <a:stretch>
                        <a:fillRect/>
                      </a:stretch>
                    </p:blipFill>
                    <p:spPr>
                      <a:xfrm>
                        <a:off x="3429000" y="1198463"/>
                        <a:ext cx="5508625" cy="1419225"/>
                      </a:xfrm>
                      <a:prstGeom prst="rect">
                        <a:avLst/>
                      </a:prstGeom>
                    </p:spPr>
                  </p:pic>
                </p:oleObj>
              </mc:Fallback>
            </mc:AlternateContent>
          </a:graphicData>
        </a:graphic>
      </p:graphicFrame>
      <p:graphicFrame>
        <p:nvGraphicFramePr>
          <p:cNvPr id="16" name="Object 15"/>
          <p:cNvGraphicFramePr>
            <a:graphicFrameLocks noChangeAspect="1"/>
          </p:cNvGraphicFramePr>
          <p:nvPr>
            <p:extLst>
              <p:ext uri="{D42A27DB-BD31-4B8C-83A1-F6EECF244321}">
                <p14:modId xmlns:p14="http://schemas.microsoft.com/office/powerpoint/2010/main" val="2452914072"/>
              </p:ext>
            </p:extLst>
          </p:nvPr>
        </p:nvGraphicFramePr>
        <p:xfrm>
          <a:off x="609600" y="4139983"/>
          <a:ext cx="7528863" cy="1932186"/>
        </p:xfrm>
        <a:graphic>
          <a:graphicData uri="http://schemas.openxmlformats.org/presentationml/2006/ole">
            <mc:AlternateContent xmlns:mc="http://schemas.openxmlformats.org/markup-compatibility/2006">
              <mc:Choice xmlns:v="urn:schemas-microsoft-com:vml" Requires="v">
                <p:oleObj spid="_x0000_s209935" name="Equation" r:id="rId7" imgW="5740200" imgH="1473120" progId="Equation.DSMT4">
                  <p:embed/>
                </p:oleObj>
              </mc:Choice>
              <mc:Fallback>
                <p:oleObj name="Equation" r:id="rId7" imgW="5740200" imgH="1473120" progId="Equation.DSMT4">
                  <p:embed/>
                  <p:pic>
                    <p:nvPicPr>
                      <p:cNvPr id="16" name="Object 15"/>
                      <p:cNvPicPr/>
                      <p:nvPr/>
                    </p:nvPicPr>
                    <p:blipFill>
                      <a:blip r:embed="rId8"/>
                      <a:stretch>
                        <a:fillRect/>
                      </a:stretch>
                    </p:blipFill>
                    <p:spPr>
                      <a:xfrm>
                        <a:off x="609600" y="4139983"/>
                        <a:ext cx="7528863" cy="1932186"/>
                      </a:xfrm>
                      <a:prstGeom prst="rect">
                        <a:avLst/>
                      </a:prstGeom>
                    </p:spPr>
                  </p:pic>
                </p:oleObj>
              </mc:Fallback>
            </mc:AlternateContent>
          </a:graphicData>
        </a:graphic>
      </p:graphicFrame>
    </p:spTree>
    <p:extLst>
      <p:ext uri="{BB962C8B-B14F-4D97-AF65-F5344CB8AC3E}">
        <p14:creationId xmlns:p14="http://schemas.microsoft.com/office/powerpoint/2010/main" val="23416008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5D55F407-E66E-40E3-9DF4-2C5E03BD32A5}"/>
              </a:ext>
            </a:extLst>
          </p:cNvPr>
          <p:cNvPicPr>
            <a:picLocks noChangeAspect="1"/>
          </p:cNvPicPr>
          <p:nvPr/>
        </p:nvPicPr>
        <p:blipFill>
          <a:blip r:embed="rId3"/>
          <a:stretch>
            <a:fillRect/>
          </a:stretch>
        </p:blipFill>
        <p:spPr>
          <a:xfrm>
            <a:off x="0" y="874059"/>
            <a:ext cx="9144000" cy="5109882"/>
          </a:xfrm>
          <a:prstGeom prst="rect">
            <a:avLst/>
          </a:prstGeom>
        </p:spPr>
      </p:pic>
      <p:sp>
        <p:nvSpPr>
          <p:cNvPr id="2" name="Date Placeholder 1"/>
          <p:cNvSpPr>
            <a:spLocks noGrp="1"/>
          </p:cNvSpPr>
          <p:nvPr>
            <p:ph type="dt" sz="half" idx="10"/>
          </p:nvPr>
        </p:nvSpPr>
        <p:spPr/>
        <p:txBody>
          <a:bodyPr/>
          <a:lstStyle/>
          <a:p>
            <a:r>
              <a:rPr lang="en-US"/>
              <a:t>02/28/2020</a:t>
            </a:r>
            <a:endParaRPr lang="en-US" dirty="0"/>
          </a:p>
        </p:txBody>
      </p:sp>
      <p:sp>
        <p:nvSpPr>
          <p:cNvPr id="3" name="Footer Placeholder 2"/>
          <p:cNvSpPr>
            <a:spLocks noGrp="1"/>
          </p:cNvSpPr>
          <p:nvPr>
            <p:ph type="ftr" sz="quarter" idx="11"/>
          </p:nvPr>
        </p:nvSpPr>
        <p:spPr/>
        <p:txBody>
          <a:bodyPr/>
          <a:lstStyle/>
          <a:p>
            <a:r>
              <a:rPr lang="en-US"/>
              <a:t>PHY 712  Spring 2020 -- Lecture 20</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a:t>
            </a:fld>
            <a:endParaRPr lang="en-US" dirty="0"/>
          </a:p>
        </p:txBody>
      </p:sp>
      <p:sp>
        <p:nvSpPr>
          <p:cNvPr id="8" name="Rectangle 7"/>
          <p:cNvSpPr/>
          <p:nvPr/>
        </p:nvSpPr>
        <p:spPr>
          <a:xfrm>
            <a:off x="152400" y="2667000"/>
            <a:ext cx="8839200" cy="228600"/>
          </a:xfrm>
          <a:prstGeom prst="rect">
            <a:avLst/>
          </a:prstGeom>
          <a:solidFill>
            <a:srgbClr val="DA32AA">
              <a:alpha val="29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6663344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02/28/2020</a:t>
            </a:r>
            <a:endParaRPr lang="en-US" dirty="0"/>
          </a:p>
        </p:txBody>
      </p:sp>
      <p:sp>
        <p:nvSpPr>
          <p:cNvPr id="3" name="Footer Placeholder 2"/>
          <p:cNvSpPr>
            <a:spLocks noGrp="1"/>
          </p:cNvSpPr>
          <p:nvPr>
            <p:ph type="ftr" sz="quarter" idx="11"/>
          </p:nvPr>
        </p:nvSpPr>
        <p:spPr/>
        <p:txBody>
          <a:bodyPr/>
          <a:lstStyle/>
          <a:p>
            <a:r>
              <a:rPr lang="en-US"/>
              <a:t>PHY 712  Spring 2020 -- Lecture 20</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20</a:t>
            </a:fld>
            <a:endParaRPr lang="en-US" dirty="0"/>
          </a:p>
        </p:txBody>
      </p:sp>
      <p:graphicFrame>
        <p:nvGraphicFramePr>
          <p:cNvPr id="16" name="Object 15"/>
          <p:cNvGraphicFramePr>
            <a:graphicFrameLocks noChangeAspect="1"/>
          </p:cNvGraphicFramePr>
          <p:nvPr>
            <p:extLst>
              <p:ext uri="{D42A27DB-BD31-4B8C-83A1-F6EECF244321}">
                <p14:modId xmlns:p14="http://schemas.microsoft.com/office/powerpoint/2010/main" val="1292047697"/>
              </p:ext>
            </p:extLst>
          </p:nvPr>
        </p:nvGraphicFramePr>
        <p:xfrm>
          <a:off x="685800" y="76200"/>
          <a:ext cx="7528863" cy="1932186"/>
        </p:xfrm>
        <a:graphic>
          <a:graphicData uri="http://schemas.openxmlformats.org/presentationml/2006/ole">
            <mc:AlternateContent xmlns:mc="http://schemas.openxmlformats.org/markup-compatibility/2006">
              <mc:Choice xmlns:v="urn:schemas-microsoft-com:vml" Requires="v">
                <p:oleObj spid="_x0000_s210953" name="Equation" r:id="rId3" imgW="5740200" imgH="1473120" progId="Equation.DSMT4">
                  <p:embed/>
                </p:oleObj>
              </mc:Choice>
              <mc:Fallback>
                <p:oleObj name="Equation" r:id="rId3" imgW="5740200" imgH="1473120" progId="Equation.DSMT4">
                  <p:embed/>
                  <p:pic>
                    <p:nvPicPr>
                      <p:cNvPr id="16" name="Object 15"/>
                      <p:cNvPicPr/>
                      <p:nvPr/>
                    </p:nvPicPr>
                    <p:blipFill>
                      <a:blip r:embed="rId4"/>
                      <a:stretch>
                        <a:fillRect/>
                      </a:stretch>
                    </p:blipFill>
                    <p:spPr>
                      <a:xfrm>
                        <a:off x="685800" y="76200"/>
                        <a:ext cx="7528863" cy="1932186"/>
                      </a:xfrm>
                      <a:prstGeom prst="rect">
                        <a:avLst/>
                      </a:prstGeom>
                    </p:spPr>
                  </p:pic>
                </p:oleObj>
              </mc:Fallback>
            </mc:AlternateContent>
          </a:graphicData>
        </a:graphic>
      </p:graphicFrame>
      <p:graphicFrame>
        <p:nvGraphicFramePr>
          <p:cNvPr id="17" name="Object 16"/>
          <p:cNvGraphicFramePr>
            <a:graphicFrameLocks noChangeAspect="1"/>
          </p:cNvGraphicFramePr>
          <p:nvPr>
            <p:extLst>
              <p:ext uri="{D42A27DB-BD31-4B8C-83A1-F6EECF244321}">
                <p14:modId xmlns:p14="http://schemas.microsoft.com/office/powerpoint/2010/main" val="3217607945"/>
              </p:ext>
            </p:extLst>
          </p:nvPr>
        </p:nvGraphicFramePr>
        <p:xfrm>
          <a:off x="694660" y="2438400"/>
          <a:ext cx="5502378" cy="2819400"/>
        </p:xfrm>
        <a:graphic>
          <a:graphicData uri="http://schemas.openxmlformats.org/presentationml/2006/ole">
            <mc:AlternateContent xmlns:mc="http://schemas.openxmlformats.org/markup-compatibility/2006">
              <mc:Choice xmlns:v="urn:schemas-microsoft-com:vml" Requires="v">
                <p:oleObj spid="_x0000_s210954" name="Equation" r:id="rId5" imgW="3073320" imgH="1574640" progId="Equation.DSMT4">
                  <p:embed/>
                </p:oleObj>
              </mc:Choice>
              <mc:Fallback>
                <p:oleObj name="Equation" r:id="rId5" imgW="3073320" imgH="1574640" progId="Equation.DSMT4">
                  <p:embed/>
                  <p:pic>
                    <p:nvPicPr>
                      <p:cNvPr id="17" name="Object 16"/>
                      <p:cNvPicPr/>
                      <p:nvPr/>
                    </p:nvPicPr>
                    <p:blipFill>
                      <a:blip r:embed="rId6"/>
                      <a:stretch>
                        <a:fillRect/>
                      </a:stretch>
                    </p:blipFill>
                    <p:spPr>
                      <a:xfrm>
                        <a:off x="694660" y="2438400"/>
                        <a:ext cx="5502378" cy="2819400"/>
                      </a:xfrm>
                      <a:prstGeom prst="rect">
                        <a:avLst/>
                      </a:prstGeom>
                    </p:spPr>
                  </p:pic>
                </p:oleObj>
              </mc:Fallback>
            </mc:AlternateContent>
          </a:graphicData>
        </a:graphic>
      </p:graphicFrame>
      <p:sp>
        <p:nvSpPr>
          <p:cNvPr id="5" name="TextBox 4"/>
          <p:cNvSpPr txBox="1"/>
          <p:nvPr/>
        </p:nvSpPr>
        <p:spPr>
          <a:xfrm>
            <a:off x="1295400" y="5486400"/>
            <a:ext cx="6705600" cy="461665"/>
          </a:xfrm>
          <a:prstGeom prst="rect">
            <a:avLst/>
          </a:prstGeom>
          <a:noFill/>
        </p:spPr>
        <p:txBody>
          <a:bodyPr wrap="square" rtlCol="0">
            <a:spAutoFit/>
          </a:bodyPr>
          <a:lstStyle/>
          <a:p>
            <a:r>
              <a:rPr lang="en-US" sz="2400" dirty="0">
                <a:latin typeface="+mj-lt"/>
              </a:rPr>
              <a:t>2 equations and 2 unknowns for each </a:t>
            </a:r>
            <a:r>
              <a:rPr lang="en-US" sz="2400" i="1" dirty="0">
                <a:latin typeface="+mj-lt"/>
              </a:rPr>
              <a:t>l</a:t>
            </a:r>
          </a:p>
        </p:txBody>
      </p:sp>
    </p:spTree>
    <p:extLst>
      <p:ext uri="{BB962C8B-B14F-4D97-AF65-F5344CB8AC3E}">
        <p14:creationId xmlns:p14="http://schemas.microsoft.com/office/powerpoint/2010/main" val="37836317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02/28/2020</a:t>
            </a:r>
            <a:endParaRPr lang="en-US" dirty="0"/>
          </a:p>
        </p:txBody>
      </p:sp>
      <p:sp>
        <p:nvSpPr>
          <p:cNvPr id="3" name="Footer Placeholder 2"/>
          <p:cNvSpPr>
            <a:spLocks noGrp="1"/>
          </p:cNvSpPr>
          <p:nvPr>
            <p:ph type="ftr" sz="quarter" idx="11"/>
          </p:nvPr>
        </p:nvSpPr>
        <p:spPr/>
        <p:txBody>
          <a:bodyPr/>
          <a:lstStyle/>
          <a:p>
            <a:r>
              <a:rPr lang="en-US"/>
              <a:t>PHY 712  Spring 2020 -- Lecture 20</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21</a:t>
            </a:fld>
            <a:endParaRPr lang="en-US" dirty="0"/>
          </a:p>
        </p:txBody>
      </p:sp>
      <p:sp>
        <p:nvSpPr>
          <p:cNvPr id="5" name="TextBox 4"/>
          <p:cNvSpPr txBox="1"/>
          <p:nvPr/>
        </p:nvSpPr>
        <p:spPr>
          <a:xfrm>
            <a:off x="228600" y="152400"/>
            <a:ext cx="3810000" cy="457200"/>
          </a:xfrm>
          <a:prstGeom prst="rect">
            <a:avLst/>
          </a:prstGeom>
          <a:noFill/>
        </p:spPr>
        <p:txBody>
          <a:bodyPr wrap="square" rtlCol="0">
            <a:spAutoFit/>
          </a:bodyPr>
          <a:lstStyle/>
          <a:p>
            <a:r>
              <a:rPr lang="en-US" sz="2400" dirty="0">
                <a:latin typeface="+mj-lt"/>
              </a:rPr>
              <a:t>Review -- continued</a:t>
            </a:r>
          </a:p>
        </p:txBody>
      </p:sp>
      <p:sp>
        <p:nvSpPr>
          <p:cNvPr id="6" name="TextBox 5"/>
          <p:cNvSpPr txBox="1"/>
          <p:nvPr/>
        </p:nvSpPr>
        <p:spPr>
          <a:xfrm>
            <a:off x="247049" y="993338"/>
            <a:ext cx="7223760" cy="461665"/>
          </a:xfrm>
          <a:prstGeom prst="rect">
            <a:avLst/>
          </a:prstGeom>
          <a:noFill/>
        </p:spPr>
        <p:txBody>
          <a:bodyPr wrap="square" rtlCol="0">
            <a:spAutoFit/>
          </a:bodyPr>
          <a:lstStyle/>
          <a:p>
            <a:r>
              <a:rPr lang="en-US" sz="2400" dirty="0">
                <a:latin typeface="+mj-lt"/>
              </a:rPr>
              <a:t>Hyperfine interaction energy:</a:t>
            </a:r>
          </a:p>
        </p:txBody>
      </p:sp>
      <p:graphicFrame>
        <p:nvGraphicFramePr>
          <p:cNvPr id="7" name="Object 6"/>
          <p:cNvGraphicFramePr>
            <a:graphicFrameLocks noChangeAspect="1"/>
          </p:cNvGraphicFramePr>
          <p:nvPr>
            <p:extLst>
              <p:ext uri="{D42A27DB-BD31-4B8C-83A1-F6EECF244321}">
                <p14:modId xmlns:p14="http://schemas.microsoft.com/office/powerpoint/2010/main" val="2065657020"/>
              </p:ext>
            </p:extLst>
          </p:nvPr>
        </p:nvGraphicFramePr>
        <p:xfrm>
          <a:off x="449932" y="1607403"/>
          <a:ext cx="5583237" cy="609600"/>
        </p:xfrm>
        <a:graphic>
          <a:graphicData uri="http://schemas.openxmlformats.org/presentationml/2006/ole">
            <mc:AlternateContent xmlns:mc="http://schemas.openxmlformats.org/markup-compatibility/2006">
              <mc:Choice xmlns:v="urn:schemas-microsoft-com:vml" Requires="v">
                <p:oleObj spid="_x0000_s211981" name="Equation" r:id="rId3" imgW="2209680" imgH="241200" progId="Equation.DSMT4">
                  <p:embed/>
                </p:oleObj>
              </mc:Choice>
              <mc:Fallback>
                <p:oleObj name="Equation" r:id="rId3" imgW="2209680" imgH="241200" progId="Equation.DSMT4">
                  <p:embed/>
                  <p:pic>
                    <p:nvPicPr>
                      <p:cNvPr id="7" name="Object 6"/>
                      <p:cNvPicPr>
                        <a:picLocks noChangeAspect="1" noChangeArrowheads="1"/>
                      </p:cNvPicPr>
                      <p:nvPr/>
                    </p:nvPicPr>
                    <p:blipFill>
                      <a:blip r:embed="rId4"/>
                      <a:srcRect/>
                      <a:stretch>
                        <a:fillRect/>
                      </a:stretch>
                    </p:blipFill>
                    <p:spPr bwMode="auto">
                      <a:xfrm>
                        <a:off x="449932" y="1607403"/>
                        <a:ext cx="5583237"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8" name="TextBox 7"/>
          <p:cNvSpPr txBox="1"/>
          <p:nvPr/>
        </p:nvSpPr>
        <p:spPr>
          <a:xfrm>
            <a:off x="247049" y="2826603"/>
            <a:ext cx="7513320" cy="461665"/>
          </a:xfrm>
          <a:prstGeom prst="rect">
            <a:avLst/>
          </a:prstGeom>
          <a:noFill/>
        </p:spPr>
        <p:txBody>
          <a:bodyPr wrap="square" rtlCol="0">
            <a:spAutoFit/>
          </a:bodyPr>
          <a:lstStyle/>
          <a:p>
            <a:r>
              <a:rPr lang="en-US" sz="2400" dirty="0">
                <a:latin typeface="+mj-lt"/>
              </a:rPr>
              <a:t>Putting all of the terms together:</a:t>
            </a:r>
          </a:p>
        </p:txBody>
      </p:sp>
      <p:graphicFrame>
        <p:nvGraphicFramePr>
          <p:cNvPr id="9" name="Object 8"/>
          <p:cNvGraphicFramePr>
            <a:graphicFrameLocks noChangeAspect="1"/>
          </p:cNvGraphicFramePr>
          <p:nvPr>
            <p:extLst>
              <p:ext uri="{D42A27DB-BD31-4B8C-83A1-F6EECF244321}">
                <p14:modId xmlns:p14="http://schemas.microsoft.com/office/powerpoint/2010/main" val="2808806932"/>
              </p:ext>
            </p:extLst>
          </p:nvPr>
        </p:nvGraphicFramePr>
        <p:xfrm>
          <a:off x="521369" y="3360003"/>
          <a:ext cx="8470231" cy="914400"/>
        </p:xfrm>
        <a:graphic>
          <a:graphicData uri="http://schemas.openxmlformats.org/presentationml/2006/ole">
            <mc:AlternateContent xmlns:mc="http://schemas.openxmlformats.org/markup-compatibility/2006">
              <mc:Choice xmlns:v="urn:schemas-microsoft-com:vml" Requires="v">
                <p:oleObj spid="_x0000_s211982" name="Equation" r:id="rId5" imgW="4470120" imgH="482400" progId="Equation.DSMT4">
                  <p:embed/>
                </p:oleObj>
              </mc:Choice>
              <mc:Fallback>
                <p:oleObj name="Equation" r:id="rId5" imgW="4470120" imgH="482400" progId="Equation.DSMT4">
                  <p:embed/>
                  <p:pic>
                    <p:nvPicPr>
                      <p:cNvPr id="9" name="Object 8"/>
                      <p:cNvPicPr/>
                      <p:nvPr/>
                    </p:nvPicPr>
                    <p:blipFill>
                      <a:blip r:embed="rId6"/>
                      <a:stretch>
                        <a:fillRect/>
                      </a:stretch>
                    </p:blipFill>
                    <p:spPr>
                      <a:xfrm>
                        <a:off x="521369" y="3360003"/>
                        <a:ext cx="8470231" cy="914400"/>
                      </a:xfrm>
                      <a:prstGeom prst="rect">
                        <a:avLst/>
                      </a:prstGeom>
                      <a:solidFill>
                        <a:srgbClr val="FFFF00"/>
                      </a:solidFill>
                    </p:spPr>
                  </p:pic>
                </p:oleObj>
              </mc:Fallback>
            </mc:AlternateContent>
          </a:graphicData>
        </a:graphic>
      </p:graphicFrame>
      <p:sp>
        <p:nvSpPr>
          <p:cNvPr id="10" name="TextBox 9"/>
          <p:cNvSpPr txBox="1"/>
          <p:nvPr/>
        </p:nvSpPr>
        <p:spPr>
          <a:xfrm>
            <a:off x="597569" y="4579203"/>
            <a:ext cx="7620000" cy="830997"/>
          </a:xfrm>
          <a:prstGeom prst="rect">
            <a:avLst/>
          </a:prstGeom>
          <a:noFill/>
        </p:spPr>
        <p:txBody>
          <a:bodyPr wrap="square" rtlCol="0">
            <a:spAutoFit/>
          </a:bodyPr>
          <a:lstStyle/>
          <a:p>
            <a:r>
              <a:rPr lang="en-US" sz="2400" dirty="0">
                <a:latin typeface="+mj-lt"/>
              </a:rPr>
              <a:t>In this expression the brackets      indicate evaluating the expectation value relative to the electronic state.</a:t>
            </a:r>
          </a:p>
        </p:txBody>
      </p:sp>
      <p:graphicFrame>
        <p:nvGraphicFramePr>
          <p:cNvPr id="11" name="Object 10"/>
          <p:cNvGraphicFramePr>
            <a:graphicFrameLocks noChangeAspect="1"/>
          </p:cNvGraphicFramePr>
          <p:nvPr>
            <p:extLst>
              <p:ext uri="{D42A27DB-BD31-4B8C-83A1-F6EECF244321}">
                <p14:modId xmlns:p14="http://schemas.microsoft.com/office/powerpoint/2010/main" val="503392393"/>
              </p:ext>
            </p:extLst>
          </p:nvPr>
        </p:nvGraphicFramePr>
        <p:xfrm>
          <a:off x="4909061" y="4577616"/>
          <a:ext cx="412908" cy="458787"/>
        </p:xfrm>
        <a:graphic>
          <a:graphicData uri="http://schemas.openxmlformats.org/presentationml/2006/ole">
            <mc:AlternateContent xmlns:mc="http://schemas.openxmlformats.org/markup-compatibility/2006">
              <mc:Choice xmlns:v="urn:schemas-microsoft-com:vml" Requires="v">
                <p:oleObj spid="_x0000_s211983" name="Equation" r:id="rId7" imgW="228600" imgH="253800" progId="Equation.DSMT4">
                  <p:embed/>
                </p:oleObj>
              </mc:Choice>
              <mc:Fallback>
                <p:oleObj name="Equation" r:id="rId7" imgW="228600" imgH="253800" progId="Equation.DSMT4">
                  <p:embed/>
                  <p:pic>
                    <p:nvPicPr>
                      <p:cNvPr id="11" name="Object 10"/>
                      <p:cNvPicPr/>
                      <p:nvPr/>
                    </p:nvPicPr>
                    <p:blipFill>
                      <a:blip r:embed="rId8"/>
                      <a:stretch>
                        <a:fillRect/>
                      </a:stretch>
                    </p:blipFill>
                    <p:spPr>
                      <a:xfrm>
                        <a:off x="4909061" y="4577616"/>
                        <a:ext cx="412908" cy="458787"/>
                      </a:xfrm>
                      <a:prstGeom prst="rect">
                        <a:avLst/>
                      </a:prstGeom>
                    </p:spPr>
                  </p:pic>
                </p:oleObj>
              </mc:Fallback>
            </mc:AlternateContent>
          </a:graphicData>
        </a:graphic>
      </p:graphicFrame>
    </p:spTree>
    <p:extLst>
      <p:ext uri="{BB962C8B-B14F-4D97-AF65-F5344CB8AC3E}">
        <p14:creationId xmlns:p14="http://schemas.microsoft.com/office/powerpoint/2010/main" val="411145672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02/28/2020</a:t>
            </a:r>
            <a:endParaRPr lang="en-US" dirty="0"/>
          </a:p>
        </p:txBody>
      </p:sp>
      <p:sp>
        <p:nvSpPr>
          <p:cNvPr id="3" name="Footer Placeholder 2"/>
          <p:cNvSpPr>
            <a:spLocks noGrp="1"/>
          </p:cNvSpPr>
          <p:nvPr>
            <p:ph type="ftr" sz="quarter" idx="11"/>
          </p:nvPr>
        </p:nvSpPr>
        <p:spPr/>
        <p:txBody>
          <a:bodyPr/>
          <a:lstStyle/>
          <a:p>
            <a:r>
              <a:rPr lang="en-US"/>
              <a:t>PHY 712  Spring 2020 -- Lecture 20</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22</a:t>
            </a:fld>
            <a:endParaRPr lang="en-US" dirty="0"/>
          </a:p>
        </p:txBody>
      </p:sp>
      <p:sp>
        <p:nvSpPr>
          <p:cNvPr id="5" name="TextBox 4"/>
          <p:cNvSpPr txBox="1"/>
          <p:nvPr/>
        </p:nvSpPr>
        <p:spPr>
          <a:xfrm>
            <a:off x="457200" y="381000"/>
            <a:ext cx="8229600" cy="461665"/>
          </a:xfrm>
          <a:prstGeom prst="rect">
            <a:avLst/>
          </a:prstGeom>
          <a:noFill/>
        </p:spPr>
        <p:txBody>
          <a:bodyPr wrap="square" rtlCol="0">
            <a:spAutoFit/>
          </a:bodyPr>
          <a:lstStyle/>
          <a:p>
            <a:r>
              <a:rPr lang="en-US" sz="2400" dirty="0">
                <a:latin typeface="+mj-lt"/>
              </a:rPr>
              <a:t>Comment on HW problem</a:t>
            </a:r>
          </a:p>
        </p:txBody>
      </p:sp>
      <p:sp>
        <p:nvSpPr>
          <p:cNvPr id="6" name="Can 5"/>
          <p:cNvSpPr/>
          <p:nvPr/>
        </p:nvSpPr>
        <p:spPr>
          <a:xfrm>
            <a:off x="685800" y="1447800"/>
            <a:ext cx="533400" cy="4953000"/>
          </a:xfrm>
          <a:prstGeom prst="can">
            <a:avLst/>
          </a:prstGeom>
          <a:solidFill>
            <a:schemeClr val="bg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2057400" y="1066800"/>
            <a:ext cx="6629400" cy="2308324"/>
          </a:xfrm>
          <a:prstGeom prst="rect">
            <a:avLst/>
          </a:prstGeom>
          <a:noFill/>
        </p:spPr>
        <p:txBody>
          <a:bodyPr wrap="square" rtlCol="0">
            <a:spAutoFit/>
          </a:bodyPr>
          <a:lstStyle/>
          <a:p>
            <a:pPr marL="342900" indent="-342900">
              <a:buFont typeface="+mj-lt"/>
              <a:buAutoNum type="arabicPeriod"/>
            </a:pPr>
            <a:r>
              <a:rPr lang="en-US" dirty="0"/>
              <a:t>Consider an infinitely long wire with radius a, oriented along the </a:t>
            </a:r>
            <a:r>
              <a:rPr lang="en-US" b="1" dirty="0"/>
              <a:t>z</a:t>
            </a:r>
            <a:r>
              <a:rPr lang="en-US" dirty="0"/>
              <a:t> axis. There is a steady uniform current inside the wire. Specifically the current is along the z-axis with the magnitude of J</a:t>
            </a:r>
            <a:r>
              <a:rPr lang="en-US" baseline="-25000" dirty="0"/>
              <a:t>0</a:t>
            </a:r>
            <a:r>
              <a:rPr lang="en-US" dirty="0"/>
              <a:t> for ρ ≤ a and zero for ρ &gt; a, where ρ denotes the radial parameter of the natural cylindrical coordinates of the system. </a:t>
            </a:r>
          </a:p>
          <a:p>
            <a:pPr marL="800100" lvl="1" indent="-342900">
              <a:buFont typeface="+mj-lt"/>
              <a:buAutoNum type="alphaLcPeriod"/>
            </a:pPr>
            <a:r>
              <a:rPr lang="en-US" dirty="0"/>
              <a:t>Find the vector potential (</a:t>
            </a:r>
            <a:r>
              <a:rPr lang="en-US" b="1" dirty="0"/>
              <a:t>A</a:t>
            </a:r>
            <a:r>
              <a:rPr lang="en-US" dirty="0"/>
              <a:t>) for all ρ. </a:t>
            </a:r>
          </a:p>
          <a:p>
            <a:pPr marL="800100" lvl="1" indent="-342900">
              <a:buFont typeface="+mj-lt"/>
              <a:buAutoNum type="alphaLcPeriod"/>
            </a:pPr>
            <a:r>
              <a:rPr lang="en-US" dirty="0"/>
              <a:t>Find the magnetic flux field (</a:t>
            </a:r>
            <a:r>
              <a:rPr lang="en-US" b="1" dirty="0"/>
              <a:t>B</a:t>
            </a:r>
            <a:r>
              <a:rPr lang="en-US" dirty="0"/>
              <a:t>) for all ρ. </a:t>
            </a:r>
          </a:p>
        </p:txBody>
      </p:sp>
      <p:sp>
        <p:nvSpPr>
          <p:cNvPr id="8" name="TextBox 7"/>
          <p:cNvSpPr txBox="1"/>
          <p:nvPr/>
        </p:nvSpPr>
        <p:spPr>
          <a:xfrm>
            <a:off x="1447800" y="3508801"/>
            <a:ext cx="7467600" cy="830997"/>
          </a:xfrm>
          <a:prstGeom prst="rect">
            <a:avLst/>
          </a:prstGeom>
          <a:noFill/>
        </p:spPr>
        <p:txBody>
          <a:bodyPr wrap="square" rtlCol="0">
            <a:spAutoFit/>
          </a:bodyPr>
          <a:lstStyle/>
          <a:p>
            <a:r>
              <a:rPr lang="en-US" sz="2400" dirty="0">
                <a:latin typeface="+mj-lt"/>
              </a:rPr>
              <a:t>Solution to problem using PHY 114 ideas</a:t>
            </a:r>
          </a:p>
          <a:p>
            <a:r>
              <a:rPr lang="en-US" sz="2400" dirty="0">
                <a:latin typeface="+mj-lt"/>
              </a:rPr>
              <a:t>       In this case, it is convenient to solve part b first.</a:t>
            </a:r>
          </a:p>
        </p:txBody>
      </p:sp>
      <p:sp>
        <p:nvSpPr>
          <p:cNvPr id="9" name="TextBox 8"/>
          <p:cNvSpPr txBox="1"/>
          <p:nvPr/>
        </p:nvSpPr>
        <p:spPr>
          <a:xfrm>
            <a:off x="2514600" y="4232701"/>
            <a:ext cx="1752600" cy="830997"/>
          </a:xfrm>
          <a:prstGeom prst="rect">
            <a:avLst/>
          </a:prstGeom>
          <a:noFill/>
        </p:spPr>
        <p:txBody>
          <a:bodyPr wrap="square" rtlCol="0">
            <a:spAutoFit/>
          </a:bodyPr>
          <a:lstStyle/>
          <a:p>
            <a:r>
              <a:rPr lang="en-US" sz="2400" dirty="0">
                <a:latin typeface="+mj-lt"/>
              </a:rPr>
              <a:t>Top view for </a:t>
            </a:r>
            <a:r>
              <a:rPr lang="en-US" sz="2400" dirty="0">
                <a:latin typeface="Symbol" pitchFamily="18" charset="2"/>
              </a:rPr>
              <a:t>r</a:t>
            </a:r>
            <a:r>
              <a:rPr lang="en-US" sz="2400" dirty="0">
                <a:latin typeface="+mj-lt"/>
              </a:rPr>
              <a:t> &lt; a</a:t>
            </a:r>
          </a:p>
        </p:txBody>
      </p:sp>
      <p:sp>
        <p:nvSpPr>
          <p:cNvPr id="10" name="TextBox 9"/>
          <p:cNvSpPr txBox="1"/>
          <p:nvPr/>
        </p:nvSpPr>
        <p:spPr>
          <a:xfrm>
            <a:off x="5760720" y="4244339"/>
            <a:ext cx="1752600" cy="830997"/>
          </a:xfrm>
          <a:prstGeom prst="rect">
            <a:avLst/>
          </a:prstGeom>
          <a:noFill/>
        </p:spPr>
        <p:txBody>
          <a:bodyPr wrap="square" rtlCol="0">
            <a:spAutoFit/>
          </a:bodyPr>
          <a:lstStyle/>
          <a:p>
            <a:r>
              <a:rPr lang="en-US" sz="2400" dirty="0">
                <a:latin typeface="+mj-lt"/>
              </a:rPr>
              <a:t>Top view for </a:t>
            </a:r>
            <a:r>
              <a:rPr lang="en-US" sz="2400" dirty="0">
                <a:latin typeface="Symbol" pitchFamily="18" charset="2"/>
              </a:rPr>
              <a:t>r</a:t>
            </a:r>
            <a:r>
              <a:rPr lang="en-US" sz="2400" dirty="0">
                <a:latin typeface="+mj-lt"/>
              </a:rPr>
              <a:t> &gt; a</a:t>
            </a:r>
          </a:p>
        </p:txBody>
      </p:sp>
      <p:sp>
        <p:nvSpPr>
          <p:cNvPr id="11" name="Oval 10"/>
          <p:cNvSpPr/>
          <p:nvPr/>
        </p:nvSpPr>
        <p:spPr>
          <a:xfrm>
            <a:off x="2689860" y="5334000"/>
            <a:ext cx="762000" cy="769203"/>
          </a:xfrm>
          <a:prstGeom prst="ellipse">
            <a:avLst/>
          </a:prstGeom>
          <a:solidFill>
            <a:schemeClr val="bg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p:cNvSpPr/>
          <p:nvPr/>
        </p:nvSpPr>
        <p:spPr>
          <a:xfrm>
            <a:off x="6172200" y="5334000"/>
            <a:ext cx="762000" cy="769203"/>
          </a:xfrm>
          <a:prstGeom prst="ellipse">
            <a:avLst/>
          </a:prstGeom>
          <a:solidFill>
            <a:schemeClr val="bg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p:cNvSpPr/>
          <p:nvPr/>
        </p:nvSpPr>
        <p:spPr>
          <a:xfrm>
            <a:off x="2895600" y="5562600"/>
            <a:ext cx="381000" cy="384602"/>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5" name="Straight Arrow Connector 14"/>
          <p:cNvCxnSpPr>
            <a:stCxn id="13" idx="5"/>
          </p:cNvCxnSpPr>
          <p:nvPr/>
        </p:nvCxnSpPr>
        <p:spPr>
          <a:xfrm flipV="1">
            <a:off x="3220804" y="5562600"/>
            <a:ext cx="231056" cy="328278"/>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3200400" y="5634335"/>
            <a:ext cx="662940" cy="461665"/>
          </a:xfrm>
          <a:prstGeom prst="rect">
            <a:avLst/>
          </a:prstGeom>
          <a:noFill/>
        </p:spPr>
        <p:txBody>
          <a:bodyPr wrap="square" rtlCol="0">
            <a:spAutoFit/>
          </a:bodyPr>
          <a:lstStyle/>
          <a:p>
            <a:r>
              <a:rPr lang="en-US" sz="2400" b="1" i="1" dirty="0">
                <a:latin typeface="+mj-lt"/>
              </a:rPr>
              <a:t>B</a:t>
            </a:r>
          </a:p>
        </p:txBody>
      </p:sp>
      <p:sp>
        <p:nvSpPr>
          <p:cNvPr id="17" name="TextBox 16"/>
          <p:cNvSpPr txBox="1"/>
          <p:nvPr/>
        </p:nvSpPr>
        <p:spPr>
          <a:xfrm>
            <a:off x="7181850" y="5950873"/>
            <a:ext cx="662940" cy="461665"/>
          </a:xfrm>
          <a:prstGeom prst="rect">
            <a:avLst/>
          </a:prstGeom>
          <a:noFill/>
        </p:spPr>
        <p:txBody>
          <a:bodyPr wrap="square" rtlCol="0">
            <a:spAutoFit/>
          </a:bodyPr>
          <a:lstStyle/>
          <a:p>
            <a:r>
              <a:rPr lang="en-US" sz="2400" b="1" i="1" dirty="0">
                <a:latin typeface="+mj-lt"/>
              </a:rPr>
              <a:t>B</a:t>
            </a:r>
          </a:p>
        </p:txBody>
      </p:sp>
      <p:cxnSp>
        <p:nvCxnSpPr>
          <p:cNvPr id="18" name="Straight Arrow Connector 17"/>
          <p:cNvCxnSpPr/>
          <p:nvPr/>
        </p:nvCxnSpPr>
        <p:spPr>
          <a:xfrm flipV="1">
            <a:off x="7107004" y="5853428"/>
            <a:ext cx="231056" cy="328278"/>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9" name="Oval 18"/>
          <p:cNvSpPr/>
          <p:nvPr/>
        </p:nvSpPr>
        <p:spPr>
          <a:xfrm>
            <a:off x="5868628" y="5063698"/>
            <a:ext cx="1369144" cy="1337102"/>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1" name="Straight Arrow Connector 20"/>
          <p:cNvCxnSpPr/>
          <p:nvPr/>
        </p:nvCxnSpPr>
        <p:spPr>
          <a:xfrm flipV="1">
            <a:off x="952500" y="2743200"/>
            <a:ext cx="0" cy="1489501"/>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2" name="TextBox 21"/>
          <p:cNvSpPr txBox="1"/>
          <p:nvPr/>
        </p:nvSpPr>
        <p:spPr>
          <a:xfrm>
            <a:off x="685800" y="4659837"/>
            <a:ext cx="533400" cy="461665"/>
          </a:xfrm>
          <a:prstGeom prst="rect">
            <a:avLst/>
          </a:prstGeom>
          <a:noFill/>
        </p:spPr>
        <p:txBody>
          <a:bodyPr wrap="square" rtlCol="0">
            <a:spAutoFit/>
          </a:bodyPr>
          <a:lstStyle/>
          <a:p>
            <a:r>
              <a:rPr lang="en-US" sz="2400" b="1" dirty="0">
                <a:latin typeface="+mj-lt"/>
              </a:rPr>
              <a:t>J</a:t>
            </a:r>
            <a:r>
              <a:rPr lang="en-US" sz="2400" b="1" baseline="-25000" dirty="0">
                <a:latin typeface="+mj-lt"/>
              </a:rPr>
              <a:t>0</a:t>
            </a:r>
            <a:endParaRPr lang="en-US" sz="2400" b="1" dirty="0">
              <a:latin typeface="+mj-lt"/>
            </a:endParaRPr>
          </a:p>
        </p:txBody>
      </p:sp>
    </p:spTree>
    <p:extLst>
      <p:ext uri="{BB962C8B-B14F-4D97-AF65-F5344CB8AC3E}">
        <p14:creationId xmlns:p14="http://schemas.microsoft.com/office/powerpoint/2010/main" val="396194937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02/28/2020</a:t>
            </a:r>
            <a:endParaRPr lang="en-US" dirty="0"/>
          </a:p>
        </p:txBody>
      </p:sp>
      <p:sp>
        <p:nvSpPr>
          <p:cNvPr id="3" name="Footer Placeholder 2"/>
          <p:cNvSpPr>
            <a:spLocks noGrp="1"/>
          </p:cNvSpPr>
          <p:nvPr>
            <p:ph type="ftr" sz="quarter" idx="11"/>
          </p:nvPr>
        </p:nvSpPr>
        <p:spPr/>
        <p:txBody>
          <a:bodyPr/>
          <a:lstStyle/>
          <a:p>
            <a:r>
              <a:rPr lang="en-US"/>
              <a:t>PHY 712  Spring 2020 -- Lecture 20</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23</a:t>
            </a:fld>
            <a:endParaRPr lang="en-US" dirty="0"/>
          </a:p>
        </p:txBody>
      </p:sp>
      <p:sp>
        <p:nvSpPr>
          <p:cNvPr id="5" name="TextBox 4"/>
          <p:cNvSpPr txBox="1"/>
          <p:nvPr/>
        </p:nvSpPr>
        <p:spPr>
          <a:xfrm>
            <a:off x="2514600" y="457200"/>
            <a:ext cx="1752600" cy="830997"/>
          </a:xfrm>
          <a:prstGeom prst="rect">
            <a:avLst/>
          </a:prstGeom>
          <a:noFill/>
        </p:spPr>
        <p:txBody>
          <a:bodyPr wrap="square" rtlCol="0">
            <a:spAutoFit/>
          </a:bodyPr>
          <a:lstStyle/>
          <a:p>
            <a:r>
              <a:rPr lang="en-US" sz="2400" dirty="0">
                <a:latin typeface="+mj-lt"/>
              </a:rPr>
              <a:t>Top view for </a:t>
            </a:r>
            <a:r>
              <a:rPr lang="en-US" sz="2400" dirty="0">
                <a:latin typeface="Symbol" pitchFamily="18" charset="2"/>
              </a:rPr>
              <a:t>r</a:t>
            </a:r>
            <a:r>
              <a:rPr lang="en-US" sz="2400" dirty="0">
                <a:latin typeface="+mj-lt"/>
              </a:rPr>
              <a:t> &lt; a</a:t>
            </a:r>
          </a:p>
        </p:txBody>
      </p:sp>
      <p:sp>
        <p:nvSpPr>
          <p:cNvPr id="6" name="TextBox 5"/>
          <p:cNvSpPr txBox="1"/>
          <p:nvPr/>
        </p:nvSpPr>
        <p:spPr>
          <a:xfrm>
            <a:off x="5760720" y="468838"/>
            <a:ext cx="1752600" cy="830997"/>
          </a:xfrm>
          <a:prstGeom prst="rect">
            <a:avLst/>
          </a:prstGeom>
          <a:noFill/>
        </p:spPr>
        <p:txBody>
          <a:bodyPr wrap="square" rtlCol="0">
            <a:spAutoFit/>
          </a:bodyPr>
          <a:lstStyle/>
          <a:p>
            <a:r>
              <a:rPr lang="en-US" sz="2400" dirty="0">
                <a:latin typeface="+mj-lt"/>
              </a:rPr>
              <a:t>Top view for </a:t>
            </a:r>
            <a:r>
              <a:rPr lang="en-US" sz="2400" dirty="0">
                <a:latin typeface="Symbol" pitchFamily="18" charset="2"/>
              </a:rPr>
              <a:t>r</a:t>
            </a:r>
            <a:r>
              <a:rPr lang="en-US" sz="2400" dirty="0">
                <a:latin typeface="+mj-lt"/>
              </a:rPr>
              <a:t> &gt; a</a:t>
            </a:r>
          </a:p>
        </p:txBody>
      </p:sp>
      <p:sp>
        <p:nvSpPr>
          <p:cNvPr id="7" name="Oval 6"/>
          <p:cNvSpPr/>
          <p:nvPr/>
        </p:nvSpPr>
        <p:spPr>
          <a:xfrm>
            <a:off x="2689860" y="1558499"/>
            <a:ext cx="762000" cy="769203"/>
          </a:xfrm>
          <a:prstGeom prst="ellipse">
            <a:avLst/>
          </a:prstGeom>
          <a:solidFill>
            <a:schemeClr val="bg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6172200" y="1558499"/>
            <a:ext cx="762000" cy="769203"/>
          </a:xfrm>
          <a:prstGeom prst="ellipse">
            <a:avLst/>
          </a:prstGeom>
          <a:solidFill>
            <a:schemeClr val="bg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2895600" y="1787099"/>
            <a:ext cx="381000" cy="384602"/>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 name="Straight Arrow Connector 9"/>
          <p:cNvCxnSpPr>
            <a:stCxn id="9" idx="5"/>
          </p:cNvCxnSpPr>
          <p:nvPr/>
        </p:nvCxnSpPr>
        <p:spPr>
          <a:xfrm flipV="1">
            <a:off x="3220804" y="1787099"/>
            <a:ext cx="231056" cy="328278"/>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3200400" y="1858834"/>
            <a:ext cx="662940" cy="461665"/>
          </a:xfrm>
          <a:prstGeom prst="rect">
            <a:avLst/>
          </a:prstGeom>
          <a:noFill/>
        </p:spPr>
        <p:txBody>
          <a:bodyPr wrap="square" rtlCol="0">
            <a:spAutoFit/>
          </a:bodyPr>
          <a:lstStyle/>
          <a:p>
            <a:r>
              <a:rPr lang="en-US" sz="2400" b="1" i="1" dirty="0">
                <a:latin typeface="+mj-lt"/>
              </a:rPr>
              <a:t>B</a:t>
            </a:r>
          </a:p>
        </p:txBody>
      </p:sp>
      <p:sp>
        <p:nvSpPr>
          <p:cNvPr id="12" name="TextBox 11"/>
          <p:cNvSpPr txBox="1"/>
          <p:nvPr/>
        </p:nvSpPr>
        <p:spPr>
          <a:xfrm>
            <a:off x="7181850" y="2175372"/>
            <a:ext cx="662940" cy="461665"/>
          </a:xfrm>
          <a:prstGeom prst="rect">
            <a:avLst/>
          </a:prstGeom>
          <a:noFill/>
        </p:spPr>
        <p:txBody>
          <a:bodyPr wrap="square" rtlCol="0">
            <a:spAutoFit/>
          </a:bodyPr>
          <a:lstStyle/>
          <a:p>
            <a:r>
              <a:rPr lang="en-US" sz="2400" b="1" i="1" dirty="0">
                <a:latin typeface="+mj-lt"/>
              </a:rPr>
              <a:t>B</a:t>
            </a:r>
          </a:p>
        </p:txBody>
      </p:sp>
      <p:cxnSp>
        <p:nvCxnSpPr>
          <p:cNvPr id="13" name="Straight Arrow Connector 12"/>
          <p:cNvCxnSpPr/>
          <p:nvPr/>
        </p:nvCxnSpPr>
        <p:spPr>
          <a:xfrm flipV="1">
            <a:off x="7107004" y="2077927"/>
            <a:ext cx="231056" cy="328278"/>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4" name="Oval 13"/>
          <p:cNvSpPr/>
          <p:nvPr/>
        </p:nvSpPr>
        <p:spPr>
          <a:xfrm>
            <a:off x="5868628" y="1288197"/>
            <a:ext cx="1369144" cy="1337102"/>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5" name="Object 14"/>
          <p:cNvGraphicFramePr>
            <a:graphicFrameLocks noChangeAspect="1"/>
          </p:cNvGraphicFramePr>
          <p:nvPr>
            <p:extLst>
              <p:ext uri="{D42A27DB-BD31-4B8C-83A1-F6EECF244321}">
                <p14:modId xmlns:p14="http://schemas.microsoft.com/office/powerpoint/2010/main" val="4019300346"/>
              </p:ext>
            </p:extLst>
          </p:nvPr>
        </p:nvGraphicFramePr>
        <p:xfrm>
          <a:off x="1697038" y="2449512"/>
          <a:ext cx="3049587" cy="4027488"/>
        </p:xfrm>
        <a:graphic>
          <a:graphicData uri="http://schemas.openxmlformats.org/presentationml/2006/ole">
            <mc:AlternateContent xmlns:mc="http://schemas.openxmlformats.org/markup-compatibility/2006">
              <mc:Choice xmlns:v="urn:schemas-microsoft-com:vml" Requires="v">
                <p:oleObj spid="_x0000_s213001" name="Equation" r:id="rId3" imgW="1409400" imgH="1841400" progId="Equation.DSMT4">
                  <p:embed/>
                </p:oleObj>
              </mc:Choice>
              <mc:Fallback>
                <p:oleObj name="Equation" r:id="rId3" imgW="1409400" imgH="1841400" progId="Equation.DSMT4">
                  <p:embed/>
                  <p:pic>
                    <p:nvPicPr>
                      <p:cNvPr id="15" name="Object 14"/>
                      <p:cNvPicPr>
                        <a:picLocks noChangeAspect="1" noChangeArrowheads="1"/>
                      </p:cNvPicPr>
                      <p:nvPr/>
                    </p:nvPicPr>
                    <p:blipFill>
                      <a:blip r:embed="rId4"/>
                      <a:srcRect/>
                      <a:stretch>
                        <a:fillRect/>
                      </a:stretch>
                    </p:blipFill>
                    <p:spPr bwMode="auto">
                      <a:xfrm>
                        <a:off x="1697038" y="2449512"/>
                        <a:ext cx="3049587" cy="4027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6" name="Object 15"/>
          <p:cNvGraphicFramePr>
            <a:graphicFrameLocks noChangeAspect="1"/>
          </p:cNvGraphicFramePr>
          <p:nvPr>
            <p:extLst>
              <p:ext uri="{D42A27DB-BD31-4B8C-83A1-F6EECF244321}">
                <p14:modId xmlns:p14="http://schemas.microsoft.com/office/powerpoint/2010/main" val="1019000538"/>
              </p:ext>
            </p:extLst>
          </p:nvPr>
        </p:nvGraphicFramePr>
        <p:xfrm>
          <a:off x="5313362" y="2541588"/>
          <a:ext cx="3297238" cy="4164012"/>
        </p:xfrm>
        <a:graphic>
          <a:graphicData uri="http://schemas.openxmlformats.org/presentationml/2006/ole">
            <mc:AlternateContent xmlns:mc="http://schemas.openxmlformats.org/markup-compatibility/2006">
              <mc:Choice xmlns:v="urn:schemas-microsoft-com:vml" Requires="v">
                <p:oleObj spid="_x0000_s213002" name="Equation" r:id="rId5" imgW="1523880" imgH="1904760" progId="Equation.DSMT4">
                  <p:embed/>
                </p:oleObj>
              </mc:Choice>
              <mc:Fallback>
                <p:oleObj name="Equation" r:id="rId5" imgW="1523880" imgH="1904760" progId="Equation.DSMT4">
                  <p:embed/>
                  <p:pic>
                    <p:nvPicPr>
                      <p:cNvPr id="16" name="Object 15"/>
                      <p:cNvPicPr>
                        <a:picLocks noChangeAspect="1" noChangeArrowheads="1"/>
                      </p:cNvPicPr>
                      <p:nvPr/>
                    </p:nvPicPr>
                    <p:blipFill>
                      <a:blip r:embed="rId6"/>
                      <a:srcRect/>
                      <a:stretch>
                        <a:fillRect/>
                      </a:stretch>
                    </p:blipFill>
                    <p:spPr bwMode="auto">
                      <a:xfrm>
                        <a:off x="5313362" y="2541588"/>
                        <a:ext cx="3297238" cy="4164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7" name="TextBox 16"/>
          <p:cNvSpPr txBox="1"/>
          <p:nvPr/>
        </p:nvSpPr>
        <p:spPr>
          <a:xfrm>
            <a:off x="457200" y="76200"/>
            <a:ext cx="8229600" cy="461665"/>
          </a:xfrm>
          <a:prstGeom prst="rect">
            <a:avLst/>
          </a:prstGeom>
          <a:noFill/>
        </p:spPr>
        <p:txBody>
          <a:bodyPr wrap="square" rtlCol="0">
            <a:spAutoFit/>
          </a:bodyPr>
          <a:lstStyle/>
          <a:p>
            <a:r>
              <a:rPr lang="en-US" sz="2400" dirty="0">
                <a:latin typeface="+mj-lt"/>
              </a:rPr>
              <a:t>Comment on HW  -- continued</a:t>
            </a:r>
          </a:p>
        </p:txBody>
      </p:sp>
    </p:spTree>
    <p:extLst>
      <p:ext uri="{BB962C8B-B14F-4D97-AF65-F5344CB8AC3E}">
        <p14:creationId xmlns:p14="http://schemas.microsoft.com/office/powerpoint/2010/main" val="9987732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02/28/2020</a:t>
            </a:r>
            <a:endParaRPr lang="en-US" dirty="0"/>
          </a:p>
        </p:txBody>
      </p:sp>
      <p:sp>
        <p:nvSpPr>
          <p:cNvPr id="3" name="Footer Placeholder 2"/>
          <p:cNvSpPr>
            <a:spLocks noGrp="1"/>
          </p:cNvSpPr>
          <p:nvPr>
            <p:ph type="ftr" sz="quarter" idx="11"/>
          </p:nvPr>
        </p:nvSpPr>
        <p:spPr/>
        <p:txBody>
          <a:bodyPr/>
          <a:lstStyle/>
          <a:p>
            <a:r>
              <a:rPr lang="en-US"/>
              <a:t>PHY 712  Spring 2020 -- Lecture 20</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24</a:t>
            </a:fld>
            <a:endParaRPr lang="en-US" dirty="0"/>
          </a:p>
        </p:txBody>
      </p:sp>
      <p:sp>
        <p:nvSpPr>
          <p:cNvPr id="5" name="TextBox 4"/>
          <p:cNvSpPr txBox="1"/>
          <p:nvPr/>
        </p:nvSpPr>
        <p:spPr>
          <a:xfrm>
            <a:off x="457200" y="76200"/>
            <a:ext cx="8229600" cy="461665"/>
          </a:xfrm>
          <a:prstGeom prst="rect">
            <a:avLst/>
          </a:prstGeom>
          <a:noFill/>
        </p:spPr>
        <p:txBody>
          <a:bodyPr wrap="square" rtlCol="0">
            <a:spAutoFit/>
          </a:bodyPr>
          <a:lstStyle/>
          <a:p>
            <a:r>
              <a:rPr lang="en-US" sz="2400" dirty="0">
                <a:latin typeface="+mj-lt"/>
              </a:rPr>
              <a:t>Comment on HW  -- continued</a:t>
            </a:r>
          </a:p>
        </p:txBody>
      </p:sp>
      <p:sp>
        <p:nvSpPr>
          <p:cNvPr id="6" name="Can 5"/>
          <p:cNvSpPr/>
          <p:nvPr/>
        </p:nvSpPr>
        <p:spPr>
          <a:xfrm>
            <a:off x="685800" y="1447800"/>
            <a:ext cx="533400" cy="4953000"/>
          </a:xfrm>
          <a:prstGeom prst="can">
            <a:avLst/>
          </a:prstGeom>
          <a:solidFill>
            <a:schemeClr val="bg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7" name="Object 6"/>
          <p:cNvGraphicFramePr>
            <a:graphicFrameLocks noChangeAspect="1"/>
          </p:cNvGraphicFramePr>
          <p:nvPr>
            <p:extLst>
              <p:ext uri="{D42A27DB-BD31-4B8C-83A1-F6EECF244321}">
                <p14:modId xmlns:p14="http://schemas.microsoft.com/office/powerpoint/2010/main" val="1990234838"/>
              </p:ext>
            </p:extLst>
          </p:nvPr>
        </p:nvGraphicFramePr>
        <p:xfrm>
          <a:off x="1828800" y="428444"/>
          <a:ext cx="5610225" cy="6277156"/>
        </p:xfrm>
        <a:graphic>
          <a:graphicData uri="http://schemas.openxmlformats.org/presentationml/2006/ole">
            <mc:AlternateContent xmlns:mc="http://schemas.openxmlformats.org/markup-compatibility/2006">
              <mc:Choice xmlns:v="urn:schemas-microsoft-com:vml" Requires="v">
                <p:oleObj spid="_x0000_s214021" name="Equation" r:id="rId3" imgW="3085920" imgH="3416040" progId="Equation.DSMT4">
                  <p:embed/>
                </p:oleObj>
              </mc:Choice>
              <mc:Fallback>
                <p:oleObj name="Equation" r:id="rId3" imgW="3085920" imgH="3416040" progId="Equation.DSMT4">
                  <p:embed/>
                  <p:pic>
                    <p:nvPicPr>
                      <p:cNvPr id="7" name="Object 6"/>
                      <p:cNvPicPr>
                        <a:picLocks noChangeAspect="1" noChangeArrowheads="1"/>
                      </p:cNvPicPr>
                      <p:nvPr/>
                    </p:nvPicPr>
                    <p:blipFill>
                      <a:blip r:embed="rId4"/>
                      <a:srcRect/>
                      <a:stretch>
                        <a:fillRect/>
                      </a:stretch>
                    </p:blipFill>
                    <p:spPr bwMode="auto">
                      <a:xfrm>
                        <a:off x="1828800" y="428444"/>
                        <a:ext cx="5610225" cy="6277156"/>
                      </a:xfrm>
                      <a:prstGeom prst="rect">
                        <a:avLst/>
                      </a:prstGeom>
                      <a:noFill/>
                      <a:ln>
                        <a:noFill/>
                      </a:ln>
                    </p:spPr>
                  </p:pic>
                </p:oleObj>
              </mc:Fallback>
            </mc:AlternateContent>
          </a:graphicData>
        </a:graphic>
      </p:graphicFrame>
      <p:cxnSp>
        <p:nvCxnSpPr>
          <p:cNvPr id="8" name="Straight Arrow Connector 7"/>
          <p:cNvCxnSpPr/>
          <p:nvPr/>
        </p:nvCxnSpPr>
        <p:spPr>
          <a:xfrm flipV="1">
            <a:off x="952500" y="2743200"/>
            <a:ext cx="0" cy="1489501"/>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685800" y="4659837"/>
            <a:ext cx="533400" cy="461665"/>
          </a:xfrm>
          <a:prstGeom prst="rect">
            <a:avLst/>
          </a:prstGeom>
          <a:noFill/>
        </p:spPr>
        <p:txBody>
          <a:bodyPr wrap="square" rtlCol="0">
            <a:spAutoFit/>
          </a:bodyPr>
          <a:lstStyle/>
          <a:p>
            <a:r>
              <a:rPr lang="en-US" sz="2400" b="1" dirty="0">
                <a:latin typeface="+mj-lt"/>
              </a:rPr>
              <a:t>J</a:t>
            </a:r>
            <a:r>
              <a:rPr lang="en-US" sz="2400" b="1" baseline="-25000" dirty="0">
                <a:latin typeface="+mj-lt"/>
              </a:rPr>
              <a:t>0</a:t>
            </a:r>
            <a:endParaRPr lang="en-US" sz="2400" b="1" dirty="0">
              <a:latin typeface="+mj-lt"/>
            </a:endParaRPr>
          </a:p>
        </p:txBody>
      </p:sp>
    </p:spTree>
    <p:extLst>
      <p:ext uri="{BB962C8B-B14F-4D97-AF65-F5344CB8AC3E}">
        <p14:creationId xmlns:p14="http://schemas.microsoft.com/office/powerpoint/2010/main" val="115231830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02/28/2020</a:t>
            </a:r>
            <a:endParaRPr lang="en-US" dirty="0"/>
          </a:p>
        </p:txBody>
      </p:sp>
      <p:sp>
        <p:nvSpPr>
          <p:cNvPr id="3" name="Footer Placeholder 2"/>
          <p:cNvSpPr>
            <a:spLocks noGrp="1"/>
          </p:cNvSpPr>
          <p:nvPr>
            <p:ph type="ftr" sz="quarter" idx="11"/>
          </p:nvPr>
        </p:nvSpPr>
        <p:spPr/>
        <p:txBody>
          <a:bodyPr/>
          <a:lstStyle/>
          <a:p>
            <a:r>
              <a:rPr lang="en-US"/>
              <a:t>PHY 712  Spring 2020 -- Lecture 20</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25</a:t>
            </a:fld>
            <a:endParaRPr lang="en-US" dirty="0"/>
          </a:p>
        </p:txBody>
      </p:sp>
      <p:sp>
        <p:nvSpPr>
          <p:cNvPr id="5" name="TextBox 4"/>
          <p:cNvSpPr txBox="1"/>
          <p:nvPr/>
        </p:nvSpPr>
        <p:spPr>
          <a:xfrm>
            <a:off x="416169" y="88543"/>
            <a:ext cx="8229600" cy="461665"/>
          </a:xfrm>
          <a:prstGeom prst="rect">
            <a:avLst/>
          </a:prstGeom>
          <a:noFill/>
        </p:spPr>
        <p:txBody>
          <a:bodyPr wrap="square" rtlCol="0">
            <a:spAutoFit/>
          </a:bodyPr>
          <a:lstStyle/>
          <a:p>
            <a:r>
              <a:rPr lang="en-US" sz="2400" dirty="0">
                <a:latin typeface="+mj-lt"/>
              </a:rPr>
              <a:t>Comment on magnetic problem</a:t>
            </a:r>
          </a:p>
        </p:txBody>
      </p:sp>
      <p:grpSp>
        <p:nvGrpSpPr>
          <p:cNvPr id="14" name="Group 13"/>
          <p:cNvGrpSpPr/>
          <p:nvPr/>
        </p:nvGrpSpPr>
        <p:grpSpPr>
          <a:xfrm>
            <a:off x="381000" y="838200"/>
            <a:ext cx="1981200" cy="1752600"/>
            <a:chOff x="2286000" y="457200"/>
            <a:chExt cx="1981200" cy="1752600"/>
          </a:xfrm>
        </p:grpSpPr>
        <p:cxnSp>
          <p:nvCxnSpPr>
            <p:cNvPr id="8" name="Straight Arrow Connector 7"/>
            <p:cNvCxnSpPr/>
            <p:nvPr/>
          </p:nvCxnSpPr>
          <p:spPr>
            <a:xfrm flipV="1">
              <a:off x="2286000" y="762000"/>
              <a:ext cx="1524000" cy="14478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6" name="Oval 5"/>
            <p:cNvSpPr/>
            <p:nvPr/>
          </p:nvSpPr>
          <p:spPr>
            <a:xfrm>
              <a:off x="2514600" y="1082040"/>
              <a:ext cx="914400" cy="914400"/>
            </a:xfrm>
            <a:prstGeom prst="ellipse">
              <a:avLst/>
            </a:prstGeom>
            <a:ln>
              <a:noFill/>
            </a:ln>
            <a:effectLst>
              <a:glow>
                <a:schemeClr val="accent1">
                  <a:alpha val="40000"/>
                </a:schemeClr>
              </a:glow>
              <a:reflection endPos="0" dist="50800" dir="5400000" sy="-100000" algn="bl" rotWithShape="0"/>
            </a:effectLst>
            <a:scene3d>
              <a:camera prst="orthographicFront"/>
              <a:lightRig rig="threePt" dir="t"/>
            </a:scene3d>
            <a:sp3d>
              <a:bevelT/>
              <a:bevelB/>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3810000" y="457200"/>
              <a:ext cx="457200" cy="461665"/>
            </a:xfrm>
            <a:prstGeom prst="rect">
              <a:avLst/>
            </a:prstGeom>
            <a:noFill/>
          </p:spPr>
          <p:txBody>
            <a:bodyPr wrap="square" rtlCol="0">
              <a:spAutoFit/>
            </a:bodyPr>
            <a:lstStyle/>
            <a:p>
              <a:r>
                <a:rPr lang="en-US" sz="2400" b="1" dirty="0">
                  <a:latin typeface="Symbol" pitchFamily="18" charset="2"/>
                </a:rPr>
                <a:t>w</a:t>
              </a:r>
            </a:p>
          </p:txBody>
        </p:sp>
        <p:cxnSp>
          <p:nvCxnSpPr>
            <p:cNvPr id="11" name="Straight Arrow Connector 10"/>
            <p:cNvCxnSpPr/>
            <p:nvPr/>
          </p:nvCxnSpPr>
          <p:spPr>
            <a:xfrm>
              <a:off x="2971800" y="1539240"/>
              <a:ext cx="381000" cy="13716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2895600" y="1443335"/>
              <a:ext cx="228600" cy="461665"/>
            </a:xfrm>
            <a:prstGeom prst="rect">
              <a:avLst/>
            </a:prstGeom>
            <a:noFill/>
          </p:spPr>
          <p:txBody>
            <a:bodyPr wrap="square" rtlCol="0">
              <a:spAutoFit/>
            </a:bodyPr>
            <a:lstStyle/>
            <a:p>
              <a:r>
                <a:rPr lang="en-US" sz="2400" b="1" dirty="0">
                  <a:latin typeface="+mj-lt"/>
                </a:rPr>
                <a:t>r</a:t>
              </a:r>
            </a:p>
          </p:txBody>
        </p:sp>
      </p:grpSp>
      <p:sp>
        <p:nvSpPr>
          <p:cNvPr id="13" name="TextBox 12"/>
          <p:cNvSpPr txBox="1"/>
          <p:nvPr/>
        </p:nvSpPr>
        <p:spPr>
          <a:xfrm>
            <a:off x="2362200" y="651808"/>
            <a:ext cx="6705600" cy="1938992"/>
          </a:xfrm>
          <a:prstGeom prst="rect">
            <a:avLst/>
          </a:prstGeom>
          <a:noFill/>
        </p:spPr>
        <p:txBody>
          <a:bodyPr wrap="square" rtlCol="0">
            <a:spAutoFit/>
          </a:bodyPr>
          <a:lstStyle/>
          <a:p>
            <a:r>
              <a:rPr lang="en-US" sz="2400" dirty="0">
                <a:latin typeface="+mj-lt"/>
              </a:rPr>
              <a:t>A sphere of radius a carries a uniform surface charge distribution </a:t>
            </a:r>
            <a:r>
              <a:rPr lang="en-US" sz="2400" dirty="0">
                <a:latin typeface="Symbol" pitchFamily="18" charset="2"/>
              </a:rPr>
              <a:t>s.  </a:t>
            </a:r>
            <a:r>
              <a:rPr lang="en-US" sz="2400" dirty="0"/>
              <a:t>The sphere is rotated about a diameter with constant angular velocity </a:t>
            </a:r>
            <a:r>
              <a:rPr lang="en-US" sz="2400" dirty="0">
                <a:latin typeface="Symbol" pitchFamily="18" charset="2"/>
              </a:rPr>
              <a:t>w</a:t>
            </a:r>
            <a:r>
              <a:rPr lang="en-US" sz="2400" dirty="0"/>
              <a:t>.  Find the vector potential </a:t>
            </a:r>
            <a:r>
              <a:rPr lang="en-US" sz="2400" b="1" dirty="0"/>
              <a:t>A</a:t>
            </a:r>
            <a:r>
              <a:rPr lang="en-US" sz="2400" dirty="0"/>
              <a:t> and magnetic field </a:t>
            </a:r>
            <a:r>
              <a:rPr lang="en-US" sz="2400" b="1" dirty="0"/>
              <a:t>B</a:t>
            </a:r>
            <a:r>
              <a:rPr lang="en-US" sz="2400" dirty="0"/>
              <a:t> both inside and outside the sphere. </a:t>
            </a:r>
            <a:endParaRPr lang="en-US" sz="2400" dirty="0">
              <a:latin typeface="+mj-lt"/>
            </a:endParaRPr>
          </a:p>
        </p:txBody>
      </p:sp>
      <p:graphicFrame>
        <p:nvGraphicFramePr>
          <p:cNvPr id="15" name="Object 14"/>
          <p:cNvGraphicFramePr>
            <a:graphicFrameLocks noChangeAspect="1"/>
          </p:cNvGraphicFramePr>
          <p:nvPr>
            <p:extLst>
              <p:ext uri="{D42A27DB-BD31-4B8C-83A1-F6EECF244321}">
                <p14:modId xmlns:p14="http://schemas.microsoft.com/office/powerpoint/2010/main" val="1180975111"/>
              </p:ext>
            </p:extLst>
          </p:nvPr>
        </p:nvGraphicFramePr>
        <p:xfrm>
          <a:off x="1417638" y="2794000"/>
          <a:ext cx="5287962" cy="3454400"/>
        </p:xfrm>
        <a:graphic>
          <a:graphicData uri="http://schemas.openxmlformats.org/presentationml/2006/ole">
            <mc:AlternateContent xmlns:mc="http://schemas.openxmlformats.org/markup-compatibility/2006">
              <mc:Choice xmlns:v="urn:schemas-microsoft-com:vml" Requires="v">
                <p:oleObj spid="_x0000_s215045" name="Equation" r:id="rId3" imgW="2908080" imgH="1879560" progId="Equation.DSMT4">
                  <p:embed/>
                </p:oleObj>
              </mc:Choice>
              <mc:Fallback>
                <p:oleObj name="Equation" r:id="rId3" imgW="2908080" imgH="1879560" progId="Equation.DSMT4">
                  <p:embed/>
                  <p:pic>
                    <p:nvPicPr>
                      <p:cNvPr id="15" name="Object 14"/>
                      <p:cNvPicPr>
                        <a:picLocks noChangeAspect="1" noChangeArrowheads="1"/>
                      </p:cNvPicPr>
                      <p:nvPr/>
                    </p:nvPicPr>
                    <p:blipFill>
                      <a:blip r:embed="rId4"/>
                      <a:srcRect/>
                      <a:stretch>
                        <a:fillRect/>
                      </a:stretch>
                    </p:blipFill>
                    <p:spPr bwMode="auto">
                      <a:xfrm>
                        <a:off x="1417638" y="2794000"/>
                        <a:ext cx="5287962" cy="345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15836980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02/28/2020</a:t>
            </a:r>
            <a:endParaRPr lang="en-US" dirty="0"/>
          </a:p>
        </p:txBody>
      </p:sp>
      <p:sp>
        <p:nvSpPr>
          <p:cNvPr id="3" name="Footer Placeholder 2"/>
          <p:cNvSpPr>
            <a:spLocks noGrp="1"/>
          </p:cNvSpPr>
          <p:nvPr>
            <p:ph type="ftr" sz="quarter" idx="11"/>
          </p:nvPr>
        </p:nvSpPr>
        <p:spPr/>
        <p:txBody>
          <a:bodyPr/>
          <a:lstStyle/>
          <a:p>
            <a:r>
              <a:rPr lang="en-US"/>
              <a:t>PHY 712  Spring 2020 -- Lecture 20</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26</a:t>
            </a:fld>
            <a:endParaRPr lang="en-US" dirty="0"/>
          </a:p>
        </p:txBody>
      </p:sp>
      <p:sp>
        <p:nvSpPr>
          <p:cNvPr id="5" name="TextBox 4"/>
          <p:cNvSpPr txBox="1"/>
          <p:nvPr/>
        </p:nvSpPr>
        <p:spPr>
          <a:xfrm>
            <a:off x="457200" y="76200"/>
            <a:ext cx="8229600" cy="461665"/>
          </a:xfrm>
          <a:prstGeom prst="rect">
            <a:avLst/>
          </a:prstGeom>
          <a:noFill/>
        </p:spPr>
        <p:txBody>
          <a:bodyPr wrap="square" rtlCol="0">
            <a:spAutoFit/>
          </a:bodyPr>
          <a:lstStyle/>
          <a:p>
            <a:r>
              <a:rPr lang="en-US" sz="2400" dirty="0">
                <a:latin typeface="+mj-lt"/>
              </a:rPr>
              <a:t>Comment on magnetic problem -- continued</a:t>
            </a:r>
          </a:p>
        </p:txBody>
      </p:sp>
      <p:graphicFrame>
        <p:nvGraphicFramePr>
          <p:cNvPr id="6" name="Object 5"/>
          <p:cNvGraphicFramePr>
            <a:graphicFrameLocks noChangeAspect="1"/>
          </p:cNvGraphicFramePr>
          <p:nvPr>
            <p:extLst>
              <p:ext uri="{D42A27DB-BD31-4B8C-83A1-F6EECF244321}">
                <p14:modId xmlns:p14="http://schemas.microsoft.com/office/powerpoint/2010/main" val="2531490350"/>
              </p:ext>
            </p:extLst>
          </p:nvPr>
        </p:nvGraphicFramePr>
        <p:xfrm>
          <a:off x="1246188" y="884238"/>
          <a:ext cx="6651625" cy="3382962"/>
        </p:xfrm>
        <a:graphic>
          <a:graphicData uri="http://schemas.openxmlformats.org/presentationml/2006/ole">
            <mc:AlternateContent xmlns:mc="http://schemas.openxmlformats.org/markup-compatibility/2006">
              <mc:Choice xmlns:v="urn:schemas-microsoft-com:vml" Requires="v">
                <p:oleObj spid="_x0000_s216069" name="Equation" r:id="rId3" imgW="3657600" imgH="1841400" progId="Equation.DSMT4">
                  <p:embed/>
                </p:oleObj>
              </mc:Choice>
              <mc:Fallback>
                <p:oleObj name="Equation" r:id="rId3" imgW="3657600" imgH="1841400" progId="Equation.DSMT4">
                  <p:embed/>
                  <p:pic>
                    <p:nvPicPr>
                      <p:cNvPr id="6" name="Object 5"/>
                      <p:cNvPicPr>
                        <a:picLocks noChangeAspect="1" noChangeArrowheads="1"/>
                      </p:cNvPicPr>
                      <p:nvPr/>
                    </p:nvPicPr>
                    <p:blipFill>
                      <a:blip r:embed="rId4"/>
                      <a:srcRect/>
                      <a:stretch>
                        <a:fillRect/>
                      </a:stretch>
                    </p:blipFill>
                    <p:spPr bwMode="auto">
                      <a:xfrm>
                        <a:off x="1246188" y="884238"/>
                        <a:ext cx="6651625" cy="3382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8070114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1724091-FCF3-4293-BB59-6F61DD8F8DED}"/>
              </a:ext>
            </a:extLst>
          </p:cNvPr>
          <p:cNvSpPr>
            <a:spLocks noGrp="1"/>
          </p:cNvSpPr>
          <p:nvPr>
            <p:ph type="dt" sz="half" idx="10"/>
          </p:nvPr>
        </p:nvSpPr>
        <p:spPr/>
        <p:txBody>
          <a:bodyPr/>
          <a:lstStyle/>
          <a:p>
            <a:r>
              <a:rPr lang="en-US"/>
              <a:t>02/28/2020</a:t>
            </a:r>
            <a:endParaRPr lang="en-US" dirty="0"/>
          </a:p>
        </p:txBody>
      </p:sp>
      <p:sp>
        <p:nvSpPr>
          <p:cNvPr id="3" name="Footer Placeholder 2">
            <a:extLst>
              <a:ext uri="{FF2B5EF4-FFF2-40B4-BE49-F238E27FC236}">
                <a16:creationId xmlns:a16="http://schemas.microsoft.com/office/drawing/2014/main" id="{C6A2385B-3225-4E22-8975-1989A34746A4}"/>
              </a:ext>
            </a:extLst>
          </p:cNvPr>
          <p:cNvSpPr>
            <a:spLocks noGrp="1"/>
          </p:cNvSpPr>
          <p:nvPr>
            <p:ph type="ftr" sz="quarter" idx="11"/>
          </p:nvPr>
        </p:nvSpPr>
        <p:spPr/>
        <p:txBody>
          <a:bodyPr/>
          <a:lstStyle/>
          <a:p>
            <a:r>
              <a:rPr lang="en-US"/>
              <a:t>PHY 712  Spring 2020 -- Lecture 20</a:t>
            </a:r>
            <a:endParaRPr lang="en-US" dirty="0"/>
          </a:p>
        </p:txBody>
      </p:sp>
      <p:sp>
        <p:nvSpPr>
          <p:cNvPr id="4" name="Slide Number Placeholder 3">
            <a:extLst>
              <a:ext uri="{FF2B5EF4-FFF2-40B4-BE49-F238E27FC236}">
                <a16:creationId xmlns:a16="http://schemas.microsoft.com/office/drawing/2014/main" id="{9ED64914-BF79-4BB5-B3A4-BF1B13A52DE2}"/>
              </a:ext>
            </a:extLst>
          </p:cNvPr>
          <p:cNvSpPr>
            <a:spLocks noGrp="1"/>
          </p:cNvSpPr>
          <p:nvPr>
            <p:ph type="sldNum" sz="quarter" idx="12"/>
          </p:nvPr>
        </p:nvSpPr>
        <p:spPr/>
        <p:txBody>
          <a:bodyPr/>
          <a:lstStyle/>
          <a:p>
            <a:fld id="{CE368B07-CEBF-4C80-90AF-53B34FA04CF3}" type="slidenum">
              <a:rPr lang="en-US" smtClean="0"/>
              <a:t>3</a:t>
            </a:fld>
            <a:endParaRPr lang="en-US" dirty="0"/>
          </a:p>
        </p:txBody>
      </p:sp>
      <p:sp>
        <p:nvSpPr>
          <p:cNvPr id="5" name="TextBox 4">
            <a:extLst>
              <a:ext uri="{FF2B5EF4-FFF2-40B4-BE49-F238E27FC236}">
                <a16:creationId xmlns:a16="http://schemas.microsoft.com/office/drawing/2014/main" id="{E27D90F2-A7FB-4D73-8FA0-68D7F0E80CC7}"/>
              </a:ext>
            </a:extLst>
          </p:cNvPr>
          <p:cNvSpPr txBox="1"/>
          <p:nvPr/>
        </p:nvSpPr>
        <p:spPr>
          <a:xfrm>
            <a:off x="76200" y="228600"/>
            <a:ext cx="8839200" cy="6063198"/>
          </a:xfrm>
          <a:prstGeom prst="rect">
            <a:avLst/>
          </a:prstGeom>
          <a:noFill/>
        </p:spPr>
        <p:txBody>
          <a:bodyPr wrap="square" rtlCol="0">
            <a:spAutoFit/>
          </a:bodyPr>
          <a:lstStyle/>
          <a:p>
            <a:r>
              <a:rPr lang="en-US" sz="2400" b="1" dirty="0"/>
              <a:t>Next week --</a:t>
            </a:r>
          </a:p>
          <a:p>
            <a:r>
              <a:rPr lang="en-US" sz="2400" b="1" dirty="0"/>
              <a:t>Colloquium: “Changes in Blood Clot Structure and Mechanics in Cardiovascular and Thromboembolic Diseases”</a:t>
            </a:r>
          </a:p>
          <a:p>
            <a:endParaRPr lang="en-US" sz="800" dirty="0"/>
          </a:p>
          <a:p>
            <a:r>
              <a:rPr lang="en-US" sz="2400" dirty="0"/>
              <a:t>Dr. Stephen Baker, Teacher Scholar Postdoctoral Fellow</a:t>
            </a:r>
            <a:br>
              <a:rPr lang="en-US" sz="2400" dirty="0"/>
            </a:br>
            <a:r>
              <a:rPr lang="en-US" sz="2400" dirty="0"/>
              <a:t>WFU  Physics</a:t>
            </a:r>
            <a:br>
              <a:rPr lang="en-US" sz="2400" dirty="0"/>
            </a:br>
            <a:r>
              <a:rPr lang="en-US" sz="800" dirty="0"/>
              <a:t> </a:t>
            </a:r>
            <a:br>
              <a:rPr lang="en-US" sz="2400" dirty="0"/>
            </a:br>
            <a:r>
              <a:rPr lang="en-US" sz="2400" dirty="0"/>
              <a:t>George P. Williams, Jr. Lecture Hall, (Olin 101)</a:t>
            </a:r>
            <a:br>
              <a:rPr lang="en-US" sz="2400" dirty="0"/>
            </a:br>
            <a:r>
              <a:rPr lang="en-US" sz="2400" dirty="0"/>
              <a:t>Wednesday, March 4, 2020 at 3:00 PM</a:t>
            </a:r>
          </a:p>
          <a:p>
            <a:endParaRPr lang="en-US" sz="800" dirty="0"/>
          </a:p>
          <a:p>
            <a:r>
              <a:rPr lang="en-US" dirty="0"/>
              <a:t>There will be a reception in the Olin Lounge at approximately 4 PM following the colloquium. All interested persons are cordially invited to attend.</a:t>
            </a:r>
          </a:p>
          <a:p>
            <a:endParaRPr lang="en-US" sz="800" dirty="0"/>
          </a:p>
          <a:p>
            <a:r>
              <a:rPr lang="en-US" sz="1600" dirty="0"/>
              <a:t>ABSTRACT  Studies in recent years have shown blood clot structure and mechanical properties to be a novel risk factor for cardiovascular diseases, the leading cause of morbidity and mortality worldwide. As a result, we need to better understand how the structural and mechanical properties of blood clots from patients with cardiovascular disease are different from those of healthy individuals. To study these properties, we need to determine how they change at different length scales. On the nano- and microscale, an atomic force microscope is an extremely versatile piece of equipment that can be used for nanometer to micrometer scale imaging, normal force unfolding of single molecules, or even novel lateral force techniques. </a:t>
            </a:r>
          </a:p>
        </p:txBody>
      </p:sp>
    </p:spTree>
    <p:extLst>
      <p:ext uri="{BB962C8B-B14F-4D97-AF65-F5344CB8AC3E}">
        <p14:creationId xmlns:p14="http://schemas.microsoft.com/office/powerpoint/2010/main" val="26181615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9E87AE5-4597-4718-A719-CC1FC6C96FA9}"/>
              </a:ext>
            </a:extLst>
          </p:cNvPr>
          <p:cNvSpPr>
            <a:spLocks noGrp="1"/>
          </p:cNvSpPr>
          <p:nvPr>
            <p:ph type="dt" sz="half" idx="10"/>
          </p:nvPr>
        </p:nvSpPr>
        <p:spPr/>
        <p:txBody>
          <a:bodyPr/>
          <a:lstStyle/>
          <a:p>
            <a:r>
              <a:rPr lang="en-US"/>
              <a:t>02/28/2020</a:t>
            </a:r>
            <a:endParaRPr lang="en-US" dirty="0"/>
          </a:p>
        </p:txBody>
      </p:sp>
      <p:sp>
        <p:nvSpPr>
          <p:cNvPr id="3" name="Footer Placeholder 2">
            <a:extLst>
              <a:ext uri="{FF2B5EF4-FFF2-40B4-BE49-F238E27FC236}">
                <a16:creationId xmlns:a16="http://schemas.microsoft.com/office/drawing/2014/main" id="{7C04DA11-0F96-4824-85CC-150CDEE51CCA}"/>
              </a:ext>
            </a:extLst>
          </p:cNvPr>
          <p:cNvSpPr>
            <a:spLocks noGrp="1"/>
          </p:cNvSpPr>
          <p:nvPr>
            <p:ph type="ftr" sz="quarter" idx="11"/>
          </p:nvPr>
        </p:nvSpPr>
        <p:spPr/>
        <p:txBody>
          <a:bodyPr/>
          <a:lstStyle/>
          <a:p>
            <a:r>
              <a:rPr lang="en-US"/>
              <a:t>PHY 712  Spring 2020 -- Lecture 20</a:t>
            </a:r>
            <a:endParaRPr lang="en-US" dirty="0"/>
          </a:p>
        </p:txBody>
      </p:sp>
      <p:sp>
        <p:nvSpPr>
          <p:cNvPr id="4" name="Slide Number Placeholder 3">
            <a:extLst>
              <a:ext uri="{FF2B5EF4-FFF2-40B4-BE49-F238E27FC236}">
                <a16:creationId xmlns:a16="http://schemas.microsoft.com/office/drawing/2014/main" id="{6BE2800B-EF69-4262-BD74-3DC9ECBC4D75}"/>
              </a:ext>
            </a:extLst>
          </p:cNvPr>
          <p:cNvSpPr>
            <a:spLocks noGrp="1"/>
          </p:cNvSpPr>
          <p:nvPr>
            <p:ph type="sldNum" sz="quarter" idx="12"/>
          </p:nvPr>
        </p:nvSpPr>
        <p:spPr/>
        <p:txBody>
          <a:bodyPr/>
          <a:lstStyle/>
          <a:p>
            <a:fld id="{CE368B07-CEBF-4C80-90AF-53B34FA04CF3}" type="slidenum">
              <a:rPr lang="en-US" smtClean="0"/>
              <a:t>4</a:t>
            </a:fld>
            <a:endParaRPr lang="en-US" dirty="0"/>
          </a:p>
        </p:txBody>
      </p:sp>
      <p:sp>
        <p:nvSpPr>
          <p:cNvPr id="5" name="TextBox 4">
            <a:extLst>
              <a:ext uri="{FF2B5EF4-FFF2-40B4-BE49-F238E27FC236}">
                <a16:creationId xmlns:a16="http://schemas.microsoft.com/office/drawing/2014/main" id="{2B7F6448-683F-4F85-B3BE-EDB441A3CA90}"/>
              </a:ext>
            </a:extLst>
          </p:cNvPr>
          <p:cNvSpPr txBox="1"/>
          <p:nvPr/>
        </p:nvSpPr>
        <p:spPr>
          <a:xfrm>
            <a:off x="228600" y="381000"/>
            <a:ext cx="8763000" cy="4154984"/>
          </a:xfrm>
          <a:prstGeom prst="rect">
            <a:avLst/>
          </a:prstGeom>
          <a:noFill/>
        </p:spPr>
        <p:txBody>
          <a:bodyPr wrap="square" rtlCol="0">
            <a:spAutoFit/>
          </a:bodyPr>
          <a:lstStyle/>
          <a:p>
            <a:r>
              <a:rPr lang="en-US" sz="2400" dirty="0">
                <a:latin typeface="+mj-lt"/>
              </a:rPr>
              <a:t>Comment on exam</a:t>
            </a:r>
          </a:p>
          <a:p>
            <a:r>
              <a:rPr lang="en-US" sz="2400" dirty="0">
                <a:latin typeface="+mj-lt"/>
              </a:rPr>
              <a:t>     </a:t>
            </a:r>
          </a:p>
          <a:p>
            <a:r>
              <a:rPr lang="en-US" sz="2400" dirty="0">
                <a:latin typeface="+mj-lt"/>
              </a:rPr>
              <a:t>        Three multipart questions</a:t>
            </a:r>
          </a:p>
          <a:p>
            <a:endParaRPr lang="en-US" sz="2400" dirty="0">
              <a:latin typeface="+mj-lt"/>
            </a:endParaRPr>
          </a:p>
          <a:p>
            <a:r>
              <a:rPr lang="en-US" sz="2400" dirty="0">
                <a:latin typeface="+mj-lt"/>
              </a:rPr>
              <a:t>         Completed exam accepted until Monday, Mar. 9, 2020</a:t>
            </a:r>
          </a:p>
          <a:p>
            <a:endParaRPr lang="en-US" sz="2400" dirty="0">
              <a:latin typeface="+mj-lt"/>
            </a:endParaRPr>
          </a:p>
          <a:p>
            <a:r>
              <a:rPr lang="en-US" sz="2400" dirty="0">
                <a:latin typeface="+mj-lt"/>
              </a:rPr>
              <a:t>          Email your questions to </a:t>
            </a:r>
            <a:r>
              <a:rPr lang="en-US" sz="2400" dirty="0">
                <a:latin typeface="+mj-lt"/>
                <a:hlinkClick r:id="rId2"/>
              </a:rPr>
              <a:t>natalie@wfu.edu</a:t>
            </a:r>
            <a:endParaRPr lang="en-US" sz="2400" dirty="0">
              <a:latin typeface="+mj-lt"/>
            </a:endParaRPr>
          </a:p>
          <a:p>
            <a:endParaRPr lang="en-US" sz="2400" dirty="0">
              <a:latin typeface="+mj-lt"/>
            </a:endParaRPr>
          </a:p>
          <a:p>
            <a:r>
              <a:rPr lang="en-US" sz="2400" dirty="0">
                <a:latin typeface="+mj-lt"/>
              </a:rPr>
              <a:t>          Will be present on Friday  March 6, 2020</a:t>
            </a:r>
          </a:p>
          <a:p>
            <a:endParaRPr lang="en-US" sz="2400" dirty="0">
              <a:latin typeface="+mj-lt"/>
            </a:endParaRPr>
          </a:p>
          <a:p>
            <a:r>
              <a:rPr lang="en-US" sz="2400" dirty="0">
                <a:latin typeface="+mj-lt"/>
              </a:rPr>
              <a:t>          In your spare time, think about your presentation topic</a:t>
            </a:r>
          </a:p>
        </p:txBody>
      </p:sp>
    </p:spTree>
    <p:extLst>
      <p:ext uri="{BB962C8B-B14F-4D97-AF65-F5344CB8AC3E}">
        <p14:creationId xmlns:p14="http://schemas.microsoft.com/office/powerpoint/2010/main" val="449706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stretch>
            <a:fillRect/>
          </a:stretch>
        </p:blipFill>
        <p:spPr>
          <a:xfrm>
            <a:off x="276820" y="304800"/>
            <a:ext cx="8371880" cy="6248400"/>
          </a:xfrm>
          <a:prstGeom prst="rect">
            <a:avLst/>
          </a:prstGeom>
        </p:spPr>
      </p:pic>
      <p:sp>
        <p:nvSpPr>
          <p:cNvPr id="6" name="TextBox 5"/>
          <p:cNvSpPr txBox="1"/>
          <p:nvPr/>
        </p:nvSpPr>
        <p:spPr>
          <a:xfrm>
            <a:off x="97536" y="36576"/>
            <a:ext cx="7543800" cy="461665"/>
          </a:xfrm>
          <a:prstGeom prst="rect">
            <a:avLst/>
          </a:prstGeom>
          <a:noFill/>
        </p:spPr>
        <p:txBody>
          <a:bodyPr wrap="square" rtlCol="0">
            <a:spAutoFit/>
          </a:bodyPr>
          <a:lstStyle/>
          <a:p>
            <a:r>
              <a:rPr lang="en-US" sz="2400" dirty="0">
                <a:latin typeface="+mj-lt"/>
              </a:rPr>
              <a:t>Review of mathematical relationships</a:t>
            </a:r>
          </a:p>
        </p:txBody>
      </p:sp>
      <p:sp>
        <p:nvSpPr>
          <p:cNvPr id="2" name="Date Placeholder 1"/>
          <p:cNvSpPr>
            <a:spLocks noGrp="1"/>
          </p:cNvSpPr>
          <p:nvPr>
            <p:ph type="dt" sz="half" idx="10"/>
          </p:nvPr>
        </p:nvSpPr>
        <p:spPr/>
        <p:txBody>
          <a:bodyPr/>
          <a:lstStyle/>
          <a:p>
            <a:r>
              <a:rPr lang="en-US"/>
              <a:t>02/28/2020</a:t>
            </a:r>
            <a:endParaRPr lang="en-US" dirty="0"/>
          </a:p>
        </p:txBody>
      </p:sp>
      <p:sp>
        <p:nvSpPr>
          <p:cNvPr id="3" name="Footer Placeholder 2"/>
          <p:cNvSpPr>
            <a:spLocks noGrp="1"/>
          </p:cNvSpPr>
          <p:nvPr>
            <p:ph type="ftr" sz="quarter" idx="11"/>
          </p:nvPr>
        </p:nvSpPr>
        <p:spPr/>
        <p:txBody>
          <a:bodyPr/>
          <a:lstStyle/>
          <a:p>
            <a:r>
              <a:rPr lang="en-US"/>
              <a:t>PHY 712  Spring 2020 -- Lecture 20</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5</a:t>
            </a:fld>
            <a:endParaRPr lang="en-US" dirty="0"/>
          </a:p>
        </p:txBody>
      </p:sp>
    </p:spTree>
    <p:extLst>
      <p:ext uri="{BB962C8B-B14F-4D97-AF65-F5344CB8AC3E}">
        <p14:creationId xmlns:p14="http://schemas.microsoft.com/office/powerpoint/2010/main" val="21172044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02/28/2020</a:t>
            </a:r>
            <a:endParaRPr lang="en-US" dirty="0"/>
          </a:p>
        </p:txBody>
      </p:sp>
      <p:sp>
        <p:nvSpPr>
          <p:cNvPr id="3" name="Footer Placeholder 2"/>
          <p:cNvSpPr>
            <a:spLocks noGrp="1"/>
          </p:cNvSpPr>
          <p:nvPr>
            <p:ph type="ftr" sz="quarter" idx="11"/>
          </p:nvPr>
        </p:nvSpPr>
        <p:spPr/>
        <p:txBody>
          <a:bodyPr/>
          <a:lstStyle/>
          <a:p>
            <a:r>
              <a:rPr lang="en-US"/>
              <a:t>PHY 712  Spring 2020 -- Lecture 20</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6</a:t>
            </a:fld>
            <a:endParaRPr lang="en-US" dirty="0"/>
          </a:p>
        </p:txBody>
      </p:sp>
      <p:pic>
        <p:nvPicPr>
          <p:cNvPr id="5" name="Picture 4"/>
          <p:cNvPicPr>
            <a:picLocks noChangeAspect="1"/>
          </p:cNvPicPr>
          <p:nvPr/>
        </p:nvPicPr>
        <p:blipFill>
          <a:blip r:embed="rId2"/>
          <a:stretch>
            <a:fillRect/>
          </a:stretch>
        </p:blipFill>
        <p:spPr>
          <a:xfrm>
            <a:off x="1513114" y="231775"/>
            <a:ext cx="5895975" cy="6124575"/>
          </a:xfrm>
          <a:prstGeom prst="rect">
            <a:avLst/>
          </a:prstGeom>
        </p:spPr>
      </p:pic>
    </p:spTree>
    <p:extLst>
      <p:ext uri="{BB962C8B-B14F-4D97-AF65-F5344CB8AC3E}">
        <p14:creationId xmlns:p14="http://schemas.microsoft.com/office/powerpoint/2010/main" val="5942110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02/28/2020</a:t>
            </a:r>
            <a:endParaRPr lang="en-US" dirty="0"/>
          </a:p>
        </p:txBody>
      </p:sp>
      <p:sp>
        <p:nvSpPr>
          <p:cNvPr id="3" name="Footer Placeholder 2"/>
          <p:cNvSpPr>
            <a:spLocks noGrp="1"/>
          </p:cNvSpPr>
          <p:nvPr>
            <p:ph type="ftr" sz="quarter" idx="11"/>
          </p:nvPr>
        </p:nvSpPr>
        <p:spPr/>
        <p:txBody>
          <a:bodyPr/>
          <a:lstStyle/>
          <a:p>
            <a:r>
              <a:rPr lang="en-US"/>
              <a:t>PHY 712  Spring 2020 -- Lecture 20</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7</a:t>
            </a:fld>
            <a:endParaRPr lang="en-US" dirty="0"/>
          </a:p>
        </p:txBody>
      </p:sp>
      <p:sp>
        <p:nvSpPr>
          <p:cNvPr id="5" name="TextBox 4"/>
          <p:cNvSpPr txBox="1"/>
          <p:nvPr/>
        </p:nvSpPr>
        <p:spPr>
          <a:xfrm>
            <a:off x="152400" y="50433"/>
            <a:ext cx="6400800" cy="830997"/>
          </a:xfrm>
          <a:prstGeom prst="rect">
            <a:avLst/>
          </a:prstGeom>
          <a:noFill/>
        </p:spPr>
        <p:txBody>
          <a:bodyPr wrap="square" rtlCol="0">
            <a:spAutoFit/>
          </a:bodyPr>
          <a:lstStyle/>
          <a:p>
            <a:r>
              <a:rPr lang="en-US" sz="2400" dirty="0">
                <a:latin typeface="+mj-lt"/>
              </a:rPr>
              <a:t>Some properties of a delta function</a:t>
            </a:r>
          </a:p>
          <a:p>
            <a:r>
              <a:rPr lang="en-US" sz="2400" dirty="0">
                <a:latin typeface="+mj-lt"/>
              </a:rPr>
              <a:t>     In one-dimension:</a:t>
            </a:r>
          </a:p>
        </p:txBody>
      </p:sp>
      <p:graphicFrame>
        <p:nvGraphicFramePr>
          <p:cNvPr id="6" name="Object 5"/>
          <p:cNvGraphicFramePr>
            <a:graphicFrameLocks noChangeAspect="1"/>
          </p:cNvGraphicFramePr>
          <p:nvPr>
            <p:extLst>
              <p:ext uri="{D42A27DB-BD31-4B8C-83A1-F6EECF244321}">
                <p14:modId xmlns:p14="http://schemas.microsoft.com/office/powerpoint/2010/main" val="608577924"/>
              </p:ext>
            </p:extLst>
          </p:nvPr>
        </p:nvGraphicFramePr>
        <p:xfrm>
          <a:off x="1524000" y="889159"/>
          <a:ext cx="6248400" cy="3522504"/>
        </p:xfrm>
        <a:graphic>
          <a:graphicData uri="http://schemas.openxmlformats.org/presentationml/2006/ole">
            <mc:AlternateContent xmlns:mc="http://schemas.openxmlformats.org/markup-compatibility/2006">
              <mc:Choice xmlns:v="urn:schemas-microsoft-com:vml" Requires="v">
                <p:oleObj spid="_x0000_s1034" name="数式" r:id="rId3" imgW="3835080" imgH="2158920" progId="Equation.3">
                  <p:embed/>
                </p:oleObj>
              </mc:Choice>
              <mc:Fallback>
                <p:oleObj name="数式" r:id="rId3" imgW="3835080" imgH="2158920" progId="Equation.3">
                  <p:embed/>
                  <p:pic>
                    <p:nvPicPr>
                      <p:cNvPr id="6" name="Object 5"/>
                      <p:cNvPicPr>
                        <a:picLocks noChangeAspect="1" noChangeArrowheads="1"/>
                      </p:cNvPicPr>
                      <p:nvPr/>
                    </p:nvPicPr>
                    <p:blipFill>
                      <a:blip r:embed="rId4"/>
                      <a:srcRect/>
                      <a:stretch>
                        <a:fillRect/>
                      </a:stretch>
                    </p:blipFill>
                    <p:spPr bwMode="auto">
                      <a:xfrm>
                        <a:off x="1524000" y="889159"/>
                        <a:ext cx="6248400" cy="3522504"/>
                      </a:xfrm>
                      <a:prstGeom prst="rect">
                        <a:avLst/>
                      </a:prstGeom>
                      <a:noFill/>
                      <a:ln>
                        <a:noFill/>
                      </a:ln>
                    </p:spPr>
                  </p:pic>
                </p:oleObj>
              </mc:Fallback>
            </mc:AlternateContent>
          </a:graphicData>
        </a:graphic>
      </p:graphicFrame>
      <p:sp>
        <p:nvSpPr>
          <p:cNvPr id="7" name="TextBox 6"/>
          <p:cNvSpPr txBox="1"/>
          <p:nvPr/>
        </p:nvSpPr>
        <p:spPr>
          <a:xfrm>
            <a:off x="304800" y="4056856"/>
            <a:ext cx="6705600" cy="457200"/>
          </a:xfrm>
          <a:prstGeom prst="rect">
            <a:avLst/>
          </a:prstGeom>
          <a:noFill/>
        </p:spPr>
        <p:txBody>
          <a:bodyPr wrap="square" rtlCol="0">
            <a:spAutoFit/>
          </a:bodyPr>
          <a:lstStyle/>
          <a:p>
            <a:r>
              <a:rPr lang="en-US" sz="2400" dirty="0">
                <a:latin typeface="+mj-lt"/>
              </a:rPr>
              <a:t>     In three-dimensions:</a:t>
            </a:r>
          </a:p>
        </p:txBody>
      </p:sp>
      <p:graphicFrame>
        <p:nvGraphicFramePr>
          <p:cNvPr id="8" name="Object 7"/>
          <p:cNvGraphicFramePr>
            <a:graphicFrameLocks noChangeAspect="1"/>
          </p:cNvGraphicFramePr>
          <p:nvPr>
            <p:extLst>
              <p:ext uri="{D42A27DB-BD31-4B8C-83A1-F6EECF244321}">
                <p14:modId xmlns:p14="http://schemas.microsoft.com/office/powerpoint/2010/main" val="1355414328"/>
              </p:ext>
            </p:extLst>
          </p:nvPr>
        </p:nvGraphicFramePr>
        <p:xfrm>
          <a:off x="1676400" y="4572000"/>
          <a:ext cx="6384964" cy="1784350"/>
        </p:xfrm>
        <a:graphic>
          <a:graphicData uri="http://schemas.openxmlformats.org/presentationml/2006/ole">
            <mc:AlternateContent xmlns:mc="http://schemas.openxmlformats.org/markup-compatibility/2006">
              <mc:Choice xmlns:v="urn:schemas-microsoft-com:vml" Requires="v">
                <p:oleObj spid="_x0000_s1035" name="Equation" r:id="rId5" imgW="3771720" imgH="1054080" progId="Equation.DSMT4">
                  <p:embed/>
                </p:oleObj>
              </mc:Choice>
              <mc:Fallback>
                <p:oleObj name="Equation" r:id="rId5" imgW="3771720" imgH="1054080" progId="Equation.DSMT4">
                  <p:embed/>
                  <p:pic>
                    <p:nvPicPr>
                      <p:cNvPr id="8" name="Object 7"/>
                      <p:cNvPicPr/>
                      <p:nvPr/>
                    </p:nvPicPr>
                    <p:blipFill>
                      <a:blip r:embed="rId6"/>
                      <a:stretch>
                        <a:fillRect/>
                      </a:stretch>
                    </p:blipFill>
                    <p:spPr>
                      <a:xfrm>
                        <a:off x="1676400" y="4572000"/>
                        <a:ext cx="6384964" cy="1784350"/>
                      </a:xfrm>
                      <a:prstGeom prst="rect">
                        <a:avLst/>
                      </a:prstGeom>
                    </p:spPr>
                  </p:pic>
                </p:oleObj>
              </mc:Fallback>
            </mc:AlternateContent>
          </a:graphicData>
        </a:graphic>
      </p:graphicFrame>
    </p:spTree>
    <p:extLst>
      <p:ext uri="{BB962C8B-B14F-4D97-AF65-F5344CB8AC3E}">
        <p14:creationId xmlns:p14="http://schemas.microsoft.com/office/powerpoint/2010/main" val="37774167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02/28/2020</a:t>
            </a:r>
            <a:endParaRPr lang="en-US" dirty="0"/>
          </a:p>
        </p:txBody>
      </p:sp>
      <p:sp>
        <p:nvSpPr>
          <p:cNvPr id="3" name="Footer Placeholder 2"/>
          <p:cNvSpPr>
            <a:spLocks noGrp="1"/>
          </p:cNvSpPr>
          <p:nvPr>
            <p:ph type="ftr" sz="quarter" idx="11"/>
          </p:nvPr>
        </p:nvSpPr>
        <p:spPr/>
        <p:txBody>
          <a:bodyPr/>
          <a:lstStyle/>
          <a:p>
            <a:r>
              <a:rPr lang="en-US"/>
              <a:t>PHY 712  Spring 2020 -- Lecture 20</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8</a:t>
            </a:fld>
            <a:endParaRPr lang="en-US" dirty="0"/>
          </a:p>
        </p:txBody>
      </p:sp>
      <p:sp>
        <p:nvSpPr>
          <p:cNvPr id="5" name="TextBox 4"/>
          <p:cNvSpPr txBox="1"/>
          <p:nvPr/>
        </p:nvSpPr>
        <p:spPr>
          <a:xfrm>
            <a:off x="148590" y="76200"/>
            <a:ext cx="8081010" cy="461665"/>
          </a:xfrm>
          <a:prstGeom prst="rect">
            <a:avLst/>
          </a:prstGeom>
          <a:noFill/>
        </p:spPr>
        <p:txBody>
          <a:bodyPr wrap="square" rtlCol="0">
            <a:spAutoFit/>
          </a:bodyPr>
          <a:lstStyle/>
          <a:p>
            <a:r>
              <a:rPr lang="en-US" sz="2400" dirty="0">
                <a:latin typeface="+mj-lt"/>
              </a:rPr>
              <a:t>Orthogonal functions useful for angular representations</a:t>
            </a:r>
          </a:p>
        </p:txBody>
      </p:sp>
      <p:graphicFrame>
        <p:nvGraphicFramePr>
          <p:cNvPr id="6" name="Object 5"/>
          <p:cNvGraphicFramePr>
            <a:graphicFrameLocks noChangeAspect="1"/>
          </p:cNvGraphicFramePr>
          <p:nvPr>
            <p:extLst>
              <p:ext uri="{D42A27DB-BD31-4B8C-83A1-F6EECF244321}">
                <p14:modId xmlns:p14="http://schemas.microsoft.com/office/powerpoint/2010/main" val="2110236750"/>
              </p:ext>
            </p:extLst>
          </p:nvPr>
        </p:nvGraphicFramePr>
        <p:xfrm>
          <a:off x="762000" y="560725"/>
          <a:ext cx="4243315" cy="1366837"/>
        </p:xfrm>
        <a:graphic>
          <a:graphicData uri="http://schemas.openxmlformats.org/presentationml/2006/ole">
            <mc:AlternateContent xmlns:mc="http://schemas.openxmlformats.org/markup-compatibility/2006">
              <mc:Choice xmlns:v="urn:schemas-microsoft-com:vml" Requires="v">
                <p:oleObj spid="_x0000_s198665" name="Equation" r:id="rId3" imgW="2641320" imgH="850680" progId="Equation.DSMT4">
                  <p:embed/>
                </p:oleObj>
              </mc:Choice>
              <mc:Fallback>
                <p:oleObj name="Equation" r:id="rId3" imgW="2641320" imgH="850680" progId="Equation.DSMT4">
                  <p:embed/>
                  <p:pic>
                    <p:nvPicPr>
                      <p:cNvPr id="6" name="Object 5"/>
                      <p:cNvPicPr/>
                      <p:nvPr/>
                    </p:nvPicPr>
                    <p:blipFill>
                      <a:blip r:embed="rId4"/>
                      <a:stretch>
                        <a:fillRect/>
                      </a:stretch>
                    </p:blipFill>
                    <p:spPr>
                      <a:xfrm>
                        <a:off x="762000" y="560725"/>
                        <a:ext cx="4243315" cy="1366837"/>
                      </a:xfrm>
                      <a:prstGeom prst="rect">
                        <a:avLst/>
                      </a:prstGeom>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106394855"/>
              </p:ext>
            </p:extLst>
          </p:nvPr>
        </p:nvGraphicFramePr>
        <p:xfrm>
          <a:off x="762000" y="2173288"/>
          <a:ext cx="7354888" cy="4183062"/>
        </p:xfrm>
        <a:graphic>
          <a:graphicData uri="http://schemas.openxmlformats.org/presentationml/2006/ole">
            <mc:AlternateContent xmlns:mc="http://schemas.openxmlformats.org/markup-compatibility/2006">
              <mc:Choice xmlns:v="urn:schemas-microsoft-com:vml" Requires="v">
                <p:oleObj spid="_x0000_s198666" name="Equation" r:id="rId5" imgW="4381200" imgH="2489040" progId="Equation.DSMT4">
                  <p:embed/>
                </p:oleObj>
              </mc:Choice>
              <mc:Fallback>
                <p:oleObj name="Equation" r:id="rId5" imgW="4381200" imgH="2489040" progId="Equation.DSMT4">
                  <p:embed/>
                  <p:pic>
                    <p:nvPicPr>
                      <p:cNvPr id="7" name="Object 6"/>
                      <p:cNvPicPr>
                        <a:picLocks noChangeAspect="1" noChangeArrowheads="1"/>
                      </p:cNvPicPr>
                      <p:nvPr/>
                    </p:nvPicPr>
                    <p:blipFill>
                      <a:blip r:embed="rId6"/>
                      <a:srcRect/>
                      <a:stretch>
                        <a:fillRect/>
                      </a:stretch>
                    </p:blipFill>
                    <p:spPr bwMode="auto">
                      <a:xfrm>
                        <a:off x="762000" y="2173288"/>
                        <a:ext cx="7354888" cy="4183062"/>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17928770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t>02/28/2020</a:t>
            </a:r>
            <a:endParaRPr lang="en-US" dirty="0"/>
          </a:p>
        </p:txBody>
      </p:sp>
      <p:sp>
        <p:nvSpPr>
          <p:cNvPr id="3" name="Footer Placeholder 2"/>
          <p:cNvSpPr>
            <a:spLocks noGrp="1"/>
          </p:cNvSpPr>
          <p:nvPr>
            <p:ph type="ftr" sz="quarter" idx="11"/>
          </p:nvPr>
        </p:nvSpPr>
        <p:spPr/>
        <p:txBody>
          <a:bodyPr/>
          <a:lstStyle/>
          <a:p>
            <a:r>
              <a:rPr lang="en-US"/>
              <a:t>PHY 712  Spring 2020 -- Lecture 20</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9</a:t>
            </a:fld>
            <a:endParaRPr lang="en-US" dirty="0"/>
          </a:p>
        </p:txBody>
      </p:sp>
      <p:sp>
        <p:nvSpPr>
          <p:cNvPr id="5" name="TextBox 4"/>
          <p:cNvSpPr txBox="1"/>
          <p:nvPr/>
        </p:nvSpPr>
        <p:spPr>
          <a:xfrm>
            <a:off x="228600" y="228600"/>
            <a:ext cx="8458200" cy="461665"/>
          </a:xfrm>
          <a:prstGeom prst="rect">
            <a:avLst/>
          </a:prstGeom>
          <a:noFill/>
        </p:spPr>
        <p:txBody>
          <a:bodyPr wrap="square" rtlCol="0">
            <a:spAutoFit/>
          </a:bodyPr>
          <a:lstStyle/>
          <a:p>
            <a:r>
              <a:rPr lang="en-US" sz="2400" dirty="0">
                <a:latin typeface="+mj-lt"/>
              </a:rPr>
              <a:t>Useful identities related to Coulomb kernel:</a:t>
            </a:r>
          </a:p>
        </p:txBody>
      </p:sp>
      <p:graphicFrame>
        <p:nvGraphicFramePr>
          <p:cNvPr id="6" name="Object 5"/>
          <p:cNvGraphicFramePr>
            <a:graphicFrameLocks noChangeAspect="1"/>
          </p:cNvGraphicFramePr>
          <p:nvPr>
            <p:extLst>
              <p:ext uri="{D42A27DB-BD31-4B8C-83A1-F6EECF244321}">
                <p14:modId xmlns:p14="http://schemas.microsoft.com/office/powerpoint/2010/main" val="3066494967"/>
              </p:ext>
            </p:extLst>
          </p:nvPr>
        </p:nvGraphicFramePr>
        <p:xfrm>
          <a:off x="801688" y="871538"/>
          <a:ext cx="6146800" cy="1068387"/>
        </p:xfrm>
        <a:graphic>
          <a:graphicData uri="http://schemas.openxmlformats.org/presentationml/2006/ole">
            <mc:AlternateContent xmlns:mc="http://schemas.openxmlformats.org/markup-compatibility/2006">
              <mc:Choice xmlns:v="urn:schemas-microsoft-com:vml" Requires="v">
                <p:oleObj spid="_x0000_s199697" name="Equation" r:id="rId3" imgW="2705040" imgH="469800" progId="Equation.DSMT4">
                  <p:embed/>
                </p:oleObj>
              </mc:Choice>
              <mc:Fallback>
                <p:oleObj name="Equation" r:id="rId3" imgW="2705040" imgH="469800" progId="Equation.DSMT4">
                  <p:embed/>
                  <p:pic>
                    <p:nvPicPr>
                      <p:cNvPr id="6" name="Object 5"/>
                      <p:cNvPicPr/>
                      <p:nvPr/>
                    </p:nvPicPr>
                    <p:blipFill>
                      <a:blip r:embed="rId4"/>
                      <a:stretch>
                        <a:fillRect/>
                      </a:stretch>
                    </p:blipFill>
                    <p:spPr>
                      <a:xfrm>
                        <a:off x="801688" y="871538"/>
                        <a:ext cx="6146800" cy="1068387"/>
                      </a:xfrm>
                      <a:prstGeom prst="rect">
                        <a:avLst/>
                      </a:prstGeom>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1611931331"/>
              </p:ext>
            </p:extLst>
          </p:nvPr>
        </p:nvGraphicFramePr>
        <p:xfrm>
          <a:off x="853440" y="3038182"/>
          <a:ext cx="6934200" cy="1383293"/>
        </p:xfrm>
        <a:graphic>
          <a:graphicData uri="http://schemas.openxmlformats.org/presentationml/2006/ole">
            <mc:AlternateContent xmlns:mc="http://schemas.openxmlformats.org/markup-compatibility/2006">
              <mc:Choice xmlns:v="urn:schemas-microsoft-com:vml" Requires="v">
                <p:oleObj spid="_x0000_s199698" name="数式" r:id="rId5" imgW="2425680" imgH="482400" progId="Equation.3">
                  <p:embed/>
                </p:oleObj>
              </mc:Choice>
              <mc:Fallback>
                <p:oleObj name="数式" r:id="rId5" imgW="2425680" imgH="482400" progId="Equation.3">
                  <p:embed/>
                  <p:pic>
                    <p:nvPicPr>
                      <p:cNvPr id="7" name="Object 6"/>
                      <p:cNvPicPr>
                        <a:picLocks noChangeAspect="1" noChangeArrowheads="1"/>
                      </p:cNvPicPr>
                      <p:nvPr/>
                    </p:nvPicPr>
                    <p:blipFill>
                      <a:blip r:embed="rId6"/>
                      <a:srcRect/>
                      <a:stretch>
                        <a:fillRect/>
                      </a:stretch>
                    </p:blipFill>
                    <p:spPr bwMode="auto">
                      <a:xfrm>
                        <a:off x="853440" y="3038182"/>
                        <a:ext cx="6934200" cy="1383293"/>
                      </a:xfrm>
                      <a:prstGeom prst="rect">
                        <a:avLst/>
                      </a:prstGeom>
                      <a:solidFill>
                        <a:srgbClr val="FFFF00"/>
                      </a:solidFill>
                      <a:ln>
                        <a:noFill/>
                      </a:ln>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1164631234"/>
              </p:ext>
            </p:extLst>
          </p:nvPr>
        </p:nvGraphicFramePr>
        <p:xfrm>
          <a:off x="815340" y="1939945"/>
          <a:ext cx="5638800" cy="1098237"/>
        </p:xfrm>
        <a:graphic>
          <a:graphicData uri="http://schemas.openxmlformats.org/presentationml/2006/ole">
            <mc:AlternateContent xmlns:mc="http://schemas.openxmlformats.org/markup-compatibility/2006">
              <mc:Choice xmlns:v="urn:schemas-microsoft-com:vml" Requires="v">
                <p:oleObj spid="_x0000_s199699" name="Equation" r:id="rId7" imgW="2222280" imgH="431640" progId="Equation.DSMT4">
                  <p:embed/>
                </p:oleObj>
              </mc:Choice>
              <mc:Fallback>
                <p:oleObj name="Equation" r:id="rId7" imgW="2222280" imgH="431640" progId="Equation.DSMT4">
                  <p:embed/>
                  <p:pic>
                    <p:nvPicPr>
                      <p:cNvPr id="8" name="Object 7"/>
                      <p:cNvPicPr>
                        <a:picLocks noChangeAspect="1" noChangeArrowheads="1"/>
                      </p:cNvPicPr>
                      <p:nvPr/>
                    </p:nvPicPr>
                    <p:blipFill>
                      <a:blip r:embed="rId8"/>
                      <a:srcRect/>
                      <a:stretch>
                        <a:fillRect/>
                      </a:stretch>
                    </p:blipFill>
                    <p:spPr bwMode="auto">
                      <a:xfrm>
                        <a:off x="815340" y="1939945"/>
                        <a:ext cx="5638800" cy="1098237"/>
                      </a:xfrm>
                      <a:prstGeom prst="rect">
                        <a:avLst/>
                      </a:prstGeom>
                      <a:noFill/>
                      <a:ln>
                        <a:noFill/>
                      </a:ln>
                    </p:spPr>
                  </p:pic>
                </p:oleObj>
              </mc:Fallback>
            </mc:AlternateContent>
          </a:graphicData>
        </a:graphic>
      </p:graphicFrame>
      <p:graphicFrame>
        <p:nvGraphicFramePr>
          <p:cNvPr id="9" name="Object 8"/>
          <p:cNvGraphicFramePr>
            <a:graphicFrameLocks noChangeAspect="1"/>
          </p:cNvGraphicFramePr>
          <p:nvPr>
            <p:extLst>
              <p:ext uri="{D42A27DB-BD31-4B8C-83A1-F6EECF244321}">
                <p14:modId xmlns:p14="http://schemas.microsoft.com/office/powerpoint/2010/main" val="430355067"/>
              </p:ext>
            </p:extLst>
          </p:nvPr>
        </p:nvGraphicFramePr>
        <p:xfrm>
          <a:off x="853440" y="4939466"/>
          <a:ext cx="6118225" cy="1011237"/>
        </p:xfrm>
        <a:graphic>
          <a:graphicData uri="http://schemas.openxmlformats.org/presentationml/2006/ole">
            <mc:AlternateContent xmlns:mc="http://schemas.openxmlformats.org/markup-compatibility/2006">
              <mc:Choice xmlns:v="urn:schemas-microsoft-com:vml" Requires="v">
                <p:oleObj spid="_x0000_s199700" name="Equation" r:id="rId9" imgW="2692080" imgH="444240" progId="Equation.DSMT4">
                  <p:embed/>
                </p:oleObj>
              </mc:Choice>
              <mc:Fallback>
                <p:oleObj name="Equation" r:id="rId9" imgW="2692080" imgH="444240" progId="Equation.DSMT4">
                  <p:embed/>
                  <p:pic>
                    <p:nvPicPr>
                      <p:cNvPr id="9" name="Object 8"/>
                      <p:cNvPicPr/>
                      <p:nvPr/>
                    </p:nvPicPr>
                    <p:blipFill>
                      <a:blip r:embed="rId10"/>
                      <a:stretch>
                        <a:fillRect/>
                      </a:stretch>
                    </p:blipFill>
                    <p:spPr>
                      <a:xfrm>
                        <a:off x="853440" y="4939466"/>
                        <a:ext cx="6118225" cy="1011237"/>
                      </a:xfrm>
                      <a:prstGeom prst="rect">
                        <a:avLst/>
                      </a:prstGeom>
                    </p:spPr>
                  </p:pic>
                </p:oleObj>
              </mc:Fallback>
            </mc:AlternateContent>
          </a:graphicData>
        </a:graphic>
      </p:graphicFrame>
    </p:spTree>
    <p:extLst>
      <p:ext uri="{BB962C8B-B14F-4D97-AF65-F5344CB8AC3E}">
        <p14:creationId xmlns:p14="http://schemas.microsoft.com/office/powerpoint/2010/main" val="175439341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a:ln w="25400">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defRPr sz="2400" dirty="0" smtClean="0">
            <a:latin typeface="+mj-lt"/>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16445</TotalTime>
  <Words>741</Words>
  <Application>Microsoft Office PowerPoint</Application>
  <PresentationFormat>On-screen Show (4:3)</PresentationFormat>
  <Paragraphs>165</Paragraphs>
  <Slides>26</Slides>
  <Notes>2</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2</vt:i4>
      </vt:variant>
      <vt:variant>
        <vt:lpstr>Slide Titles</vt:lpstr>
      </vt:variant>
      <vt:variant>
        <vt:i4>26</vt:i4>
      </vt:variant>
    </vt:vector>
  </HeadingPairs>
  <TitlesOfParts>
    <vt:vector size="32" baseType="lpstr">
      <vt:lpstr>Arial</vt:lpstr>
      <vt:lpstr>Calibri</vt:lpstr>
      <vt:lpstr>Symbol</vt:lpstr>
      <vt:lpstr>Office Theme</vt:lpstr>
      <vt:lpstr>数式</vt:lpstr>
      <vt:lpstr>Equation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WFU2011</dc:creator>
  <cp:lastModifiedBy>Holzwarth, Natalie</cp:lastModifiedBy>
  <cp:revision>921</cp:revision>
  <cp:lastPrinted>2020-02-25T14:30:20Z</cp:lastPrinted>
  <dcterms:created xsi:type="dcterms:W3CDTF">2012-01-10T18:32:24Z</dcterms:created>
  <dcterms:modified xsi:type="dcterms:W3CDTF">2020-02-28T05:57:56Z</dcterms:modified>
</cp:coreProperties>
</file>