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96" r:id="rId2"/>
    <p:sldId id="354" r:id="rId3"/>
    <p:sldId id="390" r:id="rId4"/>
    <p:sldId id="372" r:id="rId5"/>
    <p:sldId id="373" r:id="rId6"/>
    <p:sldId id="374" r:id="rId7"/>
    <p:sldId id="375" r:id="rId8"/>
    <p:sldId id="376" r:id="rId9"/>
    <p:sldId id="377" r:id="rId10"/>
    <p:sldId id="378" r:id="rId11"/>
    <p:sldId id="379" r:id="rId12"/>
    <p:sldId id="380" r:id="rId13"/>
    <p:sldId id="386" r:id="rId14"/>
    <p:sldId id="395" r:id="rId15"/>
    <p:sldId id="381" r:id="rId16"/>
    <p:sldId id="394" r:id="rId17"/>
    <p:sldId id="391" r:id="rId18"/>
    <p:sldId id="382" r:id="rId19"/>
    <p:sldId id="383" r:id="rId20"/>
    <p:sldId id="392" r:id="rId21"/>
    <p:sldId id="393" r:id="rId22"/>
    <p:sldId id="384" r:id="rId23"/>
    <p:sldId id="385" r:id="rId24"/>
    <p:sldId id="387" r:id="rId25"/>
    <p:sldId id="388" r:id="rId2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p:normalViewPr>
  <p:slideViewPr>
    <p:cSldViewPr>
      <p:cViewPr varScale="1">
        <p:scale>
          <a:sx n="70" d="100"/>
          <a:sy n="70" d="100"/>
        </p:scale>
        <p:origin x="1229"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0" d="100"/>
        <a:sy n="60" d="100"/>
      </p:scale>
      <p:origin x="0" y="0"/>
    </p:cViewPr>
  </p:sorterViewPr>
  <p:notesViewPr>
    <p:cSldViewPr>
      <p:cViewPr>
        <p:scale>
          <a:sx n="189" d="100"/>
          <a:sy n="189" d="100"/>
        </p:scale>
        <p:origin x="221" y="-574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5.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6" Type="http://schemas.openxmlformats.org/officeDocument/2006/relationships/image" Target="../media/image31.wmf"/><Relationship Id="rId5" Type="http://schemas.openxmlformats.org/officeDocument/2006/relationships/image" Target="../media/image30.wmf"/><Relationship Id="rId4" Type="http://schemas.openxmlformats.org/officeDocument/2006/relationships/image" Target="../media/image29.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3/19/2020</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3/19/2020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the new version of PHY 712.     As stated in the email,  this new format offers us </a:t>
            </a:r>
            <a:r>
              <a:rPr lang="en-US" sz="1200" b="0" i="0" kern="1200" dirty="0">
                <a:solidFill>
                  <a:schemeClr val="tx1"/>
                </a:solidFill>
                <a:effectLst/>
                <a:latin typeface="+mn-lt"/>
                <a:ea typeface="+mn-ea"/>
                <a:cs typeface="+mn-cs"/>
              </a:rPr>
              <a:t>a wonderful opportunity to focus attention on our studies and advance our physics knowledge and skills quickly.   We just have to figure out the best way to keep focused and motivated, filtering out the distractions at least for several hours each day.….  In this new format, you are asked to carefully review the lecture and notes with time enough to pose questions before 10 AM each MWF.    </a:t>
            </a:r>
            <a:r>
              <a:rPr lang="en-US" dirty="0"/>
              <a:t>The online class time 12-12:50 will be devoted to discussion, initially starting with your questions.</a:t>
            </a:r>
            <a:r>
              <a:rPr lang="en-US" sz="1200" b="0" i="0" kern="1200" dirty="0">
                <a:solidFill>
                  <a:schemeClr val="tx1"/>
                </a:solidFill>
                <a:effectLst/>
                <a:latin typeface="+mn-lt"/>
                <a:ea typeface="+mn-ea"/>
                <a:cs typeface="+mn-cs"/>
              </a:rPr>
              <a:t>     </a:t>
            </a:r>
          </a:p>
          <a:p>
            <a:endParaRPr lang="en-US" dirty="0"/>
          </a:p>
          <a:p>
            <a:r>
              <a:rPr lang="en-US" sz="1200" b="0" i="0" kern="1200" dirty="0">
                <a:solidFill>
                  <a:schemeClr val="tx1"/>
                </a:solidFill>
                <a:effectLst/>
                <a:latin typeface="+mn-lt"/>
                <a:ea typeface="+mn-ea"/>
                <a:cs typeface="+mn-cs"/>
              </a:rPr>
              <a:t>Please start reading Chapter 9 in Jackson.  We will cover most of the chapter, not quite in the order presented in Jackson.    </a:t>
            </a:r>
            <a:r>
              <a:rPr lang="en-US" dirty="0"/>
              <a:t>It turns out that radiation from the time harmonic sources considered in this chapter can evaluated exactly.   From the exact expressions, we can see how the various approximations can be derived.  Jackson’s treatment is more focused on the approximations first.</a:t>
            </a:r>
            <a:r>
              <a:rPr lang="en-US" sz="1200" b="0" i="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7397815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the results</a:t>
            </a:r>
            <a:r>
              <a:rPr lang="en-US" baseline="0" dirty="0"/>
              <a:t> on the previous slide, we can explicitly write out the solutions for the scalar and vector potentials in terms of the charge and current densities.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37050335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evaluate</a:t>
            </a:r>
            <a:r>
              <a:rPr lang="en-US" baseline="0" dirty="0"/>
              <a:t> the equations on the previous slide, we can make use an exact expansion in terms of spherical harmonic functions and spherical Bessel and Hankel functions.    The proof of this expansion is not trivial, but some details are available in Jackson (near Eq. 9.98) and from the NIST website https://dlmf.nist.gov/10.60.      It naturally follows that the scalar potential can be expressed as a sum of spherical harmonic functions time corresponding radial forms.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25364559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It naturally follows that the vector potential can be expressed as a sum of spherical harmonic functions time corresponding radial forms.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41897564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relationships of spherical Bessel functions are given on page 426 of Jackson.</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23204455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material summarizes some of the results from </a:t>
            </a:r>
            <a:r>
              <a:rPr lang="en-US" dirty="0" err="1"/>
              <a:t>Seciont</a:t>
            </a:r>
            <a:r>
              <a:rPr lang="en-US" dirty="0"/>
              <a:t> 9.6 of Jackson</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40440976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the rational/significance of the last two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4555844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agree with these results?</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5322095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this analysis, for a source confined within a sphere of radius </a:t>
            </a:r>
            <a:r>
              <a:rPr lang="en-US" i="1" dirty="0"/>
              <a:t>R</a:t>
            </a:r>
            <a:r>
              <a:rPr lang="en-US" dirty="0"/>
              <a:t>,   the radiation field  for the </a:t>
            </a:r>
            <a:r>
              <a:rPr lang="en-US" i="1" dirty="0" err="1"/>
              <a:t>lm</a:t>
            </a:r>
            <a:r>
              <a:rPr lang="en-US" dirty="0"/>
              <a:t> component of the field  has a radial form proportional to a spherical Hankel function.</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38392843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further relations can be derived due to the continuity equation for the current density and the charge density.</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12874438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previous slides gave rigorous results far from the source.    In this slide we consider further approximations.    The </a:t>
            </a:r>
            <a:r>
              <a:rPr lang="en-US" i="1" dirty="0" err="1"/>
              <a:t>kr</a:t>
            </a:r>
            <a:r>
              <a:rPr lang="en-US" dirty="0"/>
              <a:t>’&lt;&lt;1  case is also referenced as the long wavelength approximation.</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2992843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tentative new schedule.    It differs from the original plan mainly in that the week we missed has pushed out the “presentations”.    As mentioned in the email, the projects will now presented in written form.    At this time, you should have a reasonable idea of your project topics.    Of course I am happy to discuss/advise/help in any way.   Also note that the homework is now due by the next lecture.    Hopefully with your cleared schedules this will be possible.    Of course,   I am always happy to consult via email or video conferencing.</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Long wavelength approximation;   relationship to dipole approximation.</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38344400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Dipole approximation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1428329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Dipole approximation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19640145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Dipole approximation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3602530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Comparison of exact asymptotic results with dipole approximation.</a:t>
            </a:r>
          </a:p>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10095220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Comparison of exact asymptotic results with dipole approximation – </a:t>
            </a:r>
            <a:r>
              <a:rPr lang="en-US"/>
              <a:t>continued.    </a:t>
            </a:r>
            <a:endParaRPr lang="en-US" dirty="0"/>
          </a:p>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3139453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reminder that on Wednesday we will have the first of two online colloquia.   Professor Matthews has been a leader in technology at WFU throughout his career.   It will be very interesting to hear his perspective on how this has been put to good use in physics and physics education.</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485928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Maxwell’s equations were introduced and used in Chapters 6-8,  we have focused on the properties of the fields themselves.    Now we will begin to study how these fields are produced by particular sources.     The sources that we will consider are harmonic in time and their spatial form (considered to be localized in space) is represented by a multiplicative factor.   More generally, we are considering one component in the Fourier transform for the source function.   The results are quite different from the </a:t>
            </a:r>
            <a:r>
              <a:rPr lang="en-US" dirty="0" err="1"/>
              <a:t>Liénard-Wiechert</a:t>
            </a:r>
            <a:r>
              <a:rPr lang="en-US" dirty="0"/>
              <a:t> potentials discussed a few weeks ago.    In this slide, Maxwell’s equations are presented for the case that the sources are completely represented by the charge and current densities.</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3440052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62000"/>
            <a:ext cx="4800600" cy="3600450"/>
          </a:xfrm>
        </p:spPr>
      </p:sp>
      <p:sp>
        <p:nvSpPr>
          <p:cNvPr id="3" name="Notes Placeholder 2"/>
          <p:cNvSpPr>
            <a:spLocks noGrp="1"/>
          </p:cNvSpPr>
          <p:nvPr>
            <p:ph type="body" idx="1"/>
          </p:nvPr>
        </p:nvSpPr>
        <p:spPr>
          <a:xfrm>
            <a:off x="685800" y="3124200"/>
            <a:ext cx="5852160" cy="4320540"/>
          </a:xfrm>
        </p:spPr>
        <p:txBody>
          <a:bodyPr/>
          <a:lstStyle/>
          <a:p>
            <a:r>
              <a:rPr lang="en-US" dirty="0"/>
              <a:t>It is convenient to express the coupled vector fields in terms of the scalar and vector potentials as we have discussed previously.</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2851205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focus our attention on the Lorentz Gauge representations.    In this case, the scalar potential and each of the three Cartesian components of the vector potential each have to solve an inhomogeneous differential equation of the same form.</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3664665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 spatially localized source, the physically meaningful solution can be written as an integral over the source time </a:t>
            </a:r>
            <a:r>
              <a:rPr lang="en-US" i="1" dirty="0"/>
              <a:t>t</a:t>
            </a:r>
            <a:r>
              <a:rPr lang="en-US" dirty="0"/>
              <a:t>’ and space </a:t>
            </a:r>
            <a:r>
              <a:rPr lang="en-US" b="1" i="1" dirty="0"/>
              <a:t>r</a:t>
            </a:r>
            <a:r>
              <a:rPr lang="en-US" dirty="0"/>
              <a:t>’ as discussed previously before.</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3910952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a:t>
            </a:r>
            <a:r>
              <a:rPr lang="en-US" baseline="0" dirty="0"/>
              <a:t> specialize to the pure harmonic time dependence.     Mathematically, we will evaluate the sources with the complex function exp</a:t>
            </a:r>
            <a:r>
              <a:rPr lang="en-US" i="1" baseline="0" dirty="0"/>
              <a:t>(-</a:t>
            </a:r>
            <a:r>
              <a:rPr lang="en-US" i="1" baseline="0" dirty="0" err="1"/>
              <a:t>i</a:t>
            </a:r>
            <a:r>
              <a:rPr lang="en-US" i="1" baseline="0" dirty="0" err="1">
                <a:latin typeface="Symbol" panose="05050102010706020507" pitchFamily="18" charset="2"/>
              </a:rPr>
              <a:t>w</a:t>
            </a:r>
            <a:r>
              <a:rPr lang="en-US" i="1" baseline="0" dirty="0" err="1"/>
              <a:t>t</a:t>
            </a:r>
            <a:r>
              <a:rPr lang="en-US" baseline="0" dirty="0"/>
              <a:t>), taking the real part at the end of the analysis.       Note that because we need to conserve charge, the continuity equation must satisfied which consequently means that the current and charge densities are functionally related.</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3432735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Putting the form of the source term in the integral, we can first perform</a:t>
            </a:r>
            <a:r>
              <a:rPr lang="en-US" baseline="0" dirty="0"/>
              <a:t> the integral over the source time </a:t>
            </a:r>
            <a:r>
              <a:rPr lang="en-US" i="1" baseline="0" dirty="0"/>
              <a:t>t</a:t>
            </a:r>
            <a:r>
              <a:rPr lang="en-US" baseline="0" dirty="0"/>
              <a:t>’, resulting in the last equation of the slide.   Notice that the full solution of the differential equation also may have a solution to the inhomogeneous equation as represented by the last term.</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1588179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03/23/2020</a:t>
            </a:r>
            <a:endParaRPr lang="en-US" dirty="0"/>
          </a:p>
        </p:txBody>
      </p:sp>
      <p:sp>
        <p:nvSpPr>
          <p:cNvPr id="5" name="Footer Placeholder 4"/>
          <p:cNvSpPr>
            <a:spLocks noGrp="1"/>
          </p:cNvSpPr>
          <p:nvPr>
            <p:ph type="ftr" sz="quarter" idx="11"/>
          </p:nvPr>
        </p:nvSpPr>
        <p:spPr/>
        <p:txBody>
          <a:bodyPr/>
          <a:lstStyle/>
          <a:p>
            <a:r>
              <a:rPr lang="en-US"/>
              <a:t>PHY 712  Spring 2020 -- Lecture 21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03/23/2020</a:t>
            </a:r>
            <a:endParaRPr lang="en-US" dirty="0"/>
          </a:p>
        </p:txBody>
      </p:sp>
      <p:sp>
        <p:nvSpPr>
          <p:cNvPr id="5" name="Footer Placeholder 4"/>
          <p:cNvSpPr>
            <a:spLocks noGrp="1"/>
          </p:cNvSpPr>
          <p:nvPr>
            <p:ph type="ftr" sz="quarter" idx="11"/>
          </p:nvPr>
        </p:nvSpPr>
        <p:spPr/>
        <p:txBody>
          <a:bodyPr/>
          <a:lstStyle/>
          <a:p>
            <a:r>
              <a:rPr lang="en-US"/>
              <a:t>PHY 712  Spring 2020 -- Lecture 21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03/23/2020</a:t>
            </a:r>
            <a:endParaRPr lang="en-US" dirty="0"/>
          </a:p>
        </p:txBody>
      </p:sp>
      <p:sp>
        <p:nvSpPr>
          <p:cNvPr id="5" name="Footer Placeholder 4"/>
          <p:cNvSpPr>
            <a:spLocks noGrp="1"/>
          </p:cNvSpPr>
          <p:nvPr>
            <p:ph type="ftr" sz="quarter" idx="11"/>
          </p:nvPr>
        </p:nvSpPr>
        <p:spPr/>
        <p:txBody>
          <a:bodyPr/>
          <a:lstStyle/>
          <a:p>
            <a:r>
              <a:rPr lang="en-US"/>
              <a:t>PHY 712  Spring 2020 -- Lecture 21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03/23/2020</a:t>
            </a:r>
            <a:endParaRPr lang="en-US" dirty="0"/>
          </a:p>
        </p:txBody>
      </p:sp>
      <p:sp>
        <p:nvSpPr>
          <p:cNvPr id="5" name="Footer Placeholder 4"/>
          <p:cNvSpPr>
            <a:spLocks noGrp="1"/>
          </p:cNvSpPr>
          <p:nvPr>
            <p:ph type="ftr" sz="quarter" idx="11"/>
          </p:nvPr>
        </p:nvSpPr>
        <p:spPr/>
        <p:txBody>
          <a:bodyPr/>
          <a:lstStyle/>
          <a:p>
            <a:r>
              <a:rPr lang="en-US"/>
              <a:t>PHY 712  Spring 2020 -- Lecture 21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03/23/2020</a:t>
            </a:r>
            <a:endParaRPr lang="en-US" dirty="0"/>
          </a:p>
        </p:txBody>
      </p:sp>
      <p:sp>
        <p:nvSpPr>
          <p:cNvPr id="5" name="Footer Placeholder 4"/>
          <p:cNvSpPr>
            <a:spLocks noGrp="1"/>
          </p:cNvSpPr>
          <p:nvPr>
            <p:ph type="ftr" sz="quarter" idx="11"/>
          </p:nvPr>
        </p:nvSpPr>
        <p:spPr/>
        <p:txBody>
          <a:bodyPr/>
          <a:lstStyle/>
          <a:p>
            <a:r>
              <a:rPr lang="en-US"/>
              <a:t>PHY 712  Spring 2020 -- Lecture 21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03/23/2020</a:t>
            </a:r>
            <a:endParaRPr lang="en-US" dirty="0"/>
          </a:p>
        </p:txBody>
      </p:sp>
      <p:sp>
        <p:nvSpPr>
          <p:cNvPr id="6" name="Footer Placeholder 5"/>
          <p:cNvSpPr>
            <a:spLocks noGrp="1"/>
          </p:cNvSpPr>
          <p:nvPr>
            <p:ph type="ftr" sz="quarter" idx="11"/>
          </p:nvPr>
        </p:nvSpPr>
        <p:spPr/>
        <p:txBody>
          <a:bodyPr/>
          <a:lstStyle/>
          <a:p>
            <a:r>
              <a:rPr lang="en-US"/>
              <a:t>PHY 712  Spring 2020 -- Lecture 21</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03/23/2020</a:t>
            </a:r>
            <a:endParaRPr lang="en-US" dirty="0"/>
          </a:p>
        </p:txBody>
      </p:sp>
      <p:sp>
        <p:nvSpPr>
          <p:cNvPr id="8" name="Footer Placeholder 7"/>
          <p:cNvSpPr>
            <a:spLocks noGrp="1"/>
          </p:cNvSpPr>
          <p:nvPr>
            <p:ph type="ftr" sz="quarter" idx="11"/>
          </p:nvPr>
        </p:nvSpPr>
        <p:spPr/>
        <p:txBody>
          <a:bodyPr/>
          <a:lstStyle/>
          <a:p>
            <a:r>
              <a:rPr lang="en-US"/>
              <a:t>PHY 712  Spring 2020 -- Lecture 21</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03/23/2020</a:t>
            </a:r>
            <a:endParaRPr lang="en-US" dirty="0"/>
          </a:p>
        </p:txBody>
      </p:sp>
      <p:sp>
        <p:nvSpPr>
          <p:cNvPr id="4" name="Footer Placeholder 3"/>
          <p:cNvSpPr>
            <a:spLocks noGrp="1"/>
          </p:cNvSpPr>
          <p:nvPr>
            <p:ph type="ftr" sz="quarter" idx="11"/>
          </p:nvPr>
        </p:nvSpPr>
        <p:spPr/>
        <p:txBody>
          <a:bodyPr/>
          <a:lstStyle/>
          <a:p>
            <a:r>
              <a:rPr lang="en-US"/>
              <a:t>PHY 712  Spring 2020 -- Lecture 21</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03/23/2020</a:t>
            </a:r>
            <a:endParaRPr lang="en-US" dirty="0"/>
          </a:p>
        </p:txBody>
      </p:sp>
      <p:sp>
        <p:nvSpPr>
          <p:cNvPr id="6" name="Footer Placeholder 5"/>
          <p:cNvSpPr>
            <a:spLocks noGrp="1"/>
          </p:cNvSpPr>
          <p:nvPr>
            <p:ph type="ftr" sz="quarter" idx="11"/>
          </p:nvPr>
        </p:nvSpPr>
        <p:spPr/>
        <p:txBody>
          <a:bodyPr/>
          <a:lstStyle/>
          <a:p>
            <a:r>
              <a:rPr lang="en-US"/>
              <a:t>PHY 712  Spring 2020 -- Lecture 21</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03/23/2020</a:t>
            </a:r>
            <a:endParaRPr lang="en-US" dirty="0"/>
          </a:p>
        </p:txBody>
      </p:sp>
      <p:sp>
        <p:nvSpPr>
          <p:cNvPr id="6" name="Footer Placeholder 5"/>
          <p:cNvSpPr>
            <a:spLocks noGrp="1"/>
          </p:cNvSpPr>
          <p:nvPr>
            <p:ph type="ftr" sz="quarter" idx="11"/>
          </p:nvPr>
        </p:nvSpPr>
        <p:spPr/>
        <p:txBody>
          <a:bodyPr/>
          <a:lstStyle/>
          <a:p>
            <a:r>
              <a:rPr lang="en-US"/>
              <a:t>PHY 712  Spring 2020 -- Lecture 21</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03/23/2020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2020 -- Lecture 21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akeforest-university.zoom.us/my/natalie.holzwarth"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2.bin"/><Relationship Id="rId5" Type="http://schemas.openxmlformats.org/officeDocument/2006/relationships/image" Target="../media/image13.wmf"/><Relationship Id="rId4" Type="http://schemas.openxmlformats.org/officeDocument/2006/relationships/oleObject" Target="../embeddings/oleObject11.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16.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4.bin"/><Relationship Id="rId5" Type="http://schemas.openxmlformats.org/officeDocument/2006/relationships/image" Target="../media/image15.wmf"/><Relationship Id="rId4" Type="http://schemas.openxmlformats.org/officeDocument/2006/relationships/oleObject" Target="../embeddings/oleObject13.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6.bin"/><Relationship Id="rId5" Type="http://schemas.openxmlformats.org/officeDocument/2006/relationships/image" Target="../media/image17.wmf"/><Relationship Id="rId4" Type="http://schemas.openxmlformats.org/officeDocument/2006/relationships/oleObject" Target="../embeddings/oleObject15.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20.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18.bin"/><Relationship Id="rId5" Type="http://schemas.openxmlformats.org/officeDocument/2006/relationships/image" Target="../media/image19.wmf"/><Relationship Id="rId4" Type="http://schemas.openxmlformats.org/officeDocument/2006/relationships/oleObject" Target="../embeddings/oleObject17.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21.wmf"/><Relationship Id="rId4" Type="http://schemas.openxmlformats.org/officeDocument/2006/relationships/oleObject" Target="../embeddings/oleObject19.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notesSlide" Target="../notesSlides/notesSlide15.xml"/><Relationship Id="rId7" Type="http://schemas.openxmlformats.org/officeDocument/2006/relationships/image" Target="../media/image23.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1.bin"/><Relationship Id="rId5" Type="http://schemas.openxmlformats.org/officeDocument/2006/relationships/image" Target="../media/image22.wmf"/><Relationship Id="rId4" Type="http://schemas.openxmlformats.org/officeDocument/2006/relationships/oleObject" Target="../embeddings/oleObject20.bin"/><Relationship Id="rId9" Type="http://schemas.openxmlformats.org/officeDocument/2006/relationships/image" Target="../media/image24.w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24.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22.bin"/><Relationship Id="rId5" Type="http://schemas.openxmlformats.org/officeDocument/2006/relationships/image" Target="../media/image25.wmf"/><Relationship Id="rId4" Type="http://schemas.openxmlformats.org/officeDocument/2006/relationships/oleObject" Target="../embeddings/oleObject23.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26.bin"/><Relationship Id="rId13" Type="http://schemas.openxmlformats.org/officeDocument/2006/relationships/image" Target="../media/image30.wmf"/><Relationship Id="rId3" Type="http://schemas.openxmlformats.org/officeDocument/2006/relationships/notesSlide" Target="../notesSlides/notesSlide17.xml"/><Relationship Id="rId7" Type="http://schemas.openxmlformats.org/officeDocument/2006/relationships/image" Target="../media/image27.wmf"/><Relationship Id="rId12" Type="http://schemas.openxmlformats.org/officeDocument/2006/relationships/oleObject" Target="../embeddings/oleObject28.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25.bin"/><Relationship Id="rId11" Type="http://schemas.openxmlformats.org/officeDocument/2006/relationships/image" Target="../media/image29.wmf"/><Relationship Id="rId5" Type="http://schemas.openxmlformats.org/officeDocument/2006/relationships/image" Target="../media/image26.wmf"/><Relationship Id="rId15" Type="http://schemas.openxmlformats.org/officeDocument/2006/relationships/image" Target="../media/image31.wmf"/><Relationship Id="rId10" Type="http://schemas.openxmlformats.org/officeDocument/2006/relationships/oleObject" Target="../embeddings/oleObject27.bin"/><Relationship Id="rId4" Type="http://schemas.openxmlformats.org/officeDocument/2006/relationships/oleObject" Target="../embeddings/oleObject24.bin"/><Relationship Id="rId9" Type="http://schemas.openxmlformats.org/officeDocument/2006/relationships/image" Target="../media/image28.wmf"/><Relationship Id="rId14" Type="http://schemas.openxmlformats.org/officeDocument/2006/relationships/oleObject" Target="../embeddings/oleObject29.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33.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31.bin"/><Relationship Id="rId5" Type="http://schemas.openxmlformats.org/officeDocument/2006/relationships/image" Target="../media/image32.wmf"/><Relationship Id="rId4" Type="http://schemas.openxmlformats.org/officeDocument/2006/relationships/oleObject" Target="../embeddings/oleObject30.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34.wmf"/><Relationship Id="rId4" Type="http://schemas.openxmlformats.org/officeDocument/2006/relationships/oleObject" Target="../embeddings/oleObject32.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36.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34.bin"/><Relationship Id="rId5" Type="http://schemas.openxmlformats.org/officeDocument/2006/relationships/image" Target="../media/image35.wmf"/><Relationship Id="rId4" Type="http://schemas.openxmlformats.org/officeDocument/2006/relationships/oleObject" Target="../embeddings/oleObject33.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38.wmf"/><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36.bin"/><Relationship Id="rId5" Type="http://schemas.openxmlformats.org/officeDocument/2006/relationships/image" Target="../media/image37.wmf"/><Relationship Id="rId4" Type="http://schemas.openxmlformats.org/officeDocument/2006/relationships/oleObject" Target="../embeddings/oleObject35.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19.vml"/><Relationship Id="rId5" Type="http://schemas.openxmlformats.org/officeDocument/2006/relationships/image" Target="../media/image39.wmf"/><Relationship Id="rId4" Type="http://schemas.openxmlformats.org/officeDocument/2006/relationships/oleObject" Target="../embeddings/oleObject37.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20.vml"/><Relationship Id="rId5" Type="http://schemas.openxmlformats.org/officeDocument/2006/relationships/image" Target="../media/image40.wmf"/><Relationship Id="rId4" Type="http://schemas.openxmlformats.org/officeDocument/2006/relationships/oleObject" Target="../embeddings/oleObject38.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41.bin"/><Relationship Id="rId3" Type="http://schemas.openxmlformats.org/officeDocument/2006/relationships/notesSlide" Target="../notesSlides/notesSlide24.xml"/><Relationship Id="rId7" Type="http://schemas.openxmlformats.org/officeDocument/2006/relationships/image" Target="../media/image42.wmf"/><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oleObject" Target="../embeddings/oleObject40.bin"/><Relationship Id="rId5" Type="http://schemas.openxmlformats.org/officeDocument/2006/relationships/image" Target="../media/image41.wmf"/><Relationship Id="rId4" Type="http://schemas.openxmlformats.org/officeDocument/2006/relationships/oleObject" Target="../embeddings/oleObject39.bin"/><Relationship Id="rId9" Type="http://schemas.openxmlformats.org/officeDocument/2006/relationships/image" Target="../media/image43.wmf"/></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45.wmf"/><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43.bin"/><Relationship Id="rId5" Type="http://schemas.openxmlformats.org/officeDocument/2006/relationships/image" Target="../media/image44.wmf"/><Relationship Id="rId4" Type="http://schemas.openxmlformats.org/officeDocument/2006/relationships/oleObject" Target="../embeddings/oleObject42.bin"/></Relationships>
</file>

<file path=ppt/slides/_rels/slide3.xml.rels><?xml version="1.0" encoding="UTF-8" standalone="yes"?>
<Relationships xmlns="http://schemas.openxmlformats.org/package/2006/relationships"><Relationship Id="rId3" Type="http://schemas.openxmlformats.org/officeDocument/2006/relationships/hyperlink" Target="https://www.physics.wfu.edu/events/rick-matthews-41-years/"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6.xml"/><Relationship Id="rId7"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5.wmf"/><Relationship Id="rId4" Type="http://schemas.openxmlformats.org/officeDocument/2006/relationships/oleObject" Target="../embeddings/oleObject3.bin"/><Relationship Id="rId9" Type="http://schemas.openxmlformats.org/officeDocument/2006/relationships/image" Target="../media/image7.w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9.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8.wmf"/><Relationship Id="rId4"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image" Target="../media/image10.wmf"/><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2.wmf"/><Relationship Id="rId4" Type="http://schemas.openxmlformats.org/officeDocument/2006/relationships/oleObject" Target="../embeddings/oleObject1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304800" y="228600"/>
            <a:ext cx="8229600" cy="5816977"/>
          </a:xfrm>
          <a:prstGeom prst="rect">
            <a:avLst/>
          </a:prstGeom>
          <a:noFill/>
          <a:ln>
            <a:noFill/>
          </a:ln>
        </p:spPr>
        <p:txBody>
          <a:bodyPr wrap="square" rtlCol="0">
            <a:spAutoFit/>
          </a:bodyPr>
          <a:lstStyle/>
          <a:p>
            <a:pPr algn="ctr"/>
            <a:r>
              <a:rPr lang="en-US" sz="3200" b="1" dirty="0"/>
              <a:t>PHY 712 Electrodynamics</a:t>
            </a:r>
          </a:p>
          <a:p>
            <a:pPr algn="ctr"/>
            <a:r>
              <a:rPr lang="en-US" sz="3200" b="1" dirty="0"/>
              <a:t>12-12:50 AM  MWF  via video link:</a:t>
            </a:r>
          </a:p>
          <a:p>
            <a:pPr algn="ctr"/>
            <a:r>
              <a:rPr lang="en-US" sz="2000" b="1" dirty="0">
                <a:hlinkClick r:id="rId3"/>
              </a:rPr>
              <a:t>https://wakeforest-university.zoom.us/my/natalie.holzwarth </a:t>
            </a:r>
            <a:endParaRPr lang="en-US" sz="2000" b="1" dirty="0"/>
          </a:p>
          <a:p>
            <a:pPr algn="ctr"/>
            <a:endParaRPr lang="en-US" sz="3200" b="1" dirty="0"/>
          </a:p>
          <a:p>
            <a:pPr algn="ctr"/>
            <a:r>
              <a:rPr lang="en-US" sz="3200" b="1" dirty="0"/>
              <a:t>Plan for Lecture 21:</a:t>
            </a:r>
            <a:endParaRPr lang="en-US" sz="3200" b="1" dirty="0">
              <a:solidFill>
                <a:schemeClr val="folHlink"/>
              </a:solidFill>
            </a:endParaRPr>
          </a:p>
          <a:p>
            <a:pPr marL="457200" lvl="2" algn="ctr">
              <a:spcBef>
                <a:spcPct val="50000"/>
              </a:spcBef>
            </a:pPr>
            <a:r>
              <a:rPr lang="en-US" sz="3200" b="1" dirty="0">
                <a:solidFill>
                  <a:schemeClr val="folHlink"/>
                </a:solidFill>
              </a:rPr>
              <a:t>Sources of radiation</a:t>
            </a:r>
          </a:p>
          <a:p>
            <a:pPr marL="457200" lvl="2">
              <a:spcBef>
                <a:spcPct val="50000"/>
              </a:spcBef>
            </a:pPr>
            <a:r>
              <a:rPr lang="en-US" sz="3200" b="1" dirty="0">
                <a:solidFill>
                  <a:schemeClr val="folHlink"/>
                </a:solidFill>
              </a:rPr>
              <a:t>Start reading Chap. 9</a:t>
            </a:r>
          </a:p>
          <a:p>
            <a:pPr marL="1428750" lvl="3" indent="-514350">
              <a:spcBef>
                <a:spcPct val="50000"/>
              </a:spcBef>
              <a:buFont typeface="+mj-lt"/>
              <a:buAutoNum type="alphaUcPeriod"/>
            </a:pPr>
            <a:r>
              <a:rPr lang="en-US" sz="3200" b="1" dirty="0">
                <a:solidFill>
                  <a:schemeClr val="folHlink"/>
                </a:solidFill>
              </a:rPr>
              <a:t>Electromagnetic waves due to specific sources</a:t>
            </a:r>
          </a:p>
          <a:p>
            <a:pPr marL="1428750" lvl="3" indent="-514350">
              <a:spcBef>
                <a:spcPct val="50000"/>
              </a:spcBef>
              <a:buFont typeface="+mj-lt"/>
              <a:buAutoNum type="alphaUcPeriod"/>
            </a:pPr>
            <a:r>
              <a:rPr lang="en-US" sz="3200" b="1" dirty="0">
                <a:solidFill>
                  <a:schemeClr val="folHlink"/>
                </a:solidFill>
              </a:rPr>
              <a:t>Dipole radiation patterns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350520" y="86975"/>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339325129"/>
              </p:ext>
            </p:extLst>
          </p:nvPr>
        </p:nvGraphicFramePr>
        <p:xfrm>
          <a:off x="1981200" y="478799"/>
          <a:ext cx="6612340" cy="3475038"/>
        </p:xfrm>
        <a:graphic>
          <a:graphicData uri="http://schemas.openxmlformats.org/presentationml/2006/ole">
            <mc:AlternateContent xmlns:mc="http://schemas.openxmlformats.org/markup-compatibility/2006">
              <mc:Choice xmlns:v="urn:schemas-microsoft-com:vml" Requires="v">
                <p:oleObj spid="_x0000_s122043" name="Equation" r:id="rId4" imgW="4431960" imgH="2323800" progId="Equation.DSMT4">
                  <p:embed/>
                </p:oleObj>
              </mc:Choice>
              <mc:Fallback>
                <p:oleObj name="Equation" r:id="rId4" imgW="4431960" imgH="2323800" progId="Equation.DSMT4">
                  <p:embed/>
                  <p:pic>
                    <p:nvPicPr>
                      <p:cNvPr id="0" name="Object 4"/>
                      <p:cNvPicPr>
                        <a:picLocks noChangeAspect="1" noChangeArrowheads="1"/>
                      </p:cNvPicPr>
                      <p:nvPr/>
                    </p:nvPicPr>
                    <p:blipFill>
                      <a:blip r:embed="rId5"/>
                      <a:srcRect/>
                      <a:stretch>
                        <a:fillRect/>
                      </a:stretch>
                    </p:blipFill>
                    <p:spPr bwMode="auto">
                      <a:xfrm>
                        <a:off x="1981200" y="478799"/>
                        <a:ext cx="6612340" cy="3475038"/>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582403061"/>
              </p:ext>
            </p:extLst>
          </p:nvPr>
        </p:nvGraphicFramePr>
        <p:xfrm>
          <a:off x="1967883" y="3505200"/>
          <a:ext cx="6246812" cy="3440840"/>
        </p:xfrm>
        <a:graphic>
          <a:graphicData uri="http://schemas.openxmlformats.org/presentationml/2006/ole">
            <mc:AlternateContent xmlns:mc="http://schemas.openxmlformats.org/markup-compatibility/2006">
              <mc:Choice xmlns:v="urn:schemas-microsoft-com:vml" Requires="v">
                <p:oleObj spid="_x0000_s122044" name="Equation" r:id="rId6" imgW="4228920" imgH="2323800" progId="Equation.DSMT4">
                  <p:embed/>
                </p:oleObj>
              </mc:Choice>
              <mc:Fallback>
                <p:oleObj name="Equation" r:id="rId6" imgW="4228920" imgH="2323800" progId="Equation.DSMT4">
                  <p:embed/>
                  <p:pic>
                    <p:nvPicPr>
                      <p:cNvPr id="0" name="Object 5"/>
                      <p:cNvPicPr>
                        <a:picLocks noChangeAspect="1" noChangeArrowheads="1"/>
                      </p:cNvPicPr>
                      <p:nvPr/>
                    </p:nvPicPr>
                    <p:blipFill>
                      <a:blip r:embed="rId7"/>
                      <a:srcRect/>
                      <a:stretch>
                        <a:fillRect/>
                      </a:stretch>
                    </p:blipFill>
                    <p:spPr bwMode="auto">
                      <a:xfrm>
                        <a:off x="1967883" y="3505200"/>
                        <a:ext cx="6246812" cy="344084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766598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350520" y="86975"/>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347538775"/>
              </p:ext>
            </p:extLst>
          </p:nvPr>
        </p:nvGraphicFramePr>
        <p:xfrm>
          <a:off x="455295" y="1143000"/>
          <a:ext cx="8048625" cy="3101975"/>
        </p:xfrm>
        <a:graphic>
          <a:graphicData uri="http://schemas.openxmlformats.org/presentationml/2006/ole">
            <mc:AlternateContent xmlns:mc="http://schemas.openxmlformats.org/markup-compatibility/2006">
              <mc:Choice xmlns:v="urn:schemas-microsoft-com:vml" Requires="v">
                <p:oleObj spid="_x0000_s123062" name="数式" r:id="rId4" imgW="3530520" imgH="1358640" progId="Equation.3">
                  <p:embed/>
                </p:oleObj>
              </mc:Choice>
              <mc:Fallback>
                <p:oleObj name="数式" r:id="rId4" imgW="3530520" imgH="1358640" progId="Equation.3">
                  <p:embed/>
                  <p:pic>
                    <p:nvPicPr>
                      <p:cNvPr id="0" name="Object 6"/>
                      <p:cNvPicPr>
                        <a:picLocks noChangeAspect="1" noChangeArrowheads="1"/>
                      </p:cNvPicPr>
                      <p:nvPr/>
                    </p:nvPicPr>
                    <p:blipFill>
                      <a:blip r:embed="rId5"/>
                      <a:srcRect/>
                      <a:stretch>
                        <a:fillRect/>
                      </a:stretch>
                    </p:blipFill>
                    <p:spPr bwMode="auto">
                      <a:xfrm>
                        <a:off x="455295" y="1143000"/>
                        <a:ext cx="8048625"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882234769"/>
              </p:ext>
            </p:extLst>
          </p:nvPr>
        </p:nvGraphicFramePr>
        <p:xfrm>
          <a:off x="903288" y="4114800"/>
          <a:ext cx="6629400" cy="2262188"/>
        </p:xfrm>
        <a:graphic>
          <a:graphicData uri="http://schemas.openxmlformats.org/presentationml/2006/ole">
            <mc:AlternateContent xmlns:mc="http://schemas.openxmlformats.org/markup-compatibility/2006">
              <mc:Choice xmlns:v="urn:schemas-microsoft-com:vml" Requires="v">
                <p:oleObj spid="_x0000_s123063" name="数式" r:id="rId6" imgW="2908080" imgH="990360" progId="Equation.3">
                  <p:embed/>
                </p:oleObj>
              </mc:Choice>
              <mc:Fallback>
                <p:oleObj name="数式" r:id="rId6" imgW="2908080" imgH="990360" progId="Equation.3">
                  <p:embed/>
                  <p:pic>
                    <p:nvPicPr>
                      <p:cNvPr id="0" name="Object 5"/>
                      <p:cNvPicPr>
                        <a:picLocks noChangeAspect="1" noChangeArrowheads="1"/>
                      </p:cNvPicPr>
                      <p:nvPr/>
                    </p:nvPicPr>
                    <p:blipFill>
                      <a:blip r:embed="rId7"/>
                      <a:srcRect/>
                      <a:stretch>
                        <a:fillRect/>
                      </a:stretch>
                    </p:blipFill>
                    <p:spPr bwMode="auto">
                      <a:xfrm>
                        <a:off x="903288" y="4114800"/>
                        <a:ext cx="6629400" cy="226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79262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350520" y="86975"/>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283408289"/>
              </p:ext>
            </p:extLst>
          </p:nvPr>
        </p:nvGraphicFramePr>
        <p:xfrm>
          <a:off x="455295" y="1143000"/>
          <a:ext cx="8048625" cy="3101975"/>
        </p:xfrm>
        <a:graphic>
          <a:graphicData uri="http://schemas.openxmlformats.org/presentationml/2006/ole">
            <mc:AlternateContent xmlns:mc="http://schemas.openxmlformats.org/markup-compatibility/2006">
              <mc:Choice xmlns:v="urn:schemas-microsoft-com:vml" Requires="v">
                <p:oleObj spid="_x0000_s124081" name="数式" r:id="rId4" imgW="3530520" imgH="1358640" progId="Equation.3">
                  <p:embed/>
                </p:oleObj>
              </mc:Choice>
              <mc:Fallback>
                <p:oleObj name="数式" r:id="rId4" imgW="3530520" imgH="1358640" progId="Equation.3">
                  <p:embed/>
                  <p:pic>
                    <p:nvPicPr>
                      <p:cNvPr id="0" name=""/>
                      <p:cNvPicPr>
                        <a:picLocks noChangeAspect="1" noChangeArrowheads="1"/>
                      </p:cNvPicPr>
                      <p:nvPr/>
                    </p:nvPicPr>
                    <p:blipFill>
                      <a:blip r:embed="rId5"/>
                      <a:srcRect/>
                      <a:stretch>
                        <a:fillRect/>
                      </a:stretch>
                    </p:blipFill>
                    <p:spPr bwMode="auto">
                      <a:xfrm>
                        <a:off x="455295" y="1143000"/>
                        <a:ext cx="8048625"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127576699"/>
              </p:ext>
            </p:extLst>
          </p:nvPr>
        </p:nvGraphicFramePr>
        <p:xfrm>
          <a:off x="817563" y="4273550"/>
          <a:ext cx="6802437" cy="1944688"/>
        </p:xfrm>
        <a:graphic>
          <a:graphicData uri="http://schemas.openxmlformats.org/presentationml/2006/ole">
            <mc:AlternateContent xmlns:mc="http://schemas.openxmlformats.org/markup-compatibility/2006">
              <mc:Choice xmlns:v="urn:schemas-microsoft-com:vml" Requires="v">
                <p:oleObj spid="_x0000_s124082" name="数式" r:id="rId6" imgW="2984400" imgH="850680" progId="Equation.3">
                  <p:embed/>
                </p:oleObj>
              </mc:Choice>
              <mc:Fallback>
                <p:oleObj name="数式" r:id="rId6" imgW="2984400" imgH="850680" progId="Equation.3">
                  <p:embed/>
                  <p:pic>
                    <p:nvPicPr>
                      <p:cNvPr id="0" name=""/>
                      <p:cNvPicPr>
                        <a:picLocks noChangeAspect="1" noChangeArrowheads="1"/>
                      </p:cNvPicPr>
                      <p:nvPr/>
                    </p:nvPicPr>
                    <p:blipFill>
                      <a:blip r:embed="rId7"/>
                      <a:srcRect/>
                      <a:stretch>
                        <a:fillRect/>
                      </a:stretch>
                    </p:blipFill>
                    <p:spPr bwMode="auto">
                      <a:xfrm>
                        <a:off x="817563" y="4273550"/>
                        <a:ext cx="6802437"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94486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594360" y="272087"/>
            <a:ext cx="7543800" cy="461665"/>
          </a:xfrm>
          <a:prstGeom prst="rect">
            <a:avLst/>
          </a:prstGeom>
          <a:noFill/>
        </p:spPr>
        <p:txBody>
          <a:bodyPr wrap="square" rtlCol="0">
            <a:spAutoFit/>
          </a:bodyPr>
          <a:lstStyle/>
          <a:p>
            <a:r>
              <a:rPr lang="en-US" sz="2400" dirty="0">
                <a:latin typeface="+mj-lt"/>
              </a:rPr>
              <a:t>Forms of spherical Bessel and </a:t>
            </a:r>
            <a:r>
              <a:rPr lang="en-US" sz="2400" dirty="0" err="1">
                <a:latin typeface="+mj-lt"/>
              </a:rPr>
              <a:t>Hankel</a:t>
            </a:r>
            <a:r>
              <a:rPr lang="en-US" sz="2400" dirty="0">
                <a:latin typeface="+mj-lt"/>
              </a:rPr>
              <a:t> functions:</a:t>
            </a:r>
          </a:p>
        </p:txBody>
      </p:sp>
      <p:graphicFrame>
        <p:nvGraphicFramePr>
          <p:cNvPr id="6" name="Object 5"/>
          <p:cNvGraphicFramePr>
            <a:graphicFrameLocks noChangeAspect="1"/>
          </p:cNvGraphicFramePr>
          <p:nvPr>
            <p:extLst>
              <p:ext uri="{D42A27DB-BD31-4B8C-83A1-F6EECF244321}">
                <p14:modId xmlns:p14="http://schemas.microsoft.com/office/powerpoint/2010/main" val="896575148"/>
              </p:ext>
            </p:extLst>
          </p:nvPr>
        </p:nvGraphicFramePr>
        <p:xfrm>
          <a:off x="304800" y="764232"/>
          <a:ext cx="8655051" cy="3049588"/>
        </p:xfrm>
        <a:graphic>
          <a:graphicData uri="http://schemas.openxmlformats.org/presentationml/2006/ole">
            <mc:AlternateContent xmlns:mc="http://schemas.openxmlformats.org/markup-compatibility/2006">
              <mc:Choice xmlns:v="urn:schemas-microsoft-com:vml" Requires="v">
                <p:oleObj spid="_x0000_s130186" name="数式" r:id="rId4" imgW="3797280" imgH="1333440" progId="Equation.3">
                  <p:embed/>
                </p:oleObj>
              </mc:Choice>
              <mc:Fallback>
                <p:oleObj name="数式" r:id="rId4" imgW="3797280" imgH="1333440" progId="Equation.3">
                  <p:embed/>
                  <p:pic>
                    <p:nvPicPr>
                      <p:cNvPr id="0" name=""/>
                      <p:cNvPicPr>
                        <a:picLocks noChangeAspect="1" noChangeArrowheads="1"/>
                      </p:cNvPicPr>
                      <p:nvPr/>
                    </p:nvPicPr>
                    <p:blipFill>
                      <a:blip r:embed="rId5"/>
                      <a:srcRect/>
                      <a:stretch>
                        <a:fillRect/>
                      </a:stretch>
                    </p:blipFill>
                    <p:spPr bwMode="auto">
                      <a:xfrm>
                        <a:off x="304800" y="764232"/>
                        <a:ext cx="8655051" cy="304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492046038"/>
              </p:ext>
            </p:extLst>
          </p:nvPr>
        </p:nvGraphicFramePr>
        <p:xfrm>
          <a:off x="2259410" y="3844300"/>
          <a:ext cx="4625179" cy="2737123"/>
        </p:xfrm>
        <a:graphic>
          <a:graphicData uri="http://schemas.openxmlformats.org/presentationml/2006/ole">
            <mc:AlternateContent xmlns:mc="http://schemas.openxmlformats.org/markup-compatibility/2006">
              <mc:Choice xmlns:v="urn:schemas-microsoft-com:vml" Requires="v">
                <p:oleObj spid="_x0000_s130187" name="Equation" r:id="rId6" imgW="2882880" imgH="1701720" progId="Equation.DSMT4">
                  <p:embed/>
                </p:oleObj>
              </mc:Choice>
              <mc:Fallback>
                <p:oleObj name="Equation" r:id="rId6" imgW="2882880" imgH="1701720" progId="Equation.DSMT4">
                  <p:embed/>
                  <p:pic>
                    <p:nvPicPr>
                      <p:cNvPr id="0" name=""/>
                      <p:cNvPicPr>
                        <a:picLocks noChangeAspect="1" noChangeArrowheads="1"/>
                      </p:cNvPicPr>
                      <p:nvPr/>
                    </p:nvPicPr>
                    <p:blipFill>
                      <a:blip r:embed="rId7"/>
                      <a:srcRect/>
                      <a:stretch>
                        <a:fillRect/>
                      </a:stretch>
                    </p:blipFill>
                    <p:spPr bwMode="auto">
                      <a:xfrm>
                        <a:off x="2259410" y="3844300"/>
                        <a:ext cx="4625179" cy="273712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81157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312995973"/>
              </p:ext>
            </p:extLst>
          </p:nvPr>
        </p:nvGraphicFramePr>
        <p:xfrm>
          <a:off x="222250" y="609600"/>
          <a:ext cx="8510588" cy="5619750"/>
        </p:xfrm>
        <a:graphic>
          <a:graphicData uri="http://schemas.openxmlformats.org/presentationml/2006/ole">
            <mc:AlternateContent xmlns:mc="http://schemas.openxmlformats.org/markup-compatibility/2006">
              <mc:Choice xmlns:v="urn:schemas-microsoft-com:vml" Requires="v">
                <p:oleObj spid="_x0000_s137245" name="Equation" r:id="rId4" imgW="3962160" imgH="2616120" progId="Equation.DSMT4">
                  <p:embed/>
                </p:oleObj>
              </mc:Choice>
              <mc:Fallback>
                <p:oleObj name="Equation" r:id="rId4" imgW="3962160" imgH="2616120" progId="Equation.DSMT4">
                  <p:embed/>
                  <p:pic>
                    <p:nvPicPr>
                      <p:cNvPr id="0" name=""/>
                      <p:cNvPicPr/>
                      <p:nvPr/>
                    </p:nvPicPr>
                    <p:blipFill>
                      <a:blip r:embed="rId5"/>
                      <a:stretch>
                        <a:fillRect/>
                      </a:stretch>
                    </p:blipFill>
                    <p:spPr>
                      <a:xfrm>
                        <a:off x="222250" y="609600"/>
                        <a:ext cx="8510588" cy="5619750"/>
                      </a:xfrm>
                      <a:prstGeom prst="rect">
                        <a:avLst/>
                      </a:prstGeom>
                    </p:spPr>
                  </p:pic>
                </p:oleObj>
              </mc:Fallback>
            </mc:AlternateContent>
          </a:graphicData>
        </a:graphic>
      </p:graphicFrame>
    </p:spTree>
    <p:extLst>
      <p:ext uri="{BB962C8B-B14F-4D97-AF65-F5344CB8AC3E}">
        <p14:creationId xmlns:p14="http://schemas.microsoft.com/office/powerpoint/2010/main" val="3221009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1233446260"/>
              </p:ext>
            </p:extLst>
          </p:nvPr>
        </p:nvGraphicFramePr>
        <p:xfrm>
          <a:off x="914400" y="883027"/>
          <a:ext cx="6629400" cy="1857375"/>
        </p:xfrm>
        <a:graphic>
          <a:graphicData uri="http://schemas.openxmlformats.org/presentationml/2006/ole">
            <mc:AlternateContent xmlns:mc="http://schemas.openxmlformats.org/markup-compatibility/2006">
              <mc:Choice xmlns:v="urn:schemas-microsoft-com:vml" Requires="v">
                <p:oleObj spid="_x0000_s125199" name="数式" r:id="rId4" imgW="2908080" imgH="812520" progId="Equation.3">
                  <p:embed/>
                </p:oleObj>
              </mc:Choice>
              <mc:Fallback>
                <p:oleObj name="数式" r:id="rId4" imgW="2908080" imgH="812520" progId="Equation.3">
                  <p:embed/>
                  <p:pic>
                    <p:nvPicPr>
                      <p:cNvPr id="0" name=""/>
                      <p:cNvPicPr>
                        <a:picLocks noChangeAspect="1" noChangeArrowheads="1"/>
                      </p:cNvPicPr>
                      <p:nvPr/>
                    </p:nvPicPr>
                    <p:blipFill>
                      <a:blip r:embed="rId5"/>
                      <a:srcRect/>
                      <a:stretch>
                        <a:fillRect/>
                      </a:stretch>
                    </p:blipFill>
                    <p:spPr bwMode="auto">
                      <a:xfrm>
                        <a:off x="914400" y="883027"/>
                        <a:ext cx="6629400" cy="1857375"/>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721464688"/>
              </p:ext>
            </p:extLst>
          </p:nvPr>
        </p:nvGraphicFramePr>
        <p:xfrm>
          <a:off x="995521" y="2667000"/>
          <a:ext cx="6802437" cy="1944688"/>
        </p:xfrm>
        <a:graphic>
          <a:graphicData uri="http://schemas.openxmlformats.org/presentationml/2006/ole">
            <mc:AlternateContent xmlns:mc="http://schemas.openxmlformats.org/markup-compatibility/2006">
              <mc:Choice xmlns:v="urn:schemas-microsoft-com:vml" Requires="v">
                <p:oleObj spid="_x0000_s125200" name="数式" r:id="rId6" imgW="2984400" imgH="850680" progId="Equation.3">
                  <p:embed/>
                </p:oleObj>
              </mc:Choice>
              <mc:Fallback>
                <p:oleObj name="数式" r:id="rId6" imgW="2984400" imgH="850680" progId="Equation.3">
                  <p:embed/>
                  <p:pic>
                    <p:nvPicPr>
                      <p:cNvPr id="0" name="Object 6"/>
                      <p:cNvPicPr>
                        <a:picLocks noChangeAspect="1" noChangeArrowheads="1"/>
                      </p:cNvPicPr>
                      <p:nvPr/>
                    </p:nvPicPr>
                    <p:blipFill>
                      <a:blip r:embed="rId7"/>
                      <a:srcRect/>
                      <a:stretch>
                        <a:fillRect/>
                      </a:stretch>
                    </p:blipFill>
                    <p:spPr bwMode="auto">
                      <a:xfrm>
                        <a:off x="995521" y="2667000"/>
                        <a:ext cx="6802437"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576022533"/>
              </p:ext>
            </p:extLst>
          </p:nvPr>
        </p:nvGraphicFramePr>
        <p:xfrm>
          <a:off x="1082675" y="4191000"/>
          <a:ext cx="6630988" cy="2178050"/>
        </p:xfrm>
        <a:graphic>
          <a:graphicData uri="http://schemas.openxmlformats.org/presentationml/2006/ole">
            <mc:AlternateContent xmlns:mc="http://schemas.openxmlformats.org/markup-compatibility/2006">
              <mc:Choice xmlns:v="urn:schemas-microsoft-com:vml" Requires="v">
                <p:oleObj spid="_x0000_s125201" name="数式" r:id="rId8" imgW="2908080" imgH="952200" progId="Equation.3">
                  <p:embed/>
                </p:oleObj>
              </mc:Choice>
              <mc:Fallback>
                <p:oleObj name="数式" r:id="rId8" imgW="2908080" imgH="952200" progId="Equation.3">
                  <p:embed/>
                  <p:pic>
                    <p:nvPicPr>
                      <p:cNvPr id="0" name="Object 6"/>
                      <p:cNvPicPr>
                        <a:picLocks noChangeAspect="1" noChangeArrowheads="1"/>
                      </p:cNvPicPr>
                      <p:nvPr/>
                    </p:nvPicPr>
                    <p:blipFill>
                      <a:blip r:embed="rId9"/>
                      <a:srcRect/>
                      <a:stretch>
                        <a:fillRect/>
                      </a:stretch>
                    </p:blipFill>
                    <p:spPr bwMode="auto">
                      <a:xfrm>
                        <a:off x="1082675" y="4191000"/>
                        <a:ext cx="6630988"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0715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320040" y="52030"/>
            <a:ext cx="8153400" cy="461665"/>
          </a:xfrm>
          <a:prstGeom prst="rect">
            <a:avLst/>
          </a:prstGeom>
          <a:noFill/>
        </p:spPr>
        <p:txBody>
          <a:bodyPr wrap="square" rtlCol="0">
            <a:spAutoFit/>
          </a:bodyPr>
          <a:lstStyle/>
          <a:p>
            <a:r>
              <a:rPr lang="en-US" sz="2400" dirty="0">
                <a:latin typeface="+mj-lt"/>
              </a:rPr>
              <a:t>Some details:</a:t>
            </a:r>
          </a:p>
        </p:txBody>
      </p:sp>
      <p:graphicFrame>
        <p:nvGraphicFramePr>
          <p:cNvPr id="7" name="Object 6"/>
          <p:cNvGraphicFramePr>
            <a:graphicFrameLocks noChangeAspect="1"/>
          </p:cNvGraphicFramePr>
          <p:nvPr>
            <p:extLst>
              <p:ext uri="{D42A27DB-BD31-4B8C-83A1-F6EECF244321}">
                <p14:modId xmlns:p14="http://schemas.microsoft.com/office/powerpoint/2010/main" val="44661768"/>
              </p:ext>
            </p:extLst>
          </p:nvPr>
        </p:nvGraphicFramePr>
        <p:xfrm>
          <a:off x="152400" y="609600"/>
          <a:ext cx="8679029" cy="2286000"/>
        </p:xfrm>
        <a:graphic>
          <a:graphicData uri="http://schemas.openxmlformats.org/presentationml/2006/ole">
            <mc:AlternateContent xmlns:mc="http://schemas.openxmlformats.org/markup-compatibility/2006">
              <mc:Choice xmlns:v="urn:schemas-microsoft-com:vml" Requires="v">
                <p:oleObj spid="_x0000_s136254" name="Equation" r:id="rId4" imgW="4978080" imgH="1307880" progId="Equation.DSMT4">
                  <p:embed/>
                </p:oleObj>
              </mc:Choice>
              <mc:Fallback>
                <p:oleObj name="Equation" r:id="rId4" imgW="4978080" imgH="1307880" progId="Equation.DSMT4">
                  <p:embed/>
                  <p:pic>
                    <p:nvPicPr>
                      <p:cNvPr id="7" name="Object 6"/>
                      <p:cNvPicPr>
                        <a:picLocks noChangeAspect="1" noChangeArrowheads="1"/>
                      </p:cNvPicPr>
                      <p:nvPr/>
                    </p:nvPicPr>
                    <p:blipFill>
                      <a:blip r:embed="rId5"/>
                      <a:srcRect/>
                      <a:stretch>
                        <a:fillRect/>
                      </a:stretch>
                    </p:blipFill>
                    <p:spPr bwMode="auto">
                      <a:xfrm>
                        <a:off x="152400" y="609600"/>
                        <a:ext cx="8679029" cy="2286000"/>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801438999"/>
              </p:ext>
            </p:extLst>
          </p:nvPr>
        </p:nvGraphicFramePr>
        <p:xfrm>
          <a:off x="320040" y="3429000"/>
          <a:ext cx="6630988" cy="2178050"/>
        </p:xfrm>
        <a:graphic>
          <a:graphicData uri="http://schemas.openxmlformats.org/presentationml/2006/ole">
            <mc:AlternateContent xmlns:mc="http://schemas.openxmlformats.org/markup-compatibility/2006">
              <mc:Choice xmlns:v="urn:schemas-microsoft-com:vml" Requires="v">
                <p:oleObj spid="_x0000_s136255" name="数式" r:id="rId6" imgW="2908080" imgH="952200" progId="Equation.3">
                  <p:embed/>
                </p:oleObj>
              </mc:Choice>
              <mc:Fallback>
                <p:oleObj name="数式" r:id="rId6" imgW="2908080" imgH="952200" progId="Equation.3">
                  <p:embed/>
                  <p:pic>
                    <p:nvPicPr>
                      <p:cNvPr id="9" name="Object 8"/>
                      <p:cNvPicPr>
                        <a:picLocks noChangeAspect="1" noChangeArrowheads="1"/>
                      </p:cNvPicPr>
                      <p:nvPr/>
                    </p:nvPicPr>
                    <p:blipFill>
                      <a:blip r:embed="rId7"/>
                      <a:srcRect/>
                      <a:stretch>
                        <a:fillRect/>
                      </a:stretch>
                    </p:blipFill>
                    <p:spPr bwMode="auto">
                      <a:xfrm>
                        <a:off x="320040" y="3429000"/>
                        <a:ext cx="6630988"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6768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continued  -- some details:</a:t>
            </a:r>
          </a:p>
        </p:txBody>
      </p:sp>
      <p:graphicFrame>
        <p:nvGraphicFramePr>
          <p:cNvPr id="7" name="Object 6"/>
          <p:cNvGraphicFramePr>
            <a:graphicFrameLocks noChangeAspect="1"/>
          </p:cNvGraphicFramePr>
          <p:nvPr>
            <p:extLst>
              <p:ext uri="{D42A27DB-BD31-4B8C-83A1-F6EECF244321}">
                <p14:modId xmlns:p14="http://schemas.microsoft.com/office/powerpoint/2010/main" val="3797654252"/>
              </p:ext>
            </p:extLst>
          </p:nvPr>
        </p:nvGraphicFramePr>
        <p:xfrm>
          <a:off x="563562" y="1143000"/>
          <a:ext cx="8016875" cy="3343275"/>
        </p:xfrm>
        <a:graphic>
          <a:graphicData uri="http://schemas.openxmlformats.org/presentationml/2006/ole">
            <mc:AlternateContent xmlns:mc="http://schemas.openxmlformats.org/markup-compatibility/2006">
              <mc:Choice xmlns:v="urn:schemas-microsoft-com:vml" Requires="v">
                <p:oleObj spid="_x0000_s133413" name="Equation" r:id="rId4" imgW="7022880" imgH="2920680" progId="Equation.DSMT4">
                  <p:embed/>
                </p:oleObj>
              </mc:Choice>
              <mc:Fallback>
                <p:oleObj name="Equation" r:id="rId4" imgW="7022880" imgH="2920680" progId="Equation.DSMT4">
                  <p:embed/>
                  <p:pic>
                    <p:nvPicPr>
                      <p:cNvPr id="0" name=""/>
                      <p:cNvPicPr>
                        <a:picLocks noChangeAspect="1" noChangeArrowheads="1"/>
                      </p:cNvPicPr>
                      <p:nvPr/>
                    </p:nvPicPr>
                    <p:blipFill>
                      <a:blip r:embed="rId5"/>
                      <a:srcRect/>
                      <a:stretch>
                        <a:fillRect/>
                      </a:stretch>
                    </p:blipFill>
                    <p:spPr bwMode="auto">
                      <a:xfrm>
                        <a:off x="563562" y="1143000"/>
                        <a:ext cx="8016875" cy="3343275"/>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312588857"/>
              </p:ext>
            </p:extLst>
          </p:nvPr>
        </p:nvGraphicFramePr>
        <p:xfrm>
          <a:off x="563562" y="4746248"/>
          <a:ext cx="4779962" cy="1428750"/>
        </p:xfrm>
        <a:graphic>
          <a:graphicData uri="http://schemas.openxmlformats.org/presentationml/2006/ole">
            <mc:AlternateContent xmlns:mc="http://schemas.openxmlformats.org/markup-compatibility/2006">
              <mc:Choice xmlns:v="urn:schemas-microsoft-com:vml" Requires="v">
                <p:oleObj spid="_x0000_s133414" name="Equation" r:id="rId6" imgW="3276360" imgH="977760" progId="Equation.DSMT4">
                  <p:embed/>
                </p:oleObj>
              </mc:Choice>
              <mc:Fallback>
                <p:oleObj name="Equation" r:id="rId6" imgW="3276360" imgH="977760" progId="Equation.DSMT4">
                  <p:embed/>
                  <p:pic>
                    <p:nvPicPr>
                      <p:cNvPr id="0" name=""/>
                      <p:cNvPicPr>
                        <a:picLocks noChangeAspect="1" noChangeArrowheads="1"/>
                      </p:cNvPicPr>
                      <p:nvPr/>
                    </p:nvPicPr>
                    <p:blipFill>
                      <a:blip r:embed="rId7"/>
                      <a:srcRect/>
                      <a:stretch>
                        <a:fillRect/>
                      </a:stretch>
                    </p:blipFill>
                    <p:spPr bwMode="auto">
                      <a:xfrm>
                        <a:off x="563562" y="4746248"/>
                        <a:ext cx="4779962" cy="1428750"/>
                      </a:xfrm>
                      <a:prstGeom prst="rect">
                        <a:avLst/>
                      </a:prstGeom>
                      <a:noFill/>
                      <a:ln>
                        <a:noFill/>
                      </a:ln>
                    </p:spPr>
                  </p:pic>
                </p:oleObj>
              </mc:Fallback>
            </mc:AlternateContent>
          </a:graphicData>
        </a:graphic>
      </p:graphicFrame>
      <p:cxnSp>
        <p:nvCxnSpPr>
          <p:cNvPr id="10" name="Straight Arrow Connector 9"/>
          <p:cNvCxnSpPr/>
          <p:nvPr/>
        </p:nvCxnSpPr>
        <p:spPr>
          <a:xfrm flipV="1">
            <a:off x="6324600" y="2895600"/>
            <a:ext cx="0" cy="220008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330696" y="5095687"/>
            <a:ext cx="1898904"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324600" y="5095687"/>
            <a:ext cx="1524000" cy="84791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Cloud 18"/>
          <p:cNvSpPr/>
          <p:nvPr/>
        </p:nvSpPr>
        <p:spPr>
          <a:xfrm>
            <a:off x="5885793" y="4505848"/>
            <a:ext cx="914400" cy="1075206"/>
          </a:xfrm>
          <a:prstGeom prst="cloud">
            <a:avLst/>
          </a:prstGeom>
          <a:gradFill flip="none" rotWithShape="1">
            <a:gsLst>
              <a:gs pos="0">
                <a:srgbClr val="FF0000">
                  <a:tint val="66000"/>
                  <a:satMod val="160000"/>
                </a:srgbClr>
              </a:gs>
              <a:gs pos="33000">
                <a:srgbClr val="FF0000">
                  <a:tint val="44500"/>
                  <a:satMod val="160000"/>
                  <a:alpha val="35000"/>
                </a:srgbClr>
              </a:gs>
              <a:gs pos="100000">
                <a:schemeClr val="bg1">
                  <a:lumMod val="9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flipV="1">
            <a:off x="6324599" y="3429000"/>
            <a:ext cx="1371601" cy="1666686"/>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2" name="Object 21"/>
          <p:cNvGraphicFramePr>
            <a:graphicFrameLocks noChangeAspect="1"/>
          </p:cNvGraphicFramePr>
          <p:nvPr>
            <p:extLst>
              <p:ext uri="{D42A27DB-BD31-4B8C-83A1-F6EECF244321}">
                <p14:modId xmlns:p14="http://schemas.microsoft.com/office/powerpoint/2010/main" val="1247759901"/>
              </p:ext>
            </p:extLst>
          </p:nvPr>
        </p:nvGraphicFramePr>
        <p:xfrm>
          <a:off x="7896717" y="5621860"/>
          <a:ext cx="338138" cy="466725"/>
        </p:xfrm>
        <a:graphic>
          <a:graphicData uri="http://schemas.openxmlformats.org/presentationml/2006/ole">
            <mc:AlternateContent xmlns:mc="http://schemas.openxmlformats.org/markup-compatibility/2006">
              <mc:Choice xmlns:v="urn:schemas-microsoft-com:vml" Requires="v">
                <p:oleObj spid="_x0000_s133415" name="Equation" r:id="rId8" imgW="164880" imgH="228600" progId="Equation.DSMT4">
                  <p:embed/>
                </p:oleObj>
              </mc:Choice>
              <mc:Fallback>
                <p:oleObj name="Equation" r:id="rId8" imgW="164880" imgH="228600" progId="Equation.DSMT4">
                  <p:embed/>
                  <p:pic>
                    <p:nvPicPr>
                      <p:cNvPr id="0" name=""/>
                      <p:cNvPicPr/>
                      <p:nvPr/>
                    </p:nvPicPr>
                    <p:blipFill>
                      <a:blip r:embed="rId9"/>
                      <a:stretch>
                        <a:fillRect/>
                      </a:stretch>
                    </p:blipFill>
                    <p:spPr>
                      <a:xfrm>
                        <a:off x="7896717" y="5621860"/>
                        <a:ext cx="338138" cy="466725"/>
                      </a:xfrm>
                      <a:prstGeom prst="rect">
                        <a:avLst/>
                      </a:prstGeom>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3043737991"/>
              </p:ext>
            </p:extLst>
          </p:nvPr>
        </p:nvGraphicFramePr>
        <p:xfrm>
          <a:off x="7850570" y="3168650"/>
          <a:ext cx="1062860" cy="440698"/>
        </p:xfrm>
        <a:graphic>
          <a:graphicData uri="http://schemas.openxmlformats.org/presentationml/2006/ole">
            <mc:AlternateContent xmlns:mc="http://schemas.openxmlformats.org/markup-compatibility/2006">
              <mc:Choice xmlns:v="urn:schemas-microsoft-com:vml" Requires="v">
                <p:oleObj spid="_x0000_s133416" name="Equation" r:id="rId10" imgW="520560" imgH="215640" progId="Equation.DSMT4">
                  <p:embed/>
                </p:oleObj>
              </mc:Choice>
              <mc:Fallback>
                <p:oleObj name="Equation" r:id="rId10" imgW="520560" imgH="215640" progId="Equation.DSMT4">
                  <p:embed/>
                  <p:pic>
                    <p:nvPicPr>
                      <p:cNvPr id="0" name=""/>
                      <p:cNvPicPr/>
                      <p:nvPr/>
                    </p:nvPicPr>
                    <p:blipFill>
                      <a:blip r:embed="rId11"/>
                      <a:stretch>
                        <a:fillRect/>
                      </a:stretch>
                    </p:blipFill>
                    <p:spPr>
                      <a:xfrm>
                        <a:off x="7850570" y="3168650"/>
                        <a:ext cx="1062860" cy="440698"/>
                      </a:xfrm>
                      <a:prstGeom prst="rect">
                        <a:avLst/>
                      </a:prstGeom>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2467573241"/>
              </p:ext>
            </p:extLst>
          </p:nvPr>
        </p:nvGraphicFramePr>
        <p:xfrm>
          <a:off x="6396038" y="2568575"/>
          <a:ext cx="312737" cy="466725"/>
        </p:xfrm>
        <a:graphic>
          <a:graphicData uri="http://schemas.openxmlformats.org/presentationml/2006/ole">
            <mc:AlternateContent xmlns:mc="http://schemas.openxmlformats.org/markup-compatibility/2006">
              <mc:Choice xmlns:v="urn:schemas-microsoft-com:vml" Requires="v">
                <p:oleObj spid="_x0000_s133417" name="Equation" r:id="rId12" imgW="152280" imgH="228600" progId="Equation.DSMT4">
                  <p:embed/>
                </p:oleObj>
              </mc:Choice>
              <mc:Fallback>
                <p:oleObj name="Equation" r:id="rId12" imgW="152280" imgH="228600" progId="Equation.DSMT4">
                  <p:embed/>
                  <p:pic>
                    <p:nvPicPr>
                      <p:cNvPr id="0" name=""/>
                      <p:cNvPicPr/>
                      <p:nvPr/>
                    </p:nvPicPr>
                    <p:blipFill>
                      <a:blip r:embed="rId13"/>
                      <a:stretch>
                        <a:fillRect/>
                      </a:stretch>
                    </p:blipFill>
                    <p:spPr>
                      <a:xfrm>
                        <a:off x="6396038" y="2568575"/>
                        <a:ext cx="312737" cy="466725"/>
                      </a:xfrm>
                      <a:prstGeom prst="rect">
                        <a:avLst/>
                      </a:prstGeom>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2266938750"/>
              </p:ext>
            </p:extLst>
          </p:nvPr>
        </p:nvGraphicFramePr>
        <p:xfrm>
          <a:off x="8286750" y="4732338"/>
          <a:ext cx="338138" cy="569912"/>
        </p:xfrm>
        <a:graphic>
          <a:graphicData uri="http://schemas.openxmlformats.org/presentationml/2006/ole">
            <mc:AlternateContent xmlns:mc="http://schemas.openxmlformats.org/markup-compatibility/2006">
              <mc:Choice xmlns:v="urn:schemas-microsoft-com:vml" Requires="v">
                <p:oleObj spid="_x0000_s133418" name="Equation" r:id="rId14" imgW="164880" imgH="279360" progId="Equation.DSMT4">
                  <p:embed/>
                </p:oleObj>
              </mc:Choice>
              <mc:Fallback>
                <p:oleObj name="Equation" r:id="rId14" imgW="164880" imgH="279360" progId="Equation.DSMT4">
                  <p:embed/>
                  <p:pic>
                    <p:nvPicPr>
                      <p:cNvPr id="0" name=""/>
                      <p:cNvPicPr/>
                      <p:nvPr/>
                    </p:nvPicPr>
                    <p:blipFill>
                      <a:blip r:embed="rId15"/>
                      <a:stretch>
                        <a:fillRect/>
                      </a:stretch>
                    </p:blipFill>
                    <p:spPr>
                      <a:xfrm>
                        <a:off x="8286750" y="4732338"/>
                        <a:ext cx="338138" cy="569912"/>
                      </a:xfrm>
                      <a:prstGeom prst="rect">
                        <a:avLst/>
                      </a:prstGeom>
                    </p:spPr>
                  </p:pic>
                </p:oleObj>
              </mc:Fallback>
            </mc:AlternateContent>
          </a:graphicData>
        </a:graphic>
      </p:graphicFrame>
    </p:spTree>
    <p:extLst>
      <p:ext uri="{BB962C8B-B14F-4D97-AF65-F5344CB8AC3E}">
        <p14:creationId xmlns:p14="http://schemas.microsoft.com/office/powerpoint/2010/main" val="3306821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356793759"/>
              </p:ext>
            </p:extLst>
          </p:nvPr>
        </p:nvGraphicFramePr>
        <p:xfrm>
          <a:off x="838200" y="883027"/>
          <a:ext cx="6630988" cy="2178050"/>
        </p:xfrm>
        <a:graphic>
          <a:graphicData uri="http://schemas.openxmlformats.org/presentationml/2006/ole">
            <mc:AlternateContent xmlns:mc="http://schemas.openxmlformats.org/markup-compatibility/2006">
              <mc:Choice xmlns:v="urn:schemas-microsoft-com:vml" Requires="v">
                <p:oleObj spid="_x0000_s126134" name="数式" r:id="rId4" imgW="2908080" imgH="952200" progId="Equation.3">
                  <p:embed/>
                </p:oleObj>
              </mc:Choice>
              <mc:Fallback>
                <p:oleObj name="数式" r:id="rId4" imgW="2908080" imgH="952200" progId="Equation.3">
                  <p:embed/>
                  <p:pic>
                    <p:nvPicPr>
                      <p:cNvPr id="0" name=""/>
                      <p:cNvPicPr>
                        <a:picLocks noChangeAspect="1" noChangeArrowheads="1"/>
                      </p:cNvPicPr>
                      <p:nvPr/>
                    </p:nvPicPr>
                    <p:blipFill>
                      <a:blip r:embed="rId5"/>
                      <a:srcRect/>
                      <a:stretch>
                        <a:fillRect/>
                      </a:stretch>
                    </p:blipFill>
                    <p:spPr bwMode="auto">
                      <a:xfrm>
                        <a:off x="838200" y="883027"/>
                        <a:ext cx="6630988"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320969304"/>
              </p:ext>
            </p:extLst>
          </p:nvPr>
        </p:nvGraphicFramePr>
        <p:xfrm>
          <a:off x="695325" y="3206750"/>
          <a:ext cx="7531100" cy="3194050"/>
        </p:xfrm>
        <a:graphic>
          <a:graphicData uri="http://schemas.openxmlformats.org/presentationml/2006/ole">
            <mc:AlternateContent xmlns:mc="http://schemas.openxmlformats.org/markup-compatibility/2006">
              <mc:Choice xmlns:v="urn:schemas-microsoft-com:vml" Requires="v">
                <p:oleObj spid="_x0000_s126135" name="Equation" r:id="rId6" imgW="3301920" imgH="1396800" progId="Equation.DSMT4">
                  <p:embed/>
                </p:oleObj>
              </mc:Choice>
              <mc:Fallback>
                <p:oleObj name="Equation" r:id="rId6" imgW="3301920" imgH="1396800" progId="Equation.DSMT4">
                  <p:embed/>
                  <p:pic>
                    <p:nvPicPr>
                      <p:cNvPr id="0" name="Object 8"/>
                      <p:cNvPicPr>
                        <a:picLocks noChangeAspect="1" noChangeArrowheads="1"/>
                      </p:cNvPicPr>
                      <p:nvPr/>
                    </p:nvPicPr>
                    <p:blipFill>
                      <a:blip r:embed="rId7"/>
                      <a:srcRect/>
                      <a:stretch>
                        <a:fillRect/>
                      </a:stretch>
                    </p:blipFill>
                    <p:spPr bwMode="auto">
                      <a:xfrm>
                        <a:off x="695325" y="3206750"/>
                        <a:ext cx="7531100" cy="319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840552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2185281329"/>
              </p:ext>
            </p:extLst>
          </p:nvPr>
        </p:nvGraphicFramePr>
        <p:xfrm>
          <a:off x="1295400" y="1225550"/>
          <a:ext cx="7499641" cy="5130800"/>
        </p:xfrm>
        <a:graphic>
          <a:graphicData uri="http://schemas.openxmlformats.org/presentationml/2006/ole">
            <mc:AlternateContent xmlns:mc="http://schemas.openxmlformats.org/markup-compatibility/2006">
              <mc:Choice xmlns:v="urn:schemas-microsoft-com:vml" Requires="v">
                <p:oleObj spid="_x0000_s127068" name="Equation" r:id="rId4" imgW="4635360" imgH="3162240" progId="Equation.DSMT4">
                  <p:embed/>
                </p:oleObj>
              </mc:Choice>
              <mc:Fallback>
                <p:oleObj name="Equation" r:id="rId4" imgW="4635360" imgH="3162240" progId="Equation.DSMT4">
                  <p:embed/>
                  <p:pic>
                    <p:nvPicPr>
                      <p:cNvPr id="0" name=""/>
                      <p:cNvPicPr>
                        <a:picLocks noChangeAspect="1" noChangeArrowheads="1"/>
                      </p:cNvPicPr>
                      <p:nvPr/>
                    </p:nvPicPr>
                    <p:blipFill>
                      <a:blip r:embed="rId5"/>
                      <a:srcRect/>
                      <a:stretch>
                        <a:fillRect/>
                      </a:stretch>
                    </p:blipFill>
                    <p:spPr bwMode="auto">
                      <a:xfrm>
                        <a:off x="1295400" y="1225550"/>
                        <a:ext cx="7499641" cy="51308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961153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pic>
        <p:nvPicPr>
          <p:cNvPr id="6" name="Picture 5">
            <a:extLst>
              <a:ext uri="{FF2B5EF4-FFF2-40B4-BE49-F238E27FC236}">
                <a16:creationId xmlns:a16="http://schemas.microsoft.com/office/drawing/2014/main" id="{501EF119-4820-4EA6-9CE2-635998E29433}"/>
              </a:ext>
            </a:extLst>
          </p:cNvPr>
          <p:cNvPicPr>
            <a:picLocks noChangeAspect="1"/>
          </p:cNvPicPr>
          <p:nvPr/>
        </p:nvPicPr>
        <p:blipFill>
          <a:blip r:embed="rId3"/>
          <a:stretch>
            <a:fillRect/>
          </a:stretch>
        </p:blipFill>
        <p:spPr>
          <a:xfrm>
            <a:off x="457200" y="442831"/>
            <a:ext cx="8229600" cy="5972338"/>
          </a:xfrm>
          <a:prstGeom prst="rect">
            <a:avLst/>
          </a:prstGeom>
        </p:spPr>
      </p:pic>
      <p:sp>
        <p:nvSpPr>
          <p:cNvPr id="8" name="Rectangle 7"/>
          <p:cNvSpPr/>
          <p:nvPr/>
        </p:nvSpPr>
        <p:spPr>
          <a:xfrm>
            <a:off x="115957" y="1981200"/>
            <a:ext cx="8991600" cy="228600"/>
          </a:xfrm>
          <a:prstGeom prst="rect">
            <a:avLst/>
          </a:prstGeom>
          <a:solidFill>
            <a:srgbClr val="DA32AA">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817550132"/>
              </p:ext>
            </p:extLst>
          </p:nvPr>
        </p:nvGraphicFramePr>
        <p:xfrm>
          <a:off x="792163" y="692150"/>
          <a:ext cx="6172200" cy="1865313"/>
        </p:xfrm>
        <a:graphic>
          <a:graphicData uri="http://schemas.openxmlformats.org/presentationml/2006/ole">
            <mc:AlternateContent xmlns:mc="http://schemas.openxmlformats.org/markup-compatibility/2006">
              <mc:Choice xmlns:v="urn:schemas-microsoft-com:vml" Requires="v">
                <p:oleObj spid="_x0000_s134240" name="Equation" r:id="rId4" imgW="4635360" imgH="1396800" progId="Equation.DSMT4">
                  <p:embed/>
                </p:oleObj>
              </mc:Choice>
              <mc:Fallback>
                <p:oleObj name="Equation" r:id="rId4" imgW="4635360" imgH="1396800" progId="Equation.DSMT4">
                  <p:embed/>
                  <p:pic>
                    <p:nvPicPr>
                      <p:cNvPr id="0" name=""/>
                      <p:cNvPicPr>
                        <a:picLocks noChangeAspect="1" noChangeArrowheads="1"/>
                      </p:cNvPicPr>
                      <p:nvPr/>
                    </p:nvPicPr>
                    <p:blipFill>
                      <a:blip r:embed="rId5"/>
                      <a:srcRect/>
                      <a:stretch>
                        <a:fillRect/>
                      </a:stretch>
                    </p:blipFill>
                    <p:spPr bwMode="auto">
                      <a:xfrm>
                        <a:off x="792163" y="692150"/>
                        <a:ext cx="6172200" cy="1865313"/>
                      </a:xfrm>
                      <a:prstGeom prst="rect">
                        <a:avLst/>
                      </a:prstGeom>
                      <a:noFill/>
                      <a:ln>
                        <a:noFill/>
                      </a:ln>
                    </p:spPr>
                  </p:pic>
                </p:oleObj>
              </mc:Fallback>
            </mc:AlternateContent>
          </a:graphicData>
        </a:graphic>
      </p:graphicFrame>
      <p:sp>
        <p:nvSpPr>
          <p:cNvPr id="6" name="TextBox 5"/>
          <p:cNvSpPr txBox="1"/>
          <p:nvPr/>
        </p:nvSpPr>
        <p:spPr>
          <a:xfrm>
            <a:off x="228600" y="152400"/>
            <a:ext cx="6781800" cy="461665"/>
          </a:xfrm>
          <a:prstGeom prst="rect">
            <a:avLst/>
          </a:prstGeom>
          <a:noFill/>
        </p:spPr>
        <p:txBody>
          <a:bodyPr wrap="square" rtlCol="0">
            <a:spAutoFit/>
          </a:bodyPr>
          <a:lstStyle/>
          <a:p>
            <a:r>
              <a:rPr lang="en-US" sz="2400" dirty="0">
                <a:latin typeface="+mj-lt"/>
              </a:rPr>
              <a:t>Some details:</a:t>
            </a:r>
          </a:p>
        </p:txBody>
      </p:sp>
      <p:graphicFrame>
        <p:nvGraphicFramePr>
          <p:cNvPr id="7" name="Object 6"/>
          <p:cNvGraphicFramePr>
            <a:graphicFrameLocks noChangeAspect="1"/>
          </p:cNvGraphicFramePr>
          <p:nvPr>
            <p:extLst>
              <p:ext uri="{D42A27DB-BD31-4B8C-83A1-F6EECF244321}">
                <p14:modId xmlns:p14="http://schemas.microsoft.com/office/powerpoint/2010/main" val="4014712306"/>
              </p:ext>
            </p:extLst>
          </p:nvPr>
        </p:nvGraphicFramePr>
        <p:xfrm>
          <a:off x="587375" y="2860675"/>
          <a:ext cx="7102475" cy="3546475"/>
        </p:xfrm>
        <a:graphic>
          <a:graphicData uri="http://schemas.openxmlformats.org/presentationml/2006/ole">
            <mc:AlternateContent xmlns:mc="http://schemas.openxmlformats.org/markup-compatibility/2006">
              <mc:Choice xmlns:v="urn:schemas-microsoft-com:vml" Requires="v">
                <p:oleObj spid="_x0000_s134241" name="Equation" r:id="rId6" imgW="5473440" imgH="2730240" progId="Equation.DSMT4">
                  <p:embed/>
                </p:oleObj>
              </mc:Choice>
              <mc:Fallback>
                <p:oleObj name="Equation" r:id="rId6" imgW="5473440" imgH="2730240" progId="Equation.DSMT4">
                  <p:embed/>
                  <p:pic>
                    <p:nvPicPr>
                      <p:cNvPr id="0" name=""/>
                      <p:cNvPicPr/>
                      <p:nvPr/>
                    </p:nvPicPr>
                    <p:blipFill>
                      <a:blip r:embed="rId7"/>
                      <a:stretch>
                        <a:fillRect/>
                      </a:stretch>
                    </p:blipFill>
                    <p:spPr>
                      <a:xfrm>
                        <a:off x="587375" y="2860675"/>
                        <a:ext cx="7102475" cy="3546475"/>
                      </a:xfrm>
                      <a:prstGeom prst="rect">
                        <a:avLst/>
                      </a:prstGeom>
                    </p:spPr>
                  </p:pic>
                </p:oleObj>
              </mc:Fallback>
            </mc:AlternateContent>
          </a:graphicData>
        </a:graphic>
      </p:graphicFrame>
    </p:spTree>
    <p:extLst>
      <p:ext uri="{BB962C8B-B14F-4D97-AF65-F5344CB8AC3E}">
        <p14:creationId xmlns:p14="http://schemas.microsoft.com/office/powerpoint/2010/main" val="39121945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228600" y="152400"/>
            <a:ext cx="6781800" cy="461665"/>
          </a:xfrm>
          <a:prstGeom prst="rect">
            <a:avLst/>
          </a:prstGeom>
          <a:noFill/>
        </p:spPr>
        <p:txBody>
          <a:bodyPr wrap="square" rtlCol="0">
            <a:spAutoFit/>
          </a:bodyPr>
          <a:lstStyle/>
          <a:p>
            <a:r>
              <a:rPr lang="en-US" sz="2400" dirty="0">
                <a:latin typeface="+mj-lt"/>
              </a:rPr>
              <a:t>Some details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971733806"/>
              </p:ext>
            </p:extLst>
          </p:nvPr>
        </p:nvGraphicFramePr>
        <p:xfrm>
          <a:off x="609600" y="1033463"/>
          <a:ext cx="6561025" cy="2395537"/>
        </p:xfrm>
        <a:graphic>
          <a:graphicData uri="http://schemas.openxmlformats.org/presentationml/2006/ole">
            <mc:AlternateContent xmlns:mc="http://schemas.openxmlformats.org/markup-compatibility/2006">
              <mc:Choice xmlns:v="urn:schemas-microsoft-com:vml" Requires="v">
                <p:oleObj spid="_x0000_s135239" name="Equation" r:id="rId4" imgW="5460840" imgH="1993680" progId="Equation.DSMT4">
                  <p:embed/>
                </p:oleObj>
              </mc:Choice>
              <mc:Fallback>
                <p:oleObj name="Equation" r:id="rId4" imgW="5460840" imgH="1993680" progId="Equation.DSMT4">
                  <p:embed/>
                  <p:pic>
                    <p:nvPicPr>
                      <p:cNvPr id="0" name=""/>
                      <p:cNvPicPr/>
                      <p:nvPr/>
                    </p:nvPicPr>
                    <p:blipFill>
                      <a:blip r:embed="rId5"/>
                      <a:stretch>
                        <a:fillRect/>
                      </a:stretch>
                    </p:blipFill>
                    <p:spPr>
                      <a:xfrm>
                        <a:off x="609600" y="1033463"/>
                        <a:ext cx="6561025" cy="2395537"/>
                      </a:xfrm>
                      <a:prstGeom prst="rect">
                        <a:avLst/>
                      </a:prstGeom>
                    </p:spPr>
                  </p:pic>
                </p:oleObj>
              </mc:Fallback>
            </mc:AlternateContent>
          </a:graphicData>
        </a:graphic>
      </p:graphicFrame>
      <p:sp>
        <p:nvSpPr>
          <p:cNvPr id="7" name="TextBox 6"/>
          <p:cNvSpPr txBox="1"/>
          <p:nvPr/>
        </p:nvSpPr>
        <p:spPr>
          <a:xfrm>
            <a:off x="4267200" y="237569"/>
            <a:ext cx="4572000" cy="461665"/>
          </a:xfrm>
          <a:prstGeom prst="rect">
            <a:avLst/>
          </a:prstGeom>
          <a:noFill/>
        </p:spPr>
        <p:txBody>
          <a:bodyPr wrap="square" rtlCol="0">
            <a:spAutoFit/>
          </a:bodyPr>
          <a:lstStyle/>
          <a:p>
            <a:r>
              <a:rPr lang="en-US" sz="2400" dirty="0">
                <a:latin typeface="+mj-lt"/>
              </a:rPr>
              <a:t>(assuming confined source)</a:t>
            </a:r>
          </a:p>
        </p:txBody>
      </p:sp>
      <p:graphicFrame>
        <p:nvGraphicFramePr>
          <p:cNvPr id="8" name="Object 7"/>
          <p:cNvGraphicFramePr>
            <a:graphicFrameLocks noChangeAspect="1"/>
          </p:cNvGraphicFramePr>
          <p:nvPr>
            <p:extLst>
              <p:ext uri="{D42A27DB-BD31-4B8C-83A1-F6EECF244321}">
                <p14:modId xmlns:p14="http://schemas.microsoft.com/office/powerpoint/2010/main" val="3244609922"/>
              </p:ext>
            </p:extLst>
          </p:nvPr>
        </p:nvGraphicFramePr>
        <p:xfrm>
          <a:off x="1219200" y="3731550"/>
          <a:ext cx="4333839" cy="2251345"/>
        </p:xfrm>
        <a:graphic>
          <a:graphicData uri="http://schemas.openxmlformats.org/presentationml/2006/ole">
            <mc:AlternateContent xmlns:mc="http://schemas.openxmlformats.org/markup-compatibility/2006">
              <mc:Choice xmlns:v="urn:schemas-microsoft-com:vml" Requires="v">
                <p:oleObj spid="_x0000_s135240" name="Equation" r:id="rId6" imgW="1955520" imgH="1015920" progId="Equation.DSMT4">
                  <p:embed/>
                </p:oleObj>
              </mc:Choice>
              <mc:Fallback>
                <p:oleObj name="Equation" r:id="rId6" imgW="1955520" imgH="1015920" progId="Equation.DSMT4">
                  <p:embed/>
                  <p:pic>
                    <p:nvPicPr>
                      <p:cNvPr id="0" name=""/>
                      <p:cNvPicPr/>
                      <p:nvPr/>
                    </p:nvPicPr>
                    <p:blipFill>
                      <a:blip r:embed="rId7"/>
                      <a:stretch>
                        <a:fillRect/>
                      </a:stretch>
                    </p:blipFill>
                    <p:spPr>
                      <a:xfrm>
                        <a:off x="1219200" y="3731550"/>
                        <a:ext cx="4333839" cy="2251345"/>
                      </a:xfrm>
                      <a:prstGeom prst="rect">
                        <a:avLst/>
                      </a:prstGeom>
                    </p:spPr>
                  </p:pic>
                </p:oleObj>
              </mc:Fallback>
            </mc:AlternateContent>
          </a:graphicData>
        </a:graphic>
      </p:graphicFrame>
    </p:spTree>
    <p:extLst>
      <p:ext uri="{BB962C8B-B14F-4D97-AF65-F5344CB8AC3E}">
        <p14:creationId xmlns:p14="http://schemas.microsoft.com/office/powerpoint/2010/main" val="2500329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1202104049"/>
              </p:ext>
            </p:extLst>
          </p:nvPr>
        </p:nvGraphicFramePr>
        <p:xfrm>
          <a:off x="604099" y="1048980"/>
          <a:ext cx="7935801" cy="4038600"/>
        </p:xfrm>
        <a:graphic>
          <a:graphicData uri="http://schemas.openxmlformats.org/presentationml/2006/ole">
            <mc:AlternateContent xmlns:mc="http://schemas.openxmlformats.org/markup-compatibility/2006">
              <mc:Choice xmlns:v="urn:schemas-microsoft-com:vml" Requires="v">
                <p:oleObj spid="_x0000_s128090" name="Equation" r:id="rId4" imgW="5079960" imgH="2577960" progId="Equation.DSMT4">
                  <p:embed/>
                </p:oleObj>
              </mc:Choice>
              <mc:Fallback>
                <p:oleObj name="Equation" r:id="rId4" imgW="5079960" imgH="2577960" progId="Equation.DSMT4">
                  <p:embed/>
                  <p:pic>
                    <p:nvPicPr>
                      <p:cNvPr id="0" name=""/>
                      <p:cNvPicPr>
                        <a:picLocks noChangeAspect="1" noChangeArrowheads="1"/>
                      </p:cNvPicPr>
                      <p:nvPr/>
                    </p:nvPicPr>
                    <p:blipFill>
                      <a:blip r:embed="rId5"/>
                      <a:srcRect/>
                      <a:stretch>
                        <a:fillRect/>
                      </a:stretch>
                    </p:blipFill>
                    <p:spPr bwMode="auto">
                      <a:xfrm>
                        <a:off x="604099" y="1048980"/>
                        <a:ext cx="7935801" cy="4038600"/>
                      </a:xfrm>
                      <a:prstGeom prst="rect">
                        <a:avLst/>
                      </a:prstGeom>
                      <a:noFill/>
                      <a:ln>
                        <a:noFill/>
                      </a:ln>
                    </p:spPr>
                  </p:pic>
                </p:oleObj>
              </mc:Fallback>
            </mc:AlternateContent>
          </a:graphicData>
        </a:graphic>
      </p:graphicFrame>
      <p:sp>
        <p:nvSpPr>
          <p:cNvPr id="6" name="TextBox 5"/>
          <p:cNvSpPr txBox="1"/>
          <p:nvPr/>
        </p:nvSpPr>
        <p:spPr>
          <a:xfrm>
            <a:off x="838200" y="5394960"/>
            <a:ext cx="7924800" cy="830997"/>
          </a:xfrm>
          <a:prstGeom prst="rect">
            <a:avLst/>
          </a:prstGeom>
          <a:noFill/>
        </p:spPr>
        <p:txBody>
          <a:bodyPr wrap="square" rtlCol="0">
            <a:spAutoFit/>
          </a:bodyPr>
          <a:lstStyle/>
          <a:p>
            <a:r>
              <a:rPr lang="en-US" sz="2400" dirty="0">
                <a:latin typeface="+mj-lt"/>
              </a:rPr>
              <a:t>Note:  in this case we have assumed a restricted  extent of the source such that  </a:t>
            </a:r>
            <a:r>
              <a:rPr lang="en-US" sz="2400" i="1" dirty="0" err="1">
                <a:latin typeface="+mj-lt"/>
              </a:rPr>
              <a:t>kr</a:t>
            </a:r>
            <a:r>
              <a:rPr lang="en-US" sz="2400" i="1" dirty="0">
                <a:latin typeface="+mj-lt"/>
              </a:rPr>
              <a:t>’&lt;&lt;1.</a:t>
            </a:r>
          </a:p>
        </p:txBody>
      </p:sp>
    </p:spTree>
    <p:extLst>
      <p:ext uri="{BB962C8B-B14F-4D97-AF65-F5344CB8AC3E}">
        <p14:creationId xmlns:p14="http://schemas.microsoft.com/office/powerpoint/2010/main" val="18360955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3985771595"/>
              </p:ext>
            </p:extLst>
          </p:nvPr>
        </p:nvGraphicFramePr>
        <p:xfrm>
          <a:off x="152400" y="914400"/>
          <a:ext cx="8910637" cy="5672138"/>
        </p:xfrm>
        <a:graphic>
          <a:graphicData uri="http://schemas.openxmlformats.org/presentationml/2006/ole">
            <mc:AlternateContent xmlns:mc="http://schemas.openxmlformats.org/markup-compatibility/2006">
              <mc:Choice xmlns:v="urn:schemas-microsoft-com:vml" Requires="v">
                <p:oleObj spid="_x0000_s129111" name="数式" r:id="rId4" imgW="4140000" imgH="2628720" progId="Equation.3">
                  <p:embed/>
                </p:oleObj>
              </mc:Choice>
              <mc:Fallback>
                <p:oleObj name="数式" r:id="rId4" imgW="4140000" imgH="2628720" progId="Equation.3">
                  <p:embed/>
                  <p:pic>
                    <p:nvPicPr>
                      <p:cNvPr id="0" name=""/>
                      <p:cNvPicPr>
                        <a:picLocks noChangeAspect="1" noChangeArrowheads="1"/>
                      </p:cNvPicPr>
                      <p:nvPr/>
                    </p:nvPicPr>
                    <p:blipFill>
                      <a:blip r:embed="rId5"/>
                      <a:srcRect/>
                      <a:stretch>
                        <a:fillRect/>
                      </a:stretch>
                    </p:blipFill>
                    <p:spPr bwMode="auto">
                      <a:xfrm>
                        <a:off x="152400" y="914400"/>
                        <a:ext cx="8910637" cy="56721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9400539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304800" y="304800"/>
            <a:ext cx="6858000" cy="461665"/>
          </a:xfrm>
          <a:prstGeom prst="rect">
            <a:avLst/>
          </a:prstGeom>
          <a:noFill/>
        </p:spPr>
        <p:txBody>
          <a:bodyPr wrap="square" rtlCol="0">
            <a:spAutoFit/>
          </a:bodyPr>
          <a:lstStyle/>
          <a:p>
            <a:r>
              <a:rPr lang="en-US" sz="2400" dirty="0">
                <a:latin typeface="+mj-lt"/>
              </a:rPr>
              <a:t>Example of dipole radiation source</a:t>
            </a:r>
          </a:p>
        </p:txBody>
      </p:sp>
      <p:graphicFrame>
        <p:nvGraphicFramePr>
          <p:cNvPr id="6" name="Object 5"/>
          <p:cNvGraphicFramePr>
            <a:graphicFrameLocks noChangeAspect="1"/>
          </p:cNvGraphicFramePr>
          <p:nvPr>
            <p:extLst>
              <p:ext uri="{D42A27DB-BD31-4B8C-83A1-F6EECF244321}">
                <p14:modId xmlns:p14="http://schemas.microsoft.com/office/powerpoint/2010/main" val="185063438"/>
              </p:ext>
            </p:extLst>
          </p:nvPr>
        </p:nvGraphicFramePr>
        <p:xfrm>
          <a:off x="698500" y="766763"/>
          <a:ext cx="6561138" cy="849312"/>
        </p:xfrm>
        <a:graphic>
          <a:graphicData uri="http://schemas.openxmlformats.org/presentationml/2006/ole">
            <mc:AlternateContent xmlns:mc="http://schemas.openxmlformats.org/markup-compatibility/2006">
              <mc:Choice xmlns:v="urn:schemas-microsoft-com:vml" Requires="v">
                <p:oleObj spid="_x0000_s131272" name="数式" r:id="rId4" imgW="3047760" imgH="393480" progId="Equation.3">
                  <p:embed/>
                </p:oleObj>
              </mc:Choice>
              <mc:Fallback>
                <p:oleObj name="数式" r:id="rId4" imgW="3047760" imgH="393480" progId="Equation.3">
                  <p:embed/>
                  <p:pic>
                    <p:nvPicPr>
                      <p:cNvPr id="0" name=""/>
                      <p:cNvPicPr>
                        <a:picLocks noChangeAspect="1" noChangeArrowheads="1"/>
                      </p:cNvPicPr>
                      <p:nvPr/>
                    </p:nvPicPr>
                    <p:blipFill>
                      <a:blip r:embed="rId5"/>
                      <a:srcRect/>
                      <a:stretch>
                        <a:fillRect/>
                      </a:stretch>
                    </p:blipFill>
                    <p:spPr bwMode="auto">
                      <a:xfrm>
                        <a:off x="698500" y="766763"/>
                        <a:ext cx="6561138" cy="84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450868093"/>
              </p:ext>
            </p:extLst>
          </p:nvPr>
        </p:nvGraphicFramePr>
        <p:xfrm>
          <a:off x="838200" y="1676400"/>
          <a:ext cx="6970712" cy="2081212"/>
        </p:xfrm>
        <a:graphic>
          <a:graphicData uri="http://schemas.openxmlformats.org/presentationml/2006/ole">
            <mc:AlternateContent xmlns:mc="http://schemas.openxmlformats.org/markup-compatibility/2006">
              <mc:Choice xmlns:v="urn:schemas-microsoft-com:vml" Requires="v">
                <p:oleObj spid="_x0000_s131273" name="数式" r:id="rId6" imgW="3238200" imgH="965160" progId="Equation.3">
                  <p:embed/>
                </p:oleObj>
              </mc:Choice>
              <mc:Fallback>
                <p:oleObj name="数式" r:id="rId6" imgW="3238200" imgH="965160" progId="Equation.3">
                  <p:embed/>
                  <p:pic>
                    <p:nvPicPr>
                      <p:cNvPr id="0" name=""/>
                      <p:cNvPicPr>
                        <a:picLocks noChangeAspect="1" noChangeArrowheads="1"/>
                      </p:cNvPicPr>
                      <p:nvPr/>
                    </p:nvPicPr>
                    <p:blipFill>
                      <a:blip r:embed="rId7"/>
                      <a:srcRect/>
                      <a:stretch>
                        <a:fillRect/>
                      </a:stretch>
                    </p:blipFill>
                    <p:spPr bwMode="auto">
                      <a:xfrm>
                        <a:off x="838200" y="1676400"/>
                        <a:ext cx="6970712" cy="208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544748919"/>
              </p:ext>
            </p:extLst>
          </p:nvPr>
        </p:nvGraphicFramePr>
        <p:xfrm>
          <a:off x="1179513" y="3706813"/>
          <a:ext cx="6286500" cy="2546350"/>
        </p:xfrm>
        <a:graphic>
          <a:graphicData uri="http://schemas.openxmlformats.org/presentationml/2006/ole">
            <mc:AlternateContent xmlns:mc="http://schemas.openxmlformats.org/markup-compatibility/2006">
              <mc:Choice xmlns:v="urn:schemas-microsoft-com:vml" Requires="v">
                <p:oleObj spid="_x0000_s131274" name="数式" r:id="rId8" imgW="2920680" imgH="1180800" progId="Equation.3">
                  <p:embed/>
                </p:oleObj>
              </mc:Choice>
              <mc:Fallback>
                <p:oleObj name="数式" r:id="rId8" imgW="2920680" imgH="1180800" progId="Equation.3">
                  <p:embed/>
                  <p:pic>
                    <p:nvPicPr>
                      <p:cNvPr id="0" name=""/>
                      <p:cNvPicPr>
                        <a:picLocks noChangeAspect="1" noChangeArrowheads="1"/>
                      </p:cNvPicPr>
                      <p:nvPr/>
                    </p:nvPicPr>
                    <p:blipFill>
                      <a:blip r:embed="rId9"/>
                      <a:srcRect/>
                      <a:stretch>
                        <a:fillRect/>
                      </a:stretch>
                    </p:blipFill>
                    <p:spPr bwMode="auto">
                      <a:xfrm>
                        <a:off x="1179513" y="3706813"/>
                        <a:ext cx="6286500" cy="254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369186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304800" y="76200"/>
            <a:ext cx="6858000" cy="461665"/>
          </a:xfrm>
          <a:prstGeom prst="rect">
            <a:avLst/>
          </a:prstGeom>
          <a:noFill/>
        </p:spPr>
        <p:txBody>
          <a:bodyPr wrap="square" rtlCol="0">
            <a:spAutoFit/>
          </a:bodyPr>
          <a:lstStyle/>
          <a:p>
            <a:r>
              <a:rPr lang="en-US" sz="2400" dirty="0">
                <a:latin typeface="+mj-lt"/>
              </a:rPr>
              <a:t>Example of dipole radiation source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786460367"/>
              </p:ext>
            </p:extLst>
          </p:nvPr>
        </p:nvGraphicFramePr>
        <p:xfrm>
          <a:off x="590550" y="383807"/>
          <a:ext cx="6286500" cy="2546350"/>
        </p:xfrm>
        <a:graphic>
          <a:graphicData uri="http://schemas.openxmlformats.org/presentationml/2006/ole">
            <mc:AlternateContent xmlns:mc="http://schemas.openxmlformats.org/markup-compatibility/2006">
              <mc:Choice xmlns:v="urn:schemas-microsoft-com:vml" Requires="v">
                <p:oleObj spid="_x0000_s132230" name="数式" r:id="rId4" imgW="2920680" imgH="1180800" progId="Equation.3">
                  <p:embed/>
                </p:oleObj>
              </mc:Choice>
              <mc:Fallback>
                <p:oleObj name="数式" r:id="rId4" imgW="2920680" imgH="1180800" progId="Equation.3">
                  <p:embed/>
                  <p:pic>
                    <p:nvPicPr>
                      <p:cNvPr id="0" name=""/>
                      <p:cNvPicPr>
                        <a:picLocks noChangeAspect="1" noChangeArrowheads="1"/>
                      </p:cNvPicPr>
                      <p:nvPr/>
                    </p:nvPicPr>
                    <p:blipFill>
                      <a:blip r:embed="rId5"/>
                      <a:srcRect/>
                      <a:stretch>
                        <a:fillRect/>
                      </a:stretch>
                    </p:blipFill>
                    <p:spPr bwMode="auto">
                      <a:xfrm>
                        <a:off x="590550" y="383807"/>
                        <a:ext cx="6286500" cy="254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289560" y="2949472"/>
            <a:ext cx="8854440" cy="461665"/>
          </a:xfrm>
          <a:prstGeom prst="rect">
            <a:avLst/>
          </a:prstGeom>
          <a:noFill/>
        </p:spPr>
        <p:txBody>
          <a:bodyPr wrap="square" rtlCol="0">
            <a:spAutoFit/>
          </a:bodyPr>
          <a:lstStyle/>
          <a:p>
            <a:r>
              <a:rPr lang="en-US" sz="2400" dirty="0">
                <a:latin typeface="+mj-lt"/>
              </a:rPr>
              <a:t>Relationship to pure dipole approximation (exact when </a:t>
            </a:r>
            <a:r>
              <a:rPr lang="en-US" sz="2400" i="1" dirty="0">
                <a:latin typeface="+mj-lt"/>
              </a:rPr>
              <a:t>kR</a:t>
            </a:r>
            <a:r>
              <a:rPr lang="en-US" sz="2400" dirty="0">
                <a:latin typeface="+mj-lt"/>
                <a:sym typeface="Wingdings" pitchFamily="2" charset="2"/>
              </a:rPr>
              <a:t></a:t>
            </a:r>
            <a:r>
              <a:rPr lang="en-US" sz="2400" dirty="0">
                <a:latin typeface="+mj-lt"/>
              </a:rPr>
              <a:t>0)</a:t>
            </a:r>
          </a:p>
        </p:txBody>
      </p:sp>
      <p:graphicFrame>
        <p:nvGraphicFramePr>
          <p:cNvPr id="8" name="Object 7"/>
          <p:cNvGraphicFramePr>
            <a:graphicFrameLocks noChangeAspect="1"/>
          </p:cNvGraphicFramePr>
          <p:nvPr>
            <p:extLst>
              <p:ext uri="{D42A27DB-BD31-4B8C-83A1-F6EECF244321}">
                <p14:modId xmlns:p14="http://schemas.microsoft.com/office/powerpoint/2010/main" val="1652845613"/>
              </p:ext>
            </p:extLst>
          </p:nvPr>
        </p:nvGraphicFramePr>
        <p:xfrm>
          <a:off x="621030" y="3542908"/>
          <a:ext cx="8013700" cy="2934092"/>
        </p:xfrm>
        <a:graphic>
          <a:graphicData uri="http://schemas.openxmlformats.org/presentationml/2006/ole">
            <mc:AlternateContent xmlns:mc="http://schemas.openxmlformats.org/markup-compatibility/2006">
              <mc:Choice xmlns:v="urn:schemas-microsoft-com:vml" Requires="v">
                <p:oleObj spid="_x0000_s132231" name="Equation" r:id="rId6" imgW="5321160" imgH="1942920" progId="Equation.DSMT4">
                  <p:embed/>
                </p:oleObj>
              </mc:Choice>
              <mc:Fallback>
                <p:oleObj name="Equation" r:id="rId6" imgW="5321160" imgH="1942920" progId="Equation.DSMT4">
                  <p:embed/>
                  <p:pic>
                    <p:nvPicPr>
                      <p:cNvPr id="0" name=""/>
                      <p:cNvPicPr>
                        <a:picLocks noChangeAspect="1" noChangeArrowheads="1"/>
                      </p:cNvPicPr>
                      <p:nvPr/>
                    </p:nvPicPr>
                    <p:blipFill>
                      <a:blip r:embed="rId7"/>
                      <a:srcRect/>
                      <a:stretch>
                        <a:fillRect/>
                      </a:stretch>
                    </p:blipFill>
                    <p:spPr bwMode="auto">
                      <a:xfrm>
                        <a:off x="621030" y="3542908"/>
                        <a:ext cx="8013700" cy="293409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611210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58B8D88A-770A-4900-B7DC-FB739708EE67}"/>
              </a:ext>
            </a:extLst>
          </p:cNvPr>
          <p:cNvSpPr txBox="1"/>
          <p:nvPr/>
        </p:nvSpPr>
        <p:spPr>
          <a:xfrm>
            <a:off x="0" y="228600"/>
            <a:ext cx="9144000" cy="830997"/>
          </a:xfrm>
          <a:prstGeom prst="rect">
            <a:avLst/>
          </a:prstGeom>
          <a:noFill/>
        </p:spPr>
        <p:txBody>
          <a:bodyPr wrap="square" rtlCol="0">
            <a:spAutoFit/>
          </a:bodyPr>
          <a:lstStyle/>
          <a:p>
            <a:r>
              <a:rPr lang="en-US" sz="2400" dirty="0">
                <a:latin typeface="+mj-lt"/>
              </a:rPr>
              <a:t>Online colloquium on Wednesday –</a:t>
            </a:r>
          </a:p>
          <a:p>
            <a:r>
              <a:rPr lang="en-US" sz="2400" dirty="0">
                <a:latin typeface="+mj-lt"/>
              </a:rPr>
              <a:t>        </a:t>
            </a:r>
            <a:r>
              <a:rPr lang="en-US" sz="2400" dirty="0">
                <a:latin typeface="+mj-lt"/>
                <a:hlinkClick r:id="rId3"/>
              </a:rPr>
              <a:t>https://www.physics.wfu.edu/events/rick-matthews-41-years/</a:t>
            </a:r>
            <a:endParaRPr lang="en-US" sz="2400" dirty="0">
              <a:latin typeface="+mj-lt"/>
            </a:endParaRPr>
          </a:p>
        </p:txBody>
      </p:sp>
      <p:pic>
        <p:nvPicPr>
          <p:cNvPr id="8" name="Picture 7">
            <a:extLst>
              <a:ext uri="{FF2B5EF4-FFF2-40B4-BE49-F238E27FC236}">
                <a16:creationId xmlns:a16="http://schemas.microsoft.com/office/drawing/2014/main" id="{C05F5E7C-A1E8-482F-AB1C-05CA6C149CFC}"/>
              </a:ext>
            </a:extLst>
          </p:cNvPr>
          <p:cNvPicPr>
            <a:picLocks noChangeAspect="1"/>
          </p:cNvPicPr>
          <p:nvPr/>
        </p:nvPicPr>
        <p:blipFill>
          <a:blip r:embed="rId4"/>
          <a:stretch>
            <a:fillRect/>
          </a:stretch>
        </p:blipFill>
        <p:spPr>
          <a:xfrm>
            <a:off x="1447800" y="1341645"/>
            <a:ext cx="6677025" cy="4981575"/>
          </a:xfrm>
          <a:prstGeom prst="rect">
            <a:avLst/>
          </a:prstGeom>
        </p:spPr>
      </p:pic>
    </p:spTree>
    <p:extLst>
      <p:ext uri="{BB962C8B-B14F-4D97-AF65-F5344CB8AC3E}">
        <p14:creationId xmlns:p14="http://schemas.microsoft.com/office/powerpoint/2010/main" val="956527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Rectangle 4"/>
          <p:cNvSpPr/>
          <p:nvPr/>
        </p:nvSpPr>
        <p:spPr>
          <a:xfrm>
            <a:off x="838200" y="295870"/>
            <a:ext cx="697492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rPr>
              <a:t>Maxwell’s equations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597703535"/>
              </p:ext>
            </p:extLst>
          </p:nvPr>
        </p:nvGraphicFramePr>
        <p:xfrm>
          <a:off x="533400" y="1295400"/>
          <a:ext cx="7961313" cy="5221288"/>
        </p:xfrm>
        <a:graphic>
          <a:graphicData uri="http://schemas.openxmlformats.org/presentationml/2006/ole">
            <mc:AlternateContent xmlns:mc="http://schemas.openxmlformats.org/markup-compatibility/2006">
              <mc:Choice xmlns:v="urn:schemas-microsoft-com:vml" Requires="v">
                <p:oleObj spid="_x0000_s115805" name="数式" r:id="rId4" imgW="2946240" imgH="1930320" progId="Equation.3">
                  <p:embed/>
                </p:oleObj>
              </mc:Choice>
              <mc:Fallback>
                <p:oleObj name="数式" r:id="rId4" imgW="2946240" imgH="1930320" progId="Equation.3">
                  <p:embed/>
                  <p:pic>
                    <p:nvPicPr>
                      <p:cNvPr id="0" name=""/>
                      <p:cNvPicPr>
                        <a:picLocks noChangeAspect="1" noChangeArrowheads="1"/>
                      </p:cNvPicPr>
                      <p:nvPr/>
                    </p:nvPicPr>
                    <p:blipFill>
                      <a:blip r:embed="rId5"/>
                      <a:srcRect/>
                      <a:stretch>
                        <a:fillRect/>
                      </a:stretch>
                    </p:blipFill>
                    <p:spPr bwMode="auto">
                      <a:xfrm>
                        <a:off x="533400" y="1295400"/>
                        <a:ext cx="7961313" cy="522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26464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Rectangle 4"/>
          <p:cNvSpPr/>
          <p:nvPr/>
        </p:nvSpPr>
        <p:spPr>
          <a:xfrm>
            <a:off x="4038600" y="4876800"/>
            <a:ext cx="2590800" cy="838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495800" y="1600200"/>
            <a:ext cx="2590800" cy="838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09600" y="381000"/>
            <a:ext cx="8229600" cy="830997"/>
          </a:xfrm>
          <a:prstGeom prst="rect">
            <a:avLst/>
          </a:prstGeom>
          <a:noFill/>
        </p:spPr>
        <p:txBody>
          <a:bodyPr wrap="square" rtlCol="0">
            <a:spAutoFit/>
          </a:bodyPr>
          <a:lstStyle/>
          <a:p>
            <a:r>
              <a:rPr lang="en-US" sz="2400" dirty="0">
                <a:latin typeface="+mj-lt"/>
              </a:rPr>
              <a:t>Formulation of Maxwell’s equations in terms of vector and scalar potentials</a:t>
            </a:r>
          </a:p>
        </p:txBody>
      </p:sp>
      <p:graphicFrame>
        <p:nvGraphicFramePr>
          <p:cNvPr id="8" name="Object 7"/>
          <p:cNvGraphicFramePr>
            <a:graphicFrameLocks noChangeAspect="1"/>
          </p:cNvGraphicFramePr>
          <p:nvPr>
            <p:extLst>
              <p:ext uri="{D42A27DB-BD31-4B8C-83A1-F6EECF244321}">
                <p14:modId xmlns:p14="http://schemas.microsoft.com/office/powerpoint/2010/main" val="1026124872"/>
              </p:ext>
            </p:extLst>
          </p:nvPr>
        </p:nvGraphicFramePr>
        <p:xfrm>
          <a:off x="1143000" y="1828800"/>
          <a:ext cx="6210300" cy="3983038"/>
        </p:xfrm>
        <a:graphic>
          <a:graphicData uri="http://schemas.openxmlformats.org/presentationml/2006/ole">
            <mc:AlternateContent xmlns:mc="http://schemas.openxmlformats.org/markup-compatibility/2006">
              <mc:Choice xmlns:v="urn:schemas-microsoft-com:vml" Requires="v">
                <p:oleObj spid="_x0000_s116827" name="数式" r:id="rId4" imgW="2298600" imgH="1473120" progId="Equation.3">
                  <p:embed/>
                </p:oleObj>
              </mc:Choice>
              <mc:Fallback>
                <p:oleObj name="数式" r:id="rId4" imgW="2298600" imgH="1473120" progId="Equation.3">
                  <p:embed/>
                  <p:pic>
                    <p:nvPicPr>
                      <p:cNvPr id="0" name=""/>
                      <p:cNvPicPr>
                        <a:picLocks noChangeAspect="1" noChangeArrowheads="1"/>
                      </p:cNvPicPr>
                      <p:nvPr/>
                    </p:nvPicPr>
                    <p:blipFill>
                      <a:blip r:embed="rId5"/>
                      <a:srcRect/>
                      <a:stretch>
                        <a:fillRect/>
                      </a:stretch>
                    </p:blipFill>
                    <p:spPr bwMode="auto">
                      <a:xfrm>
                        <a:off x="1143000" y="1828800"/>
                        <a:ext cx="6210300" cy="398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44128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381000" y="0"/>
            <a:ext cx="8229600" cy="830997"/>
          </a:xfrm>
          <a:prstGeom prst="rect">
            <a:avLst/>
          </a:prstGeom>
          <a:noFill/>
        </p:spPr>
        <p:txBody>
          <a:bodyPr wrap="square" rtlCol="0">
            <a:spAutoFit/>
          </a:bodyPr>
          <a:lstStyle/>
          <a:p>
            <a:r>
              <a:rPr lang="en-US" sz="2400" dirty="0">
                <a:latin typeface="+mj-lt"/>
              </a:rPr>
              <a:t>Formulation of Maxwell’s equations in terms of vector and scalar potentials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95657422"/>
              </p:ext>
            </p:extLst>
          </p:nvPr>
        </p:nvGraphicFramePr>
        <p:xfrm>
          <a:off x="228601" y="609600"/>
          <a:ext cx="6858000" cy="4233113"/>
        </p:xfrm>
        <a:graphic>
          <a:graphicData uri="http://schemas.openxmlformats.org/presentationml/2006/ole">
            <mc:AlternateContent xmlns:mc="http://schemas.openxmlformats.org/markup-compatibility/2006">
              <mc:Choice xmlns:v="urn:schemas-microsoft-com:vml" Requires="v">
                <p:oleObj spid="_x0000_s117952" name="数式" r:id="rId4" imgW="3213000" imgH="1981080" progId="Equation.3">
                  <p:embed/>
                </p:oleObj>
              </mc:Choice>
              <mc:Fallback>
                <p:oleObj name="数式" r:id="rId4" imgW="3213000" imgH="1981080" progId="Equation.3">
                  <p:embed/>
                  <p:pic>
                    <p:nvPicPr>
                      <p:cNvPr id="0" name=""/>
                      <p:cNvPicPr>
                        <a:picLocks noChangeAspect="1" noChangeArrowheads="1"/>
                      </p:cNvPicPr>
                      <p:nvPr/>
                    </p:nvPicPr>
                    <p:blipFill>
                      <a:blip r:embed="rId5"/>
                      <a:srcRect/>
                      <a:stretch>
                        <a:fillRect/>
                      </a:stretch>
                    </p:blipFill>
                    <p:spPr bwMode="auto">
                      <a:xfrm>
                        <a:off x="228601" y="609600"/>
                        <a:ext cx="6858000" cy="4233113"/>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010621933"/>
              </p:ext>
            </p:extLst>
          </p:nvPr>
        </p:nvGraphicFramePr>
        <p:xfrm>
          <a:off x="4929187" y="4419600"/>
          <a:ext cx="3248025" cy="1828800"/>
        </p:xfrm>
        <a:graphic>
          <a:graphicData uri="http://schemas.openxmlformats.org/presentationml/2006/ole">
            <mc:AlternateContent xmlns:mc="http://schemas.openxmlformats.org/markup-compatibility/2006">
              <mc:Choice xmlns:v="urn:schemas-microsoft-com:vml" Requires="v">
                <p:oleObj spid="_x0000_s117953" name="Equation" r:id="rId6" imgW="2412720" imgH="1358640" progId="Equation.DSMT4">
                  <p:embed/>
                </p:oleObj>
              </mc:Choice>
              <mc:Fallback>
                <p:oleObj name="Equation" r:id="rId6" imgW="2412720" imgH="1358640" progId="Equation.DSMT4">
                  <p:embed/>
                  <p:pic>
                    <p:nvPicPr>
                      <p:cNvPr id="0" name=""/>
                      <p:cNvPicPr/>
                      <p:nvPr/>
                    </p:nvPicPr>
                    <p:blipFill>
                      <a:blip r:embed="rId7"/>
                      <a:stretch>
                        <a:fillRect/>
                      </a:stretch>
                    </p:blipFill>
                    <p:spPr>
                      <a:xfrm>
                        <a:off x="4929187" y="4419600"/>
                        <a:ext cx="3248025" cy="18288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428466197"/>
              </p:ext>
            </p:extLst>
          </p:nvPr>
        </p:nvGraphicFramePr>
        <p:xfrm>
          <a:off x="2438400" y="4490560"/>
          <a:ext cx="2222500" cy="1828800"/>
        </p:xfrm>
        <a:graphic>
          <a:graphicData uri="http://schemas.openxmlformats.org/presentationml/2006/ole">
            <mc:AlternateContent xmlns:mc="http://schemas.openxmlformats.org/markup-compatibility/2006">
              <mc:Choice xmlns:v="urn:schemas-microsoft-com:vml" Requires="v">
                <p:oleObj spid="_x0000_s117954" name="Equation" r:id="rId8" imgW="1650960" imgH="1358640" progId="Equation.DSMT4">
                  <p:embed/>
                </p:oleObj>
              </mc:Choice>
              <mc:Fallback>
                <p:oleObj name="Equation" r:id="rId8" imgW="1650960" imgH="1358640" progId="Equation.DSMT4">
                  <p:embed/>
                  <p:pic>
                    <p:nvPicPr>
                      <p:cNvPr id="0" name=""/>
                      <p:cNvPicPr/>
                      <p:nvPr/>
                    </p:nvPicPr>
                    <p:blipFill>
                      <a:blip r:embed="rId9"/>
                      <a:stretch>
                        <a:fillRect/>
                      </a:stretch>
                    </p:blipFill>
                    <p:spPr>
                      <a:xfrm>
                        <a:off x="2438400" y="4490560"/>
                        <a:ext cx="2222500" cy="1828800"/>
                      </a:xfrm>
                      <a:prstGeom prst="rect">
                        <a:avLst/>
                      </a:prstGeom>
                    </p:spPr>
                  </p:pic>
                </p:oleObj>
              </mc:Fallback>
            </mc:AlternateContent>
          </a:graphicData>
        </a:graphic>
      </p:graphicFrame>
    </p:spTree>
    <p:extLst>
      <p:ext uri="{BB962C8B-B14F-4D97-AF65-F5344CB8AC3E}">
        <p14:creationId xmlns:p14="http://schemas.microsoft.com/office/powerpoint/2010/main" val="2802528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0" y="150167"/>
            <a:ext cx="9144000" cy="461665"/>
          </a:xfrm>
          <a:prstGeom prst="rect">
            <a:avLst/>
          </a:prstGeom>
          <a:noFill/>
        </p:spPr>
        <p:txBody>
          <a:bodyPr wrap="square" rtlCol="0">
            <a:spAutoFit/>
          </a:bodyPr>
          <a:lstStyle/>
          <a:p>
            <a:r>
              <a:rPr lang="en-US" sz="2400" dirty="0">
                <a:latin typeface="+mj-lt"/>
              </a:rPr>
              <a:t>Solution of Maxwell’s equations in the Lorentz gauge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271994938"/>
              </p:ext>
            </p:extLst>
          </p:nvPr>
        </p:nvGraphicFramePr>
        <p:xfrm>
          <a:off x="675386" y="838200"/>
          <a:ext cx="8057134" cy="1524000"/>
        </p:xfrm>
        <a:graphic>
          <a:graphicData uri="http://schemas.openxmlformats.org/presentationml/2006/ole">
            <mc:AlternateContent xmlns:mc="http://schemas.openxmlformats.org/markup-compatibility/2006">
              <mc:Choice xmlns:v="urn:schemas-microsoft-com:vml" Requires="v">
                <p:oleObj spid="_x0000_s118979" name="数式" r:id="rId4" imgW="2349360" imgH="444240" progId="Equation.3">
                  <p:embed/>
                </p:oleObj>
              </mc:Choice>
              <mc:Fallback>
                <p:oleObj name="数式" r:id="rId4" imgW="2349360" imgH="444240" progId="Equation.3">
                  <p:embed/>
                  <p:pic>
                    <p:nvPicPr>
                      <p:cNvPr id="0" name=""/>
                      <p:cNvPicPr>
                        <a:picLocks noChangeAspect="1" noChangeArrowheads="1"/>
                      </p:cNvPicPr>
                      <p:nvPr/>
                    </p:nvPicPr>
                    <p:blipFill>
                      <a:blip r:embed="rId5"/>
                      <a:srcRect/>
                      <a:stretch>
                        <a:fillRect/>
                      </a:stretch>
                    </p:blipFill>
                    <p:spPr bwMode="auto">
                      <a:xfrm>
                        <a:off x="675386" y="838200"/>
                        <a:ext cx="8057134" cy="152400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480681702"/>
              </p:ext>
            </p:extLst>
          </p:nvPr>
        </p:nvGraphicFramePr>
        <p:xfrm>
          <a:off x="533400" y="2590800"/>
          <a:ext cx="7815262" cy="2609850"/>
        </p:xfrm>
        <a:graphic>
          <a:graphicData uri="http://schemas.openxmlformats.org/presentationml/2006/ole">
            <mc:AlternateContent xmlns:mc="http://schemas.openxmlformats.org/markup-compatibility/2006">
              <mc:Choice xmlns:v="urn:schemas-microsoft-com:vml" Requires="v">
                <p:oleObj spid="_x0000_s118980" name="数式" r:id="rId6" imgW="3429000" imgH="1143000" progId="Equation.3">
                  <p:embed/>
                </p:oleObj>
              </mc:Choice>
              <mc:Fallback>
                <p:oleObj name="数式" r:id="rId6" imgW="3429000" imgH="1143000" progId="Equation.3">
                  <p:embed/>
                  <p:pic>
                    <p:nvPicPr>
                      <p:cNvPr id="0" name=""/>
                      <p:cNvPicPr>
                        <a:picLocks noChangeAspect="1" noChangeArrowheads="1"/>
                      </p:cNvPicPr>
                      <p:nvPr/>
                    </p:nvPicPr>
                    <p:blipFill>
                      <a:blip r:embed="rId7"/>
                      <a:srcRect/>
                      <a:stretch>
                        <a:fillRect/>
                      </a:stretch>
                    </p:blipFill>
                    <p:spPr bwMode="auto">
                      <a:xfrm>
                        <a:off x="533400" y="2590800"/>
                        <a:ext cx="7815262" cy="260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99136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350520" y="86975"/>
            <a:ext cx="8153400" cy="461665"/>
          </a:xfrm>
          <a:prstGeom prst="rect">
            <a:avLst/>
          </a:prstGeom>
          <a:noFill/>
        </p:spPr>
        <p:txBody>
          <a:bodyPr wrap="square" rtlCol="0">
            <a:spAutoFit/>
          </a:bodyPr>
          <a:lstStyle/>
          <a:p>
            <a:r>
              <a:rPr lang="en-US" sz="2400" dirty="0">
                <a:latin typeface="+mj-lt"/>
              </a:rPr>
              <a:t>Electromagnetic waves from time harmonic sources</a:t>
            </a:r>
          </a:p>
        </p:txBody>
      </p:sp>
      <p:graphicFrame>
        <p:nvGraphicFramePr>
          <p:cNvPr id="6" name="Object 5"/>
          <p:cNvGraphicFramePr>
            <a:graphicFrameLocks noChangeAspect="1"/>
          </p:cNvGraphicFramePr>
          <p:nvPr>
            <p:extLst>
              <p:ext uri="{D42A27DB-BD31-4B8C-83A1-F6EECF244321}">
                <p14:modId xmlns:p14="http://schemas.microsoft.com/office/powerpoint/2010/main" val="3580501245"/>
              </p:ext>
            </p:extLst>
          </p:nvPr>
        </p:nvGraphicFramePr>
        <p:xfrm>
          <a:off x="501650" y="404813"/>
          <a:ext cx="8248650" cy="2843212"/>
        </p:xfrm>
        <a:graphic>
          <a:graphicData uri="http://schemas.openxmlformats.org/presentationml/2006/ole">
            <mc:AlternateContent xmlns:mc="http://schemas.openxmlformats.org/markup-compatibility/2006">
              <mc:Choice xmlns:v="urn:schemas-microsoft-com:vml" Requires="v">
                <p:oleObj spid="_x0000_s119995" name="Equation" r:id="rId4" imgW="3619440" imgH="1244520" progId="Equation.DSMT4">
                  <p:embed/>
                </p:oleObj>
              </mc:Choice>
              <mc:Fallback>
                <p:oleObj name="Equation" r:id="rId4" imgW="3619440" imgH="1244520" progId="Equation.DSMT4">
                  <p:embed/>
                  <p:pic>
                    <p:nvPicPr>
                      <p:cNvPr id="0" name="Object 6"/>
                      <p:cNvPicPr>
                        <a:picLocks noChangeAspect="1" noChangeArrowheads="1"/>
                      </p:cNvPicPr>
                      <p:nvPr/>
                    </p:nvPicPr>
                    <p:blipFill>
                      <a:blip r:embed="rId5"/>
                      <a:srcRect/>
                      <a:stretch>
                        <a:fillRect/>
                      </a:stretch>
                    </p:blipFill>
                    <p:spPr bwMode="auto">
                      <a:xfrm>
                        <a:off x="501650" y="404813"/>
                        <a:ext cx="8248650" cy="284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847802340"/>
              </p:ext>
            </p:extLst>
          </p:nvPr>
        </p:nvGraphicFramePr>
        <p:xfrm>
          <a:off x="1487487" y="3338512"/>
          <a:ext cx="5903913" cy="2528888"/>
        </p:xfrm>
        <a:graphic>
          <a:graphicData uri="http://schemas.openxmlformats.org/presentationml/2006/ole">
            <mc:AlternateContent xmlns:mc="http://schemas.openxmlformats.org/markup-compatibility/2006">
              <mc:Choice xmlns:v="urn:schemas-microsoft-com:vml" Requires="v">
                <p:oleObj spid="_x0000_s119996" name="数式" r:id="rId6" imgW="2590560" imgH="1104840" progId="Equation.3">
                  <p:embed/>
                </p:oleObj>
              </mc:Choice>
              <mc:Fallback>
                <p:oleObj name="数式" r:id="rId6" imgW="2590560" imgH="1104840" progId="Equation.3">
                  <p:embed/>
                  <p:pic>
                    <p:nvPicPr>
                      <p:cNvPr id="0" name="Object 5"/>
                      <p:cNvPicPr>
                        <a:picLocks noChangeAspect="1" noChangeArrowheads="1"/>
                      </p:cNvPicPr>
                      <p:nvPr/>
                    </p:nvPicPr>
                    <p:blipFill>
                      <a:blip r:embed="rId7"/>
                      <a:srcRect/>
                      <a:stretch>
                        <a:fillRect/>
                      </a:stretch>
                    </p:blipFill>
                    <p:spPr bwMode="auto">
                      <a:xfrm>
                        <a:off x="1487487" y="3338512"/>
                        <a:ext cx="5903913" cy="252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2767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5156166"/>
              </p:ext>
            </p:extLst>
          </p:nvPr>
        </p:nvGraphicFramePr>
        <p:xfrm>
          <a:off x="614363" y="1260474"/>
          <a:ext cx="7843837" cy="4987926"/>
        </p:xfrm>
        <a:graphic>
          <a:graphicData uri="http://schemas.openxmlformats.org/presentationml/2006/ole">
            <mc:AlternateContent xmlns:mc="http://schemas.openxmlformats.org/markup-compatibility/2006">
              <mc:Choice xmlns:v="urn:schemas-microsoft-com:vml" Requires="v">
                <p:oleObj spid="_x0000_s120927" name="数式" r:id="rId4" imgW="3441600" imgH="2184120" progId="Equation.3">
                  <p:embed/>
                </p:oleObj>
              </mc:Choice>
              <mc:Fallback>
                <p:oleObj name="数式" r:id="rId4" imgW="3441600" imgH="2184120" progId="Equation.3">
                  <p:embed/>
                  <p:pic>
                    <p:nvPicPr>
                      <p:cNvPr id="0" name="Object 6"/>
                      <p:cNvPicPr>
                        <a:picLocks noChangeAspect="1" noChangeArrowheads="1"/>
                      </p:cNvPicPr>
                      <p:nvPr/>
                    </p:nvPicPr>
                    <p:blipFill>
                      <a:blip r:embed="rId5"/>
                      <a:srcRect/>
                      <a:stretch>
                        <a:fillRect/>
                      </a:stretch>
                    </p:blipFill>
                    <p:spPr bwMode="auto">
                      <a:xfrm>
                        <a:off x="614363" y="1260474"/>
                        <a:ext cx="7843837" cy="4987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50520" y="86975"/>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spTree>
    <p:extLst>
      <p:ext uri="{BB962C8B-B14F-4D97-AF65-F5344CB8AC3E}">
        <p14:creationId xmlns:p14="http://schemas.microsoft.com/office/powerpoint/2010/main" val="272753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18430</TotalTime>
  <Words>1376</Words>
  <Application>Microsoft Office PowerPoint</Application>
  <PresentationFormat>On-screen Show (4:3)</PresentationFormat>
  <Paragraphs>162</Paragraphs>
  <Slides>25</Slides>
  <Notes>25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25</vt:i4>
      </vt:variant>
    </vt:vector>
  </HeadingPairs>
  <TitlesOfParts>
    <vt:vector size="32" baseType="lpstr">
      <vt:lpstr>Arial</vt:lpstr>
      <vt:lpstr>Calibri</vt:lpstr>
      <vt:lpstr>Symbol</vt:lpstr>
      <vt:lpstr>Office Theme</vt:lpstr>
      <vt:lpstr>数式</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1100</cp:revision>
  <cp:lastPrinted>2018-03-28T14:50:08Z</cp:lastPrinted>
  <dcterms:created xsi:type="dcterms:W3CDTF">2012-01-10T18:32:24Z</dcterms:created>
  <dcterms:modified xsi:type="dcterms:W3CDTF">2020-03-20T02:05:59Z</dcterms:modified>
</cp:coreProperties>
</file>