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33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23424-DEE1-474C-8CA6-8FF7DF8EAB4D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1/13/2020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1-1:50 AM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356838" y="1590910"/>
            <a:ext cx="1169762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1</a:t>
            </a:r>
          </a:p>
          <a:p>
            <a:endParaRPr lang="en-US" sz="3200" b="1" dirty="0"/>
          </a:p>
          <a:p>
            <a:pPr marL="457200" indent="-457200">
              <a:buAutoNum type="arabicPeriod"/>
            </a:pPr>
            <a:r>
              <a:rPr lang="en-US" sz="3200" b="1" dirty="0"/>
              <a:t>Structure of the course</a:t>
            </a:r>
          </a:p>
          <a:p>
            <a:pPr marL="457200" indent="-457200">
              <a:buAutoNum type="arabicPeriod"/>
            </a:pPr>
            <a:r>
              <a:rPr lang="en-US" sz="3200" b="1" dirty="0"/>
              <a:t>Review of main concepts from Quantum Mechanics I</a:t>
            </a:r>
          </a:p>
          <a:p>
            <a:pPr marL="457200" indent="-457200">
              <a:buAutoNum type="arabicPeriod"/>
            </a:pPr>
            <a:r>
              <a:rPr lang="en-US" sz="3200" b="1" dirty="0"/>
              <a:t>Preview of topics for Quantum Mechanics II</a:t>
            </a:r>
          </a:p>
          <a:p>
            <a:pPr marL="457200" indent="-457200">
              <a:buAutoNum type="arabicPeriod"/>
            </a:pPr>
            <a:r>
              <a:rPr lang="en-US" sz="3200" b="1" dirty="0"/>
              <a:t>Quantum particle interacting with classical electromagnetic fields</a:t>
            </a:r>
          </a:p>
          <a:p>
            <a:pPr lvl="1"/>
            <a:r>
              <a:rPr lang="en-US" sz="3200" b="1" dirty="0"/>
              <a:t>Reading:   Chapter 9 in Carlson’s textbook</a:t>
            </a:r>
          </a:p>
          <a:p>
            <a:pPr marL="457200" indent="-457200">
              <a:buAutoNum type="arabicPeriod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42C271-BB7E-4CCF-9A53-2FF9CE3B2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62574-96D4-4EDB-9CC8-DAB03958A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89454-2C05-4573-AF55-53E2D9C13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175ED1-7D2F-4ADA-ACD6-18676AFAEC25}"/>
              </a:ext>
            </a:extLst>
          </p:cNvPr>
          <p:cNvSpPr/>
          <p:nvPr/>
        </p:nvSpPr>
        <p:spPr>
          <a:xfrm>
            <a:off x="244613" y="220237"/>
            <a:ext cx="10232801" cy="52629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Interaction of a particle of mass </a:t>
            </a:r>
            <a:r>
              <a:rPr lang="en-US" sz="2400" b="1" i="1" dirty="0"/>
              <a:t>m</a:t>
            </a:r>
            <a:r>
              <a:rPr lang="en-US" sz="2400" b="1" dirty="0"/>
              <a:t> and charge </a:t>
            </a:r>
            <a:r>
              <a:rPr lang="en-US" sz="2400" b="1" i="1" dirty="0"/>
              <a:t>q</a:t>
            </a:r>
            <a:r>
              <a:rPr lang="en-US" sz="2400" b="1" dirty="0"/>
              <a:t> with an electromagnetic field:</a:t>
            </a:r>
          </a:p>
          <a:p>
            <a:pPr lvl="1"/>
            <a:r>
              <a:rPr lang="en-US" sz="2400" b="1" dirty="0"/>
              <a:t>Classical Hamiltonian in SI units:</a:t>
            </a:r>
          </a:p>
          <a:p>
            <a:pPr lvl="1"/>
            <a:endParaRPr lang="en-US" sz="2400" b="1" dirty="0"/>
          </a:p>
          <a:p>
            <a:pPr lvl="1"/>
            <a:endParaRPr lang="en-US" sz="2400" b="1" dirty="0"/>
          </a:p>
          <a:p>
            <a:pPr lvl="1"/>
            <a:r>
              <a:rPr lang="en-US" sz="2400" b="1" dirty="0"/>
              <a:t>Quantum Hamiltonian in SI units and in coordinate representation:</a:t>
            </a:r>
          </a:p>
          <a:p>
            <a:pPr lvl="1"/>
            <a:endParaRPr lang="en-US" sz="2400" b="1" dirty="0"/>
          </a:p>
          <a:p>
            <a:pPr lvl="1"/>
            <a:endParaRPr lang="en-US" sz="2400" b="1" dirty="0"/>
          </a:p>
          <a:p>
            <a:pPr lvl="1"/>
            <a:endParaRPr lang="en-US" sz="2400" b="1" dirty="0"/>
          </a:p>
          <a:p>
            <a:pPr lvl="1"/>
            <a:endParaRPr lang="en-US" sz="2400" b="1" dirty="0"/>
          </a:p>
          <a:p>
            <a:pPr lvl="1"/>
            <a:endParaRPr lang="en-US" sz="2400" b="1" dirty="0"/>
          </a:p>
          <a:p>
            <a:pPr lvl="1"/>
            <a:endParaRPr lang="en-US" sz="2400" b="1" dirty="0"/>
          </a:p>
          <a:p>
            <a:pPr lvl="1"/>
            <a:r>
              <a:rPr lang="en-US" sz="2400" b="1" dirty="0"/>
              <a:t>Relationship of scalar and vector potentials to electric and magnetic fields:</a:t>
            </a:r>
          </a:p>
          <a:p>
            <a:pPr lvl="1"/>
            <a:endParaRPr lang="en-US" sz="2400" b="1" dirty="0"/>
          </a:p>
          <a:p>
            <a:pPr lvl="1"/>
            <a:endParaRPr lang="en-US" sz="2400" b="1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F1AEE43-6DBF-4A4C-9310-0551B37BA4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777044"/>
              </p:ext>
            </p:extLst>
          </p:nvPr>
        </p:nvGraphicFramePr>
        <p:xfrm>
          <a:off x="2291867" y="899872"/>
          <a:ext cx="7420845" cy="967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7" name="Equation" r:id="rId3" imgW="4381200" imgH="571320" progId="Equation.DSMT4">
                  <p:embed/>
                </p:oleObj>
              </mc:Choice>
              <mc:Fallback>
                <p:oleObj name="Equation" r:id="rId3" imgW="43812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91867" y="899872"/>
                        <a:ext cx="7420845" cy="9679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80E3569-756C-4EB5-912F-27765F41C6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24866"/>
              </p:ext>
            </p:extLst>
          </p:nvPr>
        </p:nvGraphicFramePr>
        <p:xfrm>
          <a:off x="2391818" y="2093914"/>
          <a:ext cx="6933817" cy="1378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" name="Equation" r:id="rId5" imgW="4533840" imgH="901440" progId="Equation.DSMT4">
                  <p:embed/>
                </p:oleObj>
              </mc:Choice>
              <mc:Fallback>
                <p:oleObj name="Equation" r:id="rId5" imgW="453384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91818" y="2093914"/>
                        <a:ext cx="6933817" cy="1378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E7E3FE1-6555-404B-8BD0-ED0908D3BD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390411"/>
              </p:ext>
            </p:extLst>
          </p:nvPr>
        </p:nvGraphicFramePr>
        <p:xfrm>
          <a:off x="2291867" y="3689171"/>
          <a:ext cx="3997421" cy="463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9" name="Equation" r:id="rId7" imgW="1752480" imgH="203040" progId="Equation.DSMT4">
                  <p:embed/>
                </p:oleObj>
              </mc:Choice>
              <mc:Fallback>
                <p:oleObj name="Equation" r:id="rId7" imgW="1752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91867" y="3689171"/>
                        <a:ext cx="3997421" cy="463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F3A87F0-19AB-468F-B788-0A8FE6A7D1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718771"/>
              </p:ext>
            </p:extLst>
          </p:nvPr>
        </p:nvGraphicFramePr>
        <p:xfrm>
          <a:off x="2468816" y="4825898"/>
          <a:ext cx="5784394" cy="1314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0" name="Equation" r:id="rId9" imgW="2793960" imgH="634680" progId="Equation.DSMT4">
                  <p:embed/>
                </p:oleObj>
              </mc:Choice>
              <mc:Fallback>
                <p:oleObj name="Equation" r:id="rId9" imgW="279396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68816" y="4825898"/>
                        <a:ext cx="5784394" cy="13146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790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72C4B6D-627C-481C-AA3A-C4C9E4573499}"/>
              </a:ext>
            </a:extLst>
          </p:cNvPr>
          <p:cNvSpPr/>
          <p:nvPr/>
        </p:nvSpPr>
        <p:spPr>
          <a:xfrm>
            <a:off x="3581400" y="5620215"/>
            <a:ext cx="3477322" cy="5575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A53541-BB06-4174-AA93-5437320B6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DB85B6-AD92-4599-B398-124F1338D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EC4751-BEBB-498B-8E20-E5D5B96A4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E5A632-0AB5-406F-B355-E914A8B53EF5}"/>
              </a:ext>
            </a:extLst>
          </p:cNvPr>
          <p:cNvSpPr txBox="1"/>
          <p:nvPr/>
        </p:nvSpPr>
        <p:spPr>
          <a:xfrm>
            <a:off x="245327" y="178420"/>
            <a:ext cx="11563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Quantum mechanical treatment of interaction of particle of mass m and charge q with</a:t>
            </a:r>
          </a:p>
          <a:p>
            <a:pPr algn="l"/>
            <a:r>
              <a:rPr lang="en-US" sz="2400" b="1" dirty="0"/>
              <a:t>classical electromagnetic fields in terms of scalar and vector potentials </a:t>
            </a:r>
            <a:r>
              <a:rPr lang="en-US" sz="2400" b="1" i="1" dirty="0"/>
              <a:t>U</a:t>
            </a:r>
            <a:r>
              <a:rPr lang="en-US" sz="2400" b="1" dirty="0"/>
              <a:t>(</a:t>
            </a:r>
            <a:r>
              <a:rPr lang="en-US" sz="2400" b="1" dirty="0" err="1"/>
              <a:t>r,</a:t>
            </a:r>
            <a:r>
              <a:rPr lang="en-US" sz="2400" b="1" i="1" dirty="0" err="1"/>
              <a:t>t</a:t>
            </a:r>
            <a:r>
              <a:rPr lang="en-US" sz="2400" b="1" dirty="0"/>
              <a:t>) and A(</a:t>
            </a:r>
            <a:r>
              <a:rPr lang="en-US" sz="2400" b="1" dirty="0" err="1"/>
              <a:t>r,</a:t>
            </a:r>
            <a:r>
              <a:rPr lang="en-US" sz="2400" b="1" i="1" dirty="0" err="1"/>
              <a:t>t</a:t>
            </a:r>
            <a:r>
              <a:rPr lang="en-US" sz="2400" b="1" dirty="0"/>
              <a:t>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A141518-440D-4327-8587-5386A53759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82342"/>
              </p:ext>
            </p:extLst>
          </p:nvPr>
        </p:nvGraphicFramePr>
        <p:xfrm>
          <a:off x="1049761" y="959642"/>
          <a:ext cx="7874738" cy="2306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Equation" r:id="rId3" imgW="3555720" imgH="1041120" progId="Equation.DSMT4">
                  <p:embed/>
                </p:oleObj>
              </mc:Choice>
              <mc:Fallback>
                <p:oleObj name="Equation" r:id="rId3" imgW="3555720" imgH="1041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9761" y="959642"/>
                        <a:ext cx="7874738" cy="23061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5258BA1-667B-48B0-B7BC-F3A05AFD1DA1}"/>
              </a:ext>
            </a:extLst>
          </p:cNvPr>
          <p:cNvSpPr txBox="1"/>
          <p:nvPr/>
        </p:nvSpPr>
        <p:spPr>
          <a:xfrm>
            <a:off x="167267" y="3224522"/>
            <a:ext cx="11351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Note that, as shown in EC’s text and as we will also see in classical electrodynamics, the</a:t>
            </a:r>
          </a:p>
          <a:p>
            <a:pPr algn="l"/>
            <a:r>
              <a:rPr lang="en-US" sz="2400" b="1" dirty="0"/>
              <a:t>scalar and vector coordinates are ambiguous </a:t>
            </a:r>
            <a:r>
              <a:rPr lang="en-US" sz="2400" b="1" dirty="0" err="1"/>
              <a:t>wrt</a:t>
            </a:r>
            <a:r>
              <a:rPr lang="en-US" sz="2400" b="1" dirty="0"/>
              <a:t> a “gauge” transformation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584E669-CC45-41E0-9DE3-635766387E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524483"/>
              </p:ext>
            </p:extLst>
          </p:nvPr>
        </p:nvGraphicFramePr>
        <p:xfrm>
          <a:off x="419100" y="3989388"/>
          <a:ext cx="10848975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Equation" r:id="rId5" imgW="5651280" imgH="419040" progId="Equation.DSMT4">
                  <p:embed/>
                </p:oleObj>
              </mc:Choice>
              <mc:Fallback>
                <p:oleObj name="Equation" r:id="rId5" imgW="56512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9100" y="3989388"/>
                        <a:ext cx="10848975" cy="804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B3466EE-4EEF-457C-9019-204F762D00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743852"/>
              </p:ext>
            </p:extLst>
          </p:nvPr>
        </p:nvGraphicFramePr>
        <p:xfrm>
          <a:off x="379293" y="4727515"/>
          <a:ext cx="11593360" cy="1363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name="Equation" r:id="rId7" imgW="5397480" imgH="634680" progId="Equation.DSMT4">
                  <p:embed/>
                </p:oleObj>
              </mc:Choice>
              <mc:Fallback>
                <p:oleObj name="Equation" r:id="rId7" imgW="539748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9293" y="4727515"/>
                        <a:ext cx="11593360" cy="13632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8049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47B781-4271-4C9C-9D19-08F4E3F3A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2E9F37-CB88-4AE9-B13A-74AD323E2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BF99F1-212B-4A4C-9FBE-71C23E6E8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A8B5FF-A454-412F-A8F4-DD9B49CF29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476" y="4078288"/>
            <a:ext cx="11133563" cy="2387215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3932019-2C8C-43B1-8E70-6FC02A7569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1892"/>
              </p:ext>
            </p:extLst>
          </p:nvPr>
        </p:nvGraphicFramePr>
        <p:xfrm>
          <a:off x="517022" y="-45108"/>
          <a:ext cx="10010775" cy="416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4" imgW="4520880" imgH="1879560" progId="Equation.DSMT4">
                  <p:embed/>
                </p:oleObj>
              </mc:Choice>
              <mc:Fallback>
                <p:oleObj name="Equation" r:id="rId4" imgW="4520880" imgH="1879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A141518-440D-4327-8587-5386A53759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7022" y="-45108"/>
                        <a:ext cx="10010775" cy="416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EA3FB63-FD9B-45D6-A0F0-902599132325}"/>
              </a:ext>
            </a:extLst>
          </p:cNvPr>
          <p:cNvSpPr txBox="1"/>
          <p:nvPr/>
        </p:nvSpPr>
        <p:spPr>
          <a:xfrm>
            <a:off x="5750312" y="3721554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differs only by phase factor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088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4C9668-D918-4D44-9D85-E8CEB98E6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5D8F55-8BAB-4B70-948A-2BF6765AD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A4642-E7B8-4F73-91BE-B85D5A206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4817BB-E248-48EF-8ECC-B9FFF83F04CA}"/>
              </a:ext>
            </a:extLst>
          </p:cNvPr>
          <p:cNvSpPr txBox="1"/>
          <p:nvPr/>
        </p:nvSpPr>
        <p:spPr>
          <a:xfrm>
            <a:off x="278780" y="256478"/>
            <a:ext cx="11285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Properties of the “kinetic momentum operator”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72A37D0-0307-4FBF-BE7C-00023B84CF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986851"/>
              </p:ext>
            </p:extLst>
          </p:nvPr>
        </p:nvGraphicFramePr>
        <p:xfrm>
          <a:off x="6892538" y="256478"/>
          <a:ext cx="27559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Equation" r:id="rId3" imgW="1244520" imgH="253800" progId="Equation.DSMT4">
                  <p:embed/>
                </p:oleObj>
              </mc:Choice>
              <mc:Fallback>
                <p:oleObj name="Equation" r:id="rId3" imgW="124452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3932019-2C8C-43B1-8E70-6FC02A7569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92538" y="256478"/>
                        <a:ext cx="2755900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CF3A632-6DE4-483F-8949-526369F41A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12586"/>
              </p:ext>
            </p:extLst>
          </p:nvPr>
        </p:nvGraphicFramePr>
        <p:xfrm>
          <a:off x="920749" y="1023512"/>
          <a:ext cx="10722337" cy="240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Equation" r:id="rId5" imgW="5321160" imgH="1193760" progId="Equation.DSMT4">
                  <p:embed/>
                </p:oleObj>
              </mc:Choice>
              <mc:Fallback>
                <p:oleObj name="Equation" r:id="rId5" imgW="532116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0749" y="1023512"/>
                        <a:ext cx="10722337" cy="2405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5E847F0-F7C5-4A05-814E-AFD35AD35C45}"/>
              </a:ext>
            </a:extLst>
          </p:cNvPr>
          <p:cNvSpPr txBox="1"/>
          <p:nvPr/>
        </p:nvSpPr>
        <p:spPr>
          <a:xfrm>
            <a:off x="746486" y="3723217"/>
            <a:ext cx="1089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This means that for a charged particle moving in a magnetic field, the there is uncertainty in the simultaneous measurement of the three components of the kinetic momentum.</a:t>
            </a:r>
          </a:p>
        </p:txBody>
      </p:sp>
    </p:spTree>
    <p:extLst>
      <p:ext uri="{BB962C8B-B14F-4D97-AF65-F5344CB8AC3E}">
        <p14:creationId xmlns:p14="http://schemas.microsoft.com/office/powerpoint/2010/main" val="658391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75CFBF-1FAC-4616-9931-77FB78BA9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B25E1C-79B3-47AD-8563-28F67FC2F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29E04-A78F-4BCA-9482-929F85988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F3C0FF-EBCD-42F6-A4E9-4EB3BED06B98}"/>
              </a:ext>
            </a:extLst>
          </p:cNvPr>
          <p:cNvSpPr txBox="1"/>
          <p:nvPr/>
        </p:nvSpPr>
        <p:spPr>
          <a:xfrm>
            <a:off x="401444" y="256478"/>
            <a:ext cx="10816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Effects of the electromagnetic field on the particle current operator.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7F22336-0BA2-4035-99D5-D1BA96AD58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668737"/>
              </p:ext>
            </p:extLst>
          </p:nvPr>
        </p:nvGraphicFramePr>
        <p:xfrm>
          <a:off x="401444" y="854288"/>
          <a:ext cx="9974262" cy="335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Equation" r:id="rId3" imgW="4686120" imgH="1574640" progId="Equation.DSMT4">
                  <p:embed/>
                </p:oleObj>
              </mc:Choice>
              <mc:Fallback>
                <p:oleObj name="Equation" r:id="rId3" imgW="4686120" imgH="1574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1444" y="854288"/>
                        <a:ext cx="9974262" cy="3351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D6EA515-19CF-4838-9EB0-35A72C2492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446608"/>
              </p:ext>
            </p:extLst>
          </p:nvPr>
        </p:nvGraphicFramePr>
        <p:xfrm>
          <a:off x="454726" y="4328106"/>
          <a:ext cx="10710118" cy="2028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Equation" r:id="rId5" imgW="5499000" imgH="1041120" progId="Equation.DSMT4">
                  <p:embed/>
                </p:oleObj>
              </mc:Choice>
              <mc:Fallback>
                <p:oleObj name="Equation" r:id="rId5" imgW="5499000" imgH="1041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4726" y="4328106"/>
                        <a:ext cx="10710118" cy="20282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8257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80C1BB-D0CF-4C28-8F05-C926F1C0F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D1F032-C087-475A-A5AC-19E935B9C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E93DC0-B10D-4367-8EE2-5673DB1D6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FB291E-E82E-40C5-A6BE-1AEF720D4AF2}"/>
              </a:ext>
            </a:extLst>
          </p:cNvPr>
          <p:cNvSpPr txBox="1"/>
          <p:nvPr/>
        </p:nvSpPr>
        <p:spPr>
          <a:xfrm>
            <a:off x="401444" y="256478"/>
            <a:ext cx="10816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Effects of the electromagnetic field on the particle current operator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387D5A3-1A01-4B75-98EE-83471CB2BD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395890"/>
              </p:ext>
            </p:extLst>
          </p:nvPr>
        </p:nvGraphicFramePr>
        <p:xfrm>
          <a:off x="838200" y="1000124"/>
          <a:ext cx="10437812" cy="553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3" imgW="5359320" imgH="2844720" progId="Equation.DSMT4">
                  <p:embed/>
                </p:oleObj>
              </mc:Choice>
              <mc:Fallback>
                <p:oleObj name="Equation" r:id="rId3" imgW="5359320" imgH="284472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D6EA515-19CF-4838-9EB0-35A72C2492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000124"/>
                        <a:ext cx="10437812" cy="553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0313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1B3BF4-DC04-4848-8D4A-C641B2B5F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67BFC7-6DE4-42E9-B85C-2C119F235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5ECB80-7EF4-4C8E-834A-CB467756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CC3578-C070-4431-A1F9-82310DC8DEEC}"/>
              </a:ext>
            </a:extLst>
          </p:cNvPr>
          <p:cNvSpPr txBox="1"/>
          <p:nvPr/>
        </p:nvSpPr>
        <p:spPr>
          <a:xfrm>
            <a:off x="334537" y="136525"/>
            <a:ext cx="10236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Summary of results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C3560C2-49ED-4F0C-A2A4-57C95C1806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045023"/>
              </p:ext>
            </p:extLst>
          </p:nvPr>
        </p:nvGraphicFramePr>
        <p:xfrm>
          <a:off x="592561" y="756118"/>
          <a:ext cx="7874738" cy="2306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3" imgW="3555720" imgH="1041120" progId="Equation.DSMT4">
                  <p:embed/>
                </p:oleObj>
              </mc:Choice>
              <mc:Fallback>
                <p:oleObj name="Equation" r:id="rId3" imgW="3555720" imgH="10411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A141518-440D-4327-8587-5386A53759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2561" y="756118"/>
                        <a:ext cx="7874738" cy="23061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B282159-96A1-4E1F-AB1F-B1AA6FBB40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886991"/>
              </p:ext>
            </p:extLst>
          </p:nvPr>
        </p:nvGraphicFramePr>
        <p:xfrm>
          <a:off x="1686624" y="3186113"/>
          <a:ext cx="9785350" cy="286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5" imgW="4597200" imgH="1346040" progId="Equation.DSMT4">
                  <p:embed/>
                </p:oleObj>
              </mc:Choice>
              <mc:Fallback>
                <p:oleObj name="Equation" r:id="rId5" imgW="4597200" imgH="1346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7F22336-0BA2-4035-99D5-D1BA96AD58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86624" y="3186113"/>
                        <a:ext cx="9785350" cy="286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7235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204352-1E60-419D-923E-6A1CF40DA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804D5E-21A0-4778-A848-A58DA1EE5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B6A9D3-C3BC-4505-BFC4-2916289C0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5A6EB8-4774-44C3-8B5A-7BC32094A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50" y="1357312"/>
            <a:ext cx="11800709" cy="469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915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9F2936B-3E56-4507-B887-DF5A9C6CA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260" y="44604"/>
            <a:ext cx="10920194" cy="674358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239BEF-6EBE-4F9D-BBAE-9FCE2A418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EFE93C-71E9-49F4-9344-F7974C23E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5A99A-CD24-4D49-BC1A-90763E556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96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16CAD-C222-43DA-8CED-556A7D76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68D1E6-B886-4B66-AB0A-6D622C29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D3A07-4E68-47D0-A9A8-716F184C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49A63F-ECE7-4D45-96A3-18E899CF6A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027" y="273859"/>
            <a:ext cx="9261784" cy="608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172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CF7165-5213-4442-9DCF-E928B618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5417A9-CB84-41A0-9414-DA10BD0EE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355496-181C-4528-9767-E55F1B26A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F188D0-EE21-4A84-908B-338B9E2B51DC}"/>
              </a:ext>
            </a:extLst>
          </p:cNvPr>
          <p:cNvSpPr txBox="1"/>
          <p:nvPr/>
        </p:nvSpPr>
        <p:spPr>
          <a:xfrm>
            <a:off x="838200" y="613317"/>
            <a:ext cx="1061410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Discussion points on course structure –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Where/how to keep supplemental texts?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Take home exams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b="1" dirty="0"/>
              <a:t>Mid-term during the week of Mar. 2-6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b="1" dirty="0"/>
              <a:t>Final during the week of May 1-8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Presentations?</a:t>
            </a:r>
          </a:p>
          <a:p>
            <a:pPr lvl="2"/>
            <a:r>
              <a:rPr lang="en-US" sz="2400" b="1" dirty="0"/>
              <a:t>How to interface with PHY 712 presentations?</a:t>
            </a:r>
          </a:p>
        </p:txBody>
      </p:sp>
    </p:spTree>
    <p:extLst>
      <p:ext uri="{BB962C8B-B14F-4D97-AF65-F5344CB8AC3E}">
        <p14:creationId xmlns:p14="http://schemas.microsoft.com/office/powerpoint/2010/main" val="1966709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631031-B81B-4F6E-910A-5D5A619B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68B364-4A49-4B9C-8C41-0A114447B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88103F-4DC8-43C8-8E6C-FCF5ABAD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03CB7F-2F51-4292-BF27-950DA2745689}"/>
              </a:ext>
            </a:extLst>
          </p:cNvPr>
          <p:cNvSpPr txBox="1"/>
          <p:nvPr/>
        </p:nvSpPr>
        <p:spPr>
          <a:xfrm>
            <a:off x="1115122" y="367990"/>
            <a:ext cx="9723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Summary of topics covered in Quantum Mechanics I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5EDEE80-EAB7-4D51-A8AA-0ED4FE6C5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182668"/>
              </p:ext>
            </p:extLst>
          </p:nvPr>
        </p:nvGraphicFramePr>
        <p:xfrm>
          <a:off x="524436" y="1124122"/>
          <a:ext cx="1126863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1646">
                  <a:extLst>
                    <a:ext uri="{9D8B030D-6E8A-4147-A177-3AD203B41FA5}">
                      <a16:colId xmlns:a16="http://schemas.microsoft.com/office/drawing/2014/main" val="3880174022"/>
                    </a:ext>
                  </a:extLst>
                </a:gridCol>
                <a:gridCol w="2796990">
                  <a:extLst>
                    <a:ext uri="{9D8B030D-6E8A-4147-A177-3AD203B41FA5}">
                      <a16:colId xmlns:a16="http://schemas.microsoft.com/office/drawing/2014/main" val="4715754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Chapters in EC Text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839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Fundamentals and formalism of QM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1,3,4,11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8858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Solution of S. E. for simple 1-dim potentials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263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Quantum mechanics of harmonic oscillator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2395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Angular momentum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898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Addition and rotation of angular momentum including spin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8184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Hydrogen atom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92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Time-independent perturbation theory methods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0992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9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C18628-60B1-4FEC-86AB-074FAC669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D4FA62-5F5E-4567-8308-28E3F41FF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3230DB-5C1F-4D44-A791-6B5DB829D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6EF97E-339C-4551-99CA-EE3294FC456C}"/>
              </a:ext>
            </a:extLst>
          </p:cNvPr>
          <p:cNvSpPr txBox="1"/>
          <p:nvPr/>
        </p:nvSpPr>
        <p:spPr>
          <a:xfrm>
            <a:off x="336176" y="0"/>
            <a:ext cx="11282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Topics for Quantum Mechanics II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4A884F-12C1-4DF3-8312-E9AB44F7B3E8}"/>
              </a:ext>
            </a:extLst>
          </p:cNvPr>
          <p:cNvSpPr txBox="1"/>
          <p:nvPr/>
        </p:nvSpPr>
        <p:spPr>
          <a:xfrm>
            <a:off x="336176" y="719832"/>
            <a:ext cx="115196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Single particle analysis</a:t>
            </a:r>
          </a:p>
          <a:p>
            <a:pPr lvl="1"/>
            <a:r>
              <a:rPr lang="en-US" sz="2400" b="1" dirty="0"/>
              <a:t>Single particle interacting with electromagnetic fields – EC Chap. 9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Scattering of a particle from a spherical potential – EC Chap. 14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More time independent perturbation methods – EC  Chap. 12, 13</a:t>
            </a:r>
            <a:endParaRPr lang="en-US" sz="2400" dirty="0"/>
          </a:p>
          <a:p>
            <a:pPr lvl="1"/>
            <a:r>
              <a:rPr lang="en-US" sz="2400" b="1" dirty="0"/>
              <a:t>Single electron states of a multi-well potential </a:t>
            </a:r>
            <a:r>
              <a:rPr lang="en-US" sz="2400" b="1" dirty="0">
                <a:sym typeface="Wingdings" panose="05000000000000000000" pitchFamily="2" charset="2"/>
              </a:rPr>
              <a:t> molecules and solids – EC Chap. 2,6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Time dependent perturbation methods – EC  Chap. 15</a:t>
            </a:r>
          </a:p>
          <a:p>
            <a:pPr lvl="1"/>
            <a:r>
              <a:rPr lang="en-US" sz="2400" b="1" dirty="0"/>
              <a:t>Relativistic effects and the Dirac Equation – EC Chap. 16</a:t>
            </a:r>
          </a:p>
          <a:p>
            <a:endParaRPr lang="en-US" sz="2400" b="1" dirty="0">
              <a:sym typeface="Wingdings" panose="05000000000000000000" pitchFamily="2" charset="2"/>
            </a:endParaRPr>
          </a:p>
          <a:p>
            <a:r>
              <a:rPr lang="en-US" sz="2400" b="1" dirty="0">
                <a:sym typeface="Wingdings" panose="05000000000000000000" pitchFamily="2" charset="2"/>
              </a:rPr>
              <a:t>Multiple particle analysis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Quantization of the electromagnetic fields – EC Chap.  17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Photons and atoms – EC Chap. 18</a:t>
            </a:r>
          </a:p>
          <a:p>
            <a:pPr lvl="1"/>
            <a:r>
              <a:rPr lang="en-US" sz="2400" b="1" dirty="0"/>
              <a:t>Multi particle systems;  Bose and Fermi particles – EC Chap. 10</a:t>
            </a:r>
          </a:p>
          <a:p>
            <a:pPr lvl="1"/>
            <a:r>
              <a:rPr lang="en-US" sz="2400" b="1" dirty="0"/>
              <a:t>Multi electron atoms and materials</a:t>
            </a:r>
          </a:p>
          <a:p>
            <a:pPr lvl="2"/>
            <a:r>
              <a:rPr lang="en-US" sz="2400" b="1" dirty="0" err="1"/>
              <a:t>Hartree-Fock</a:t>
            </a:r>
            <a:r>
              <a:rPr lang="en-US" sz="2400" b="1" dirty="0"/>
              <a:t> approximation</a:t>
            </a:r>
          </a:p>
          <a:p>
            <a:pPr lvl="2"/>
            <a:r>
              <a:rPr lang="en-US" sz="2400" b="1" dirty="0"/>
              <a:t>Density functional approximation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12477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695A7B-1A68-4BEC-B00E-CEA174F17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3074D5-F920-4B8E-A8EB-DF0B5E57A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99135A-E704-4C91-AE77-29DC2EC24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69C6ED-0658-4A06-BFA6-0804E26A1328}"/>
              </a:ext>
            </a:extLst>
          </p:cNvPr>
          <p:cNvSpPr txBox="1"/>
          <p:nvPr/>
        </p:nvSpPr>
        <p:spPr>
          <a:xfrm>
            <a:off x="2031380" y="0"/>
            <a:ext cx="8129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Interaction of a particle with an electromagnetic field</a:t>
            </a:r>
          </a:p>
          <a:p>
            <a:pPr algn="ctr"/>
            <a:r>
              <a:rPr lang="en-US" sz="2400" b="1" dirty="0"/>
              <a:t>Ref:  Chapter 9 of Professor Carlson’s text</a:t>
            </a:r>
          </a:p>
          <a:p>
            <a:pPr algn="ctr"/>
            <a:r>
              <a:rPr lang="en-US" sz="2400" b="1" dirty="0"/>
              <a:t>Additional references:  L&amp;L  #22, XVI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004F041-18E5-4AE3-9BBD-A77A6E1DB5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161071"/>
              </p:ext>
            </p:extLst>
          </p:nvPr>
        </p:nvGraphicFramePr>
        <p:xfrm>
          <a:off x="192102" y="1826116"/>
          <a:ext cx="11807795" cy="4305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3" imgW="8254800" imgH="3009600" progId="Equation.DSMT4">
                  <p:embed/>
                </p:oleObj>
              </mc:Choice>
              <mc:Fallback>
                <p:oleObj name="Equation" r:id="rId3" imgW="8254800" imgH="300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2102" y="1826116"/>
                        <a:ext cx="11807795" cy="43054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1D3B140-C7FD-4FFF-B903-D7F3E325743C}"/>
              </a:ext>
            </a:extLst>
          </p:cNvPr>
          <p:cNvSpPr txBox="1"/>
          <p:nvPr/>
        </p:nvSpPr>
        <p:spPr>
          <a:xfrm>
            <a:off x="100360" y="1200329"/>
            <a:ext cx="11253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Results from Classical Mechanics:  (</a:t>
            </a:r>
            <a:r>
              <a:rPr lang="en-US" sz="2400" b="1" dirty="0" err="1"/>
              <a:t>cgs</a:t>
            </a:r>
            <a:r>
              <a:rPr lang="en-US" sz="2400" b="1" dirty="0"/>
              <a:t> Gaussian units)</a:t>
            </a:r>
          </a:p>
        </p:txBody>
      </p:sp>
    </p:spTree>
    <p:extLst>
      <p:ext uri="{BB962C8B-B14F-4D97-AF65-F5344CB8AC3E}">
        <p14:creationId xmlns:p14="http://schemas.microsoft.com/office/powerpoint/2010/main" val="1660179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3B5B38-104B-467E-A91A-EBB770899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9AD849-F43F-4E3E-A87E-0599B207F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B31933-35FF-469B-8CC5-D0EFE2243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4845C0-4236-4D0F-963E-4D57A75E8E9C}"/>
              </a:ext>
            </a:extLst>
          </p:cNvPr>
          <p:cNvSpPr txBox="1"/>
          <p:nvPr/>
        </p:nvSpPr>
        <p:spPr>
          <a:xfrm>
            <a:off x="156116" y="274778"/>
            <a:ext cx="1178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Results from Classical Mechanics, (</a:t>
            </a:r>
            <a:r>
              <a:rPr lang="en-US" sz="2400" b="1" dirty="0" err="1"/>
              <a:t>cgs</a:t>
            </a:r>
            <a:r>
              <a:rPr lang="en-US" sz="2400" b="1" dirty="0"/>
              <a:t> Gaussian units) continued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E51CDC-7569-43F2-9F9D-EBBE1CA4E4FD}"/>
              </a:ext>
            </a:extLst>
          </p:cNvPr>
          <p:cNvSpPr/>
          <p:nvPr/>
        </p:nvSpPr>
        <p:spPr>
          <a:xfrm>
            <a:off x="609600" y="4267200"/>
            <a:ext cx="63246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9A4BB1D-7493-43A5-8F99-21A3238A3F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599620"/>
              </p:ext>
            </p:extLst>
          </p:nvPr>
        </p:nvGraphicFramePr>
        <p:xfrm>
          <a:off x="249238" y="777875"/>
          <a:ext cx="8643937" cy="436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3" imgW="7061040" imgH="3568680" progId="Equation.DSMT4">
                  <p:embed/>
                </p:oleObj>
              </mc:Choice>
              <mc:Fallback>
                <p:oleObj name="Equation" r:id="rId3" imgW="7061040" imgH="35686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D517CE9-4C2F-4904-A653-BD833C3553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9238" y="777875"/>
                        <a:ext cx="8643937" cy="436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Left 7">
            <a:extLst>
              <a:ext uri="{FF2B5EF4-FFF2-40B4-BE49-F238E27FC236}">
                <a16:creationId xmlns:a16="http://schemas.microsoft.com/office/drawing/2014/main" id="{EB068309-6374-4913-B9B2-9D3ED505C75E}"/>
              </a:ext>
            </a:extLst>
          </p:cNvPr>
          <p:cNvSpPr/>
          <p:nvPr/>
        </p:nvSpPr>
        <p:spPr>
          <a:xfrm rot="1656263">
            <a:off x="3032316" y="5276902"/>
            <a:ext cx="1143000" cy="7064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EEF4B5-0990-4F12-A821-1E4213C157DC}"/>
              </a:ext>
            </a:extLst>
          </p:cNvPr>
          <p:cNvSpPr txBox="1"/>
          <p:nvPr/>
        </p:nvSpPr>
        <p:spPr>
          <a:xfrm>
            <a:off x="4343400" y="54864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Canonical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form</a:t>
            </a:r>
          </a:p>
        </p:txBody>
      </p:sp>
    </p:spTree>
    <p:extLst>
      <p:ext uri="{BB962C8B-B14F-4D97-AF65-F5344CB8AC3E}">
        <p14:creationId xmlns:p14="http://schemas.microsoft.com/office/powerpoint/2010/main" val="2267743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612</Words>
  <Application>Microsoft Office PowerPoint</Application>
  <PresentationFormat>Widescreen</PresentationFormat>
  <Paragraphs>125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59</cp:revision>
  <dcterms:created xsi:type="dcterms:W3CDTF">2020-01-06T21:28:26Z</dcterms:created>
  <dcterms:modified xsi:type="dcterms:W3CDTF">2020-01-13T16:02:43Z</dcterms:modified>
</cp:coreProperties>
</file>