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5" r:id="rId3"/>
    <p:sldId id="266" r:id="rId4"/>
    <p:sldId id="326" r:id="rId5"/>
    <p:sldId id="345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6" r:id="rId23"/>
    <p:sldId id="347" r:id="rId24"/>
    <p:sldId id="348" r:id="rId25"/>
    <p:sldId id="349" r:id="rId2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3.wmf"/><Relationship Id="rId1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A23424-DEE1-474C-8CA6-8FF7DF8EAB4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8AA7A49-0F1F-4A7C-AF9C-8903C407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5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F497-A5E9-4C61-8DD2-C67536062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6D2AD-FD3F-43BF-948D-3FA989879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A076A-EA06-4A71-94CC-203804D2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20456-84EA-4916-948F-73ABC5AC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13371-8CAE-4B0B-92C7-900AD763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9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2F82-780C-4CBB-83B1-34966085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DEA14-E7D1-46B1-98BA-F527B011D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CA7C-20A0-4DEA-8387-33C305D9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1930C-54CC-4E2D-AD9A-1FC85887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1DD32-0F83-4F7F-B0E2-FB45EBB5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64B19-F58C-45FB-9E9A-385B7805C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362D9-1E9E-442E-B047-AE1614678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BC61B-863C-44FC-9331-94BA5516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5744F-E4BA-459D-AE6B-2DB38803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B1BC9-9855-4C70-9B5C-BB8F4E0B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9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4966-86B8-402E-9BA2-D33BBA94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FEC4-D09E-4544-A694-598E7A574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9B898-250C-4875-A787-14FF5F01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C07F1-A9AF-4115-81A3-41F014A7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7EA63-35CE-409D-9D63-32B81544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426A-932B-4595-B736-145AA31A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E67A1-6A7E-4ED6-A372-E099402F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2875-98FD-4ABB-8AD4-DFEFF55C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8357-845B-446B-8911-32E50D49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26E2F-E54B-44CF-848B-031A2CD0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B750-F87B-4D5D-93E1-9BCF781A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38C5-2D6C-4EC4-AAF1-25E97921C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9D746-A70C-482F-ACB8-1C85222D1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9C9B4-5CD2-496E-AFD8-37C676DA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446BC-5FDD-46BB-B5D7-3AD40708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616E5-0507-413E-82EA-2076FA70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33AF-C970-4ECB-989D-B542CE1B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7BCB3-987A-40D1-A6D5-A4831619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525F2-7FC0-4E85-8FC3-402AC58C7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0E247-922C-44FB-9CB7-51F25F74D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08B50-67A0-4FAE-A622-70849C532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BA142-702D-4CC2-8501-1E9277B0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FB12D-80AB-4488-A8B7-BBB0385D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94D60-AA5A-4D8A-A333-D0FED73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2D50-2F3A-4587-8A19-DC4243C8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ABA41-A056-42C9-A088-800CC1D3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E1D39-223B-4998-A81D-710C884F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ADD9E-80D2-4757-8007-42751614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4EF3C-E48B-4AC6-B15D-22858F9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E2EB-58F1-4CF9-9B45-B064D847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210C-D144-4FD2-BF0A-A7ECA5AC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235D-6259-4874-A199-79A2BD3F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14D0-11E6-4E4B-A212-F41E7331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D400D-2F5C-4029-9008-8512F5863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1C6CB-DFB1-409F-B80F-9407F13E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BE28C-1731-4E1D-89CC-D4A856D5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FF162-F1B8-43E9-BD62-336C3F8D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6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9440-5B84-4CA3-902B-C99D5BAB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0380B-5F54-4F29-BA68-9613EA62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F114C-DEF1-43DA-A018-A61AF27A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97CDD-6591-467E-923D-293A51F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180B6-B6AF-4100-977C-AC48DA7D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C474-8B60-40C8-ACE4-281D5011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54E4-EDE7-4E73-B225-27E5C3F1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A49-5253-483C-9D89-6D937A6A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01EE-0329-4A25-84CE-5D5DAADD6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FA77-9731-43EB-8CD9-E11E4ECB2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742 -- Lecture 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8594-0A26-4B86-A475-59313F23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18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6&amp;ved=0ahUKEwjc7cmpipHXAhVH6SYKHTKqCbkQFghEMAU&amp;url=https://www.ethz.ch/content/dam/ethz/special-interest/chab/physical-chemistry/ultrafast-spectroscopy-dam/documents/lectures/spectroscopyFS13/scriptFS13/PCV_Ch3.pdf&amp;usg=AOvVaw3UBFJLJvEzpZNAyr-NHGxI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inter.group.shef.ac.uk/orbitro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DF17C-E82C-4B81-A5F8-25A92093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94DB1-3467-40A8-BA89-DE9108A6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E637-08E0-4D49-9E0B-D8B5E5D0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FEB32-EBCA-4FF9-87C1-9C7CDFA7CAA0}"/>
              </a:ext>
            </a:extLst>
          </p:cNvPr>
          <p:cNvSpPr txBox="1"/>
          <p:nvPr/>
        </p:nvSpPr>
        <p:spPr>
          <a:xfrm>
            <a:off x="936702" y="189571"/>
            <a:ext cx="10225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742 Quantum Mechanics II</a:t>
            </a:r>
          </a:p>
          <a:p>
            <a:pPr algn="ctr"/>
            <a:r>
              <a:rPr lang="en-US" sz="3200" b="1" dirty="0"/>
              <a:t>1-1:50 AM  MWF  Olin 103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CAB1C-FE86-41A1-866F-CAF434231243}"/>
              </a:ext>
            </a:extLst>
          </p:cNvPr>
          <p:cNvSpPr txBox="1"/>
          <p:nvPr/>
        </p:nvSpPr>
        <p:spPr>
          <a:xfrm>
            <a:off x="345686" y="1266789"/>
            <a:ext cx="1169762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Plan for Lecture 9</a:t>
            </a:r>
          </a:p>
          <a:p>
            <a:pPr algn="ctr"/>
            <a:endParaRPr lang="en-US" sz="1000" b="1" dirty="0">
              <a:solidFill>
                <a:srgbClr val="7030A0"/>
              </a:solidFill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Single particle states of molecules and solids</a:t>
            </a: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Part of this material is mentioned in Chapters 2 and 6 of Professor Carlson’s textbook</a:t>
            </a:r>
          </a:p>
          <a:p>
            <a:pPr marL="971550" lvl="1" indent="-514350">
              <a:buAutoNum type="alphaLcPeriod"/>
            </a:pPr>
            <a:r>
              <a:rPr lang="en-US" sz="3200" b="1" dirty="0"/>
              <a:t>Comparison of the eigenstate analysis of a H atom and an H</a:t>
            </a:r>
            <a:r>
              <a:rPr lang="en-US" sz="3200" b="1" baseline="-25000" dirty="0"/>
              <a:t>2</a:t>
            </a:r>
            <a:r>
              <a:rPr lang="en-US" sz="3200" b="1" baseline="30000" dirty="0"/>
              <a:t>+</a:t>
            </a:r>
            <a:r>
              <a:rPr lang="en-US" sz="3200" b="1" dirty="0"/>
              <a:t> molecular ion</a:t>
            </a:r>
          </a:p>
          <a:p>
            <a:pPr marL="971550" lvl="1" indent="-514350">
              <a:buAutoNum type="alphaLcPeriod"/>
            </a:pPr>
            <a:r>
              <a:rPr lang="en-US" sz="3200" b="1" dirty="0"/>
              <a:t>Born-Oppenheimer approximation</a:t>
            </a:r>
          </a:p>
          <a:p>
            <a:pPr marL="971550" lvl="1" indent="-514350">
              <a:buAutoNum type="alphaLcPeriod"/>
            </a:pPr>
            <a:endParaRPr lang="en-US" sz="3200" b="1" dirty="0"/>
          </a:p>
          <a:p>
            <a:r>
              <a:rPr lang="en-US" sz="2400" b="1" dirty="0"/>
              <a:t>Additional references:  </a:t>
            </a:r>
            <a:r>
              <a:rPr lang="en-US" sz="2400" b="1" dirty="0">
                <a:solidFill>
                  <a:schemeClr val="folHlink"/>
                </a:solidFill>
              </a:rPr>
              <a:t>Ref:  Linus Pauling and E. Bright Wilson, “Introduction to Quantum Mechanics”, McGraw Hill, 1935,    Max Born and </a:t>
            </a:r>
            <a:r>
              <a:rPr lang="en-US" sz="2400" b="1" dirty="0" err="1">
                <a:solidFill>
                  <a:schemeClr val="folHlink"/>
                </a:solidFill>
              </a:rPr>
              <a:t>Kun</a:t>
            </a:r>
            <a:r>
              <a:rPr lang="en-US" sz="2400" b="1" dirty="0">
                <a:solidFill>
                  <a:schemeClr val="folHlink"/>
                </a:solidFill>
              </a:rPr>
              <a:t> Huang, “Dynamical Theory of Crystal Lattices”, Oxford, 1954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7825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640" y="13652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Evaluation of matrix elements – summary --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645748"/>
              </p:ext>
            </p:extLst>
          </p:nvPr>
        </p:nvGraphicFramePr>
        <p:xfrm>
          <a:off x="416371" y="3429000"/>
          <a:ext cx="5199062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1" name="Equation" r:id="rId3" imgW="3644640" imgH="1104840" progId="Equation.DSMT4">
                  <p:embed/>
                </p:oleObj>
              </mc:Choice>
              <mc:Fallback>
                <p:oleObj name="Equation" r:id="rId3" imgW="3644640" imgH="1104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371" y="3429000"/>
                        <a:ext cx="5199062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B93FF3F-C8E8-4F36-B6FD-0006C8328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008356"/>
              </p:ext>
            </p:extLst>
          </p:nvPr>
        </p:nvGraphicFramePr>
        <p:xfrm>
          <a:off x="280640" y="738868"/>
          <a:ext cx="5470525" cy="251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2" name="Equation" r:id="rId5" imgW="3835080" imgH="1765080" progId="Equation.DSMT4">
                  <p:embed/>
                </p:oleObj>
              </mc:Choice>
              <mc:Fallback>
                <p:oleObj name="Equation" r:id="rId5" imgW="3835080" imgH="1765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640" y="738868"/>
                        <a:ext cx="5470525" cy="251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DECD7C5-45B1-49E2-AA38-2259D83583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518115"/>
              </p:ext>
            </p:extLst>
          </p:nvPr>
        </p:nvGraphicFramePr>
        <p:xfrm>
          <a:off x="6096000" y="123948"/>
          <a:ext cx="554196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3" name="Equation" r:id="rId7" imgW="3771720" imgH="672840" progId="Equation.DSMT4">
                  <p:embed/>
                </p:oleObj>
              </mc:Choice>
              <mc:Fallback>
                <p:oleObj name="Equation" r:id="rId7" imgW="3771720" imgH="6728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123948"/>
                        <a:ext cx="5541963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14F65EF-3C86-44AF-A0C8-8843D819C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04091"/>
              </p:ext>
            </p:extLst>
          </p:nvPr>
        </p:nvGraphicFramePr>
        <p:xfrm>
          <a:off x="5995639" y="1397645"/>
          <a:ext cx="6045200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4" name="Equation" r:id="rId9" imgW="4279680" imgH="2946240" progId="Equation.DSMT4">
                  <p:embed/>
                </p:oleObj>
              </mc:Choice>
              <mc:Fallback>
                <p:oleObj name="Equation" r:id="rId9" imgW="4279680" imgH="2946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95639" y="1397645"/>
                        <a:ext cx="6045200" cy="415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40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92396"/>
            <a:ext cx="9144000" cy="270933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366820"/>
              </p:ext>
            </p:extLst>
          </p:nvPr>
        </p:nvGraphicFramePr>
        <p:xfrm>
          <a:off x="7469188" y="1079500"/>
          <a:ext cx="108743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5" name="Equation" r:id="rId4" imgW="609480" imgH="291960" progId="Equation.DSMT4">
                  <p:embed/>
                </p:oleObj>
              </mc:Choice>
              <mc:Fallback>
                <p:oleObj name="Equation" r:id="rId4" imgW="609480" imgH="2919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9188" y="1079500"/>
                        <a:ext cx="1087437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272364"/>
              </p:ext>
            </p:extLst>
          </p:nvPr>
        </p:nvGraphicFramePr>
        <p:xfrm>
          <a:off x="7621588" y="2603500"/>
          <a:ext cx="108743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6" name="Equation" r:id="rId6" imgW="609480" imgH="291960" progId="Equation.DSMT4">
                  <p:embed/>
                </p:oleObj>
              </mc:Choice>
              <mc:Fallback>
                <p:oleObj name="Equation" r:id="rId6" imgW="609480" imgH="291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1588" y="2603500"/>
                        <a:ext cx="1087437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3" y="3428306"/>
            <a:ext cx="9144000" cy="297365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894355"/>
              </p:ext>
            </p:extLst>
          </p:nvPr>
        </p:nvGraphicFramePr>
        <p:xfrm>
          <a:off x="4200525" y="5410200"/>
          <a:ext cx="1155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7" name="Equation" r:id="rId9" imgW="647640" imgH="291960" progId="Equation.DSMT4">
                  <p:embed/>
                </p:oleObj>
              </mc:Choice>
              <mc:Fallback>
                <p:oleObj name="Equation" r:id="rId9" imgW="647640" imgH="2919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00525" y="5410200"/>
                        <a:ext cx="11557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772248"/>
              </p:ext>
            </p:extLst>
          </p:nvPr>
        </p:nvGraphicFramePr>
        <p:xfrm>
          <a:off x="2546350" y="5715000"/>
          <a:ext cx="11541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8" name="Equation" r:id="rId11" imgW="647640" imgH="291960" progId="Equation.DSMT4">
                  <p:embed/>
                </p:oleObj>
              </mc:Choice>
              <mc:Fallback>
                <p:oleObj name="Equation" r:id="rId11" imgW="647640" imgH="2919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46350" y="5715000"/>
                        <a:ext cx="1154113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7F4DBD-0B13-4750-886D-78F020554DA7}"/>
              </a:ext>
            </a:extLst>
          </p:cNvPr>
          <p:cNvCxnSpPr/>
          <p:nvPr/>
        </p:nvCxnSpPr>
        <p:spPr>
          <a:xfrm>
            <a:off x="7127391" y="513244"/>
            <a:ext cx="0" cy="296622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713002-B358-4A6A-912B-1063FB50C93F}"/>
              </a:ext>
            </a:extLst>
          </p:cNvPr>
          <p:cNvCxnSpPr/>
          <p:nvPr/>
        </p:nvCxnSpPr>
        <p:spPr>
          <a:xfrm>
            <a:off x="5041232" y="692396"/>
            <a:ext cx="208146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0372DF-8BFB-4998-BC0F-19AE043DA914}"/>
              </a:ext>
            </a:extLst>
          </p:cNvPr>
          <p:cNvSpPr txBox="1"/>
          <p:nvPr/>
        </p:nvSpPr>
        <p:spPr>
          <a:xfrm>
            <a:off x="5919537" y="86627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9268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856824"/>
            <a:ext cx="6648450" cy="38100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170383"/>
              </p:ext>
            </p:extLst>
          </p:nvPr>
        </p:nvGraphicFramePr>
        <p:xfrm>
          <a:off x="5334001" y="3048000"/>
          <a:ext cx="11318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Equation" r:id="rId4" imgW="634680" imgH="291960" progId="Equation.DSMT4">
                  <p:embed/>
                </p:oleObj>
              </mc:Choice>
              <mc:Fallback>
                <p:oleObj name="Equation" r:id="rId4" imgW="634680" imgH="2919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1" y="3048000"/>
                        <a:ext cx="1131887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95600" y="4953001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Experimental bond length according to NIST:</a:t>
            </a:r>
          </a:p>
          <a:p>
            <a:r>
              <a:rPr lang="en-US" sz="2400">
                <a:latin typeface="+mj-lt"/>
              </a:rPr>
              <a:t>                              </a:t>
            </a:r>
            <a:r>
              <a:rPr lang="en-US" sz="2400" dirty="0">
                <a:latin typeface="+mj-lt"/>
              </a:rPr>
              <a:t>~ </a:t>
            </a:r>
            <a:r>
              <a:rPr lang="en-US" sz="2400">
                <a:latin typeface="+mj-lt"/>
              </a:rPr>
              <a:t>2 Bohr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685801"/>
            <a:ext cx="533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407467" y="3160069"/>
            <a:ext cx="16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U</a:t>
            </a:r>
            <a:r>
              <a:rPr lang="en-US" sz="2400" i="1" baseline="-25000" dirty="0">
                <a:latin typeface="+mj-lt"/>
              </a:rPr>
              <a:t>+</a:t>
            </a:r>
            <a:r>
              <a:rPr lang="en-US" sz="2400" i="1" dirty="0">
                <a:latin typeface="+mj-lt"/>
              </a:rPr>
              <a:t>(Ry)</a:t>
            </a:r>
          </a:p>
        </p:txBody>
      </p:sp>
    </p:spTree>
    <p:extLst>
      <p:ext uri="{BB962C8B-B14F-4D97-AF65-F5344CB8AC3E}">
        <p14:creationId xmlns:p14="http://schemas.microsoft.com/office/powerpoint/2010/main" val="160829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8100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more complete treatment, takes into account the effects of nuclear motions --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143001"/>
            <a:ext cx="68961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8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8100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Born-Oppenheimer approximation</a:t>
            </a:r>
          </a:p>
          <a:p>
            <a:r>
              <a:rPr lang="en-US" sz="2400" dirty="0">
                <a:latin typeface="+mj-lt"/>
              </a:rPr>
              <a:t>   M. Born and R. Oppenheimer, </a:t>
            </a:r>
            <a:r>
              <a:rPr lang="en-US" sz="2400" i="1" dirty="0">
                <a:latin typeface="+mj-lt"/>
              </a:rPr>
              <a:t>Ann. d. Phys</a:t>
            </a:r>
            <a:r>
              <a:rPr lang="en-US" sz="2400" dirty="0">
                <a:latin typeface="+mj-lt"/>
              </a:rPr>
              <a:t>. </a:t>
            </a:r>
            <a:r>
              <a:rPr lang="en-US" sz="2400" b="1" dirty="0">
                <a:latin typeface="+mj-lt"/>
              </a:rPr>
              <a:t>84</a:t>
            </a:r>
            <a:r>
              <a:rPr lang="en-US" sz="2400" dirty="0">
                <a:latin typeface="+mj-lt"/>
              </a:rPr>
              <a:t>, 457 (1927)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1447801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Total Hamiltonian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09465"/>
            <a:ext cx="4038600" cy="742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253294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Electron kinetic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25056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Nuclear kinetic energy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25056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Electron-nuclear coupling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860" y="3734693"/>
            <a:ext cx="3267075" cy="581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3600" y="4315718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Fixed nuclear positions</a:t>
            </a:r>
          </a:p>
        </p:txBody>
      </p:sp>
    </p:spTree>
    <p:extLst>
      <p:ext uri="{BB962C8B-B14F-4D97-AF65-F5344CB8AC3E}">
        <p14:creationId xmlns:p14="http://schemas.microsoft.com/office/powerpoint/2010/main" val="266355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762001"/>
            <a:ext cx="4848225" cy="771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52401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Eigenstates</a:t>
            </a:r>
            <a:r>
              <a:rPr lang="en-US" sz="2400" dirty="0">
                <a:latin typeface="+mj-lt"/>
              </a:rPr>
              <a:t> of electronic Hamiltonian at fixed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19050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Full </a:t>
            </a:r>
            <a:r>
              <a:rPr lang="en-US" sz="2400" dirty="0" err="1">
                <a:latin typeface="+mj-lt"/>
              </a:rPr>
              <a:t>eigenstates</a:t>
            </a:r>
            <a:r>
              <a:rPr lang="en-US" sz="2400" dirty="0">
                <a:latin typeface="+mj-lt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2590801"/>
            <a:ext cx="3800475" cy="676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21682"/>
          <a:stretch/>
        </p:blipFill>
        <p:spPr>
          <a:xfrm>
            <a:off x="2686050" y="3547269"/>
            <a:ext cx="4857750" cy="842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1" y="4906575"/>
            <a:ext cx="8734425" cy="866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400" y="444768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Solving for the nuclear functions: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7315202" y="5084576"/>
            <a:ext cx="533400" cy="160020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7055066" y="6009581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Often neglected</a:t>
            </a:r>
          </a:p>
        </p:txBody>
      </p:sp>
    </p:spTree>
    <p:extLst>
      <p:ext uri="{BB962C8B-B14F-4D97-AF65-F5344CB8AC3E}">
        <p14:creationId xmlns:p14="http://schemas.microsoft.com/office/powerpoint/2010/main" val="99658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29679"/>
            <a:ext cx="8734425" cy="866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2066925"/>
            <a:ext cx="6657975" cy="272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1228726"/>
            <a:ext cx="2876550" cy="828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110138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Nuclear kinetic energy</a:t>
            </a:r>
          </a:p>
        </p:txBody>
      </p:sp>
    </p:spTree>
    <p:extLst>
      <p:ext uri="{BB962C8B-B14F-4D97-AF65-F5344CB8AC3E}">
        <p14:creationId xmlns:p14="http://schemas.microsoft.com/office/powerpoint/2010/main" val="250576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28601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Treatment of nuclear motion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>
          <a:xfrm>
            <a:off x="48768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3429000" y="1295400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Arrow Connector 8"/>
          <p:cNvCxnSpPr>
            <a:stCxn id="6" idx="7"/>
            <a:endCxn id="8" idx="4"/>
          </p:cNvCxnSpPr>
          <p:nvPr/>
        </p:nvCxnSpPr>
        <p:spPr>
          <a:xfrm flipV="1">
            <a:off x="3178082" y="1386840"/>
            <a:ext cx="296638" cy="10738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5"/>
            <a:endCxn id="8" idx="4"/>
          </p:cNvCxnSpPr>
          <p:nvPr/>
        </p:nvCxnSpPr>
        <p:spPr>
          <a:xfrm flipH="1" flipV="1">
            <a:off x="3474720" y="1386840"/>
            <a:ext cx="1532162" cy="11816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5"/>
            <a:endCxn id="7" idx="5"/>
          </p:cNvCxnSpPr>
          <p:nvPr/>
        </p:nvCxnSpPr>
        <p:spPr>
          <a:xfrm>
            <a:off x="3178082" y="2568482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57600" y="260007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</a:t>
            </a:r>
            <a:r>
              <a:rPr lang="en-US" sz="2400" i="1" baseline="-25000" dirty="0">
                <a:latin typeface="+mj-lt"/>
              </a:rPr>
              <a:t>AB</a:t>
            </a:r>
            <a:endParaRPr lang="en-US" sz="2400" i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17526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r</a:t>
            </a:r>
            <a:r>
              <a:rPr lang="en-US" sz="2400" b="1" baseline="-25000" dirty="0" err="1">
                <a:latin typeface="+mj-lt"/>
              </a:rPr>
              <a:t>A</a:t>
            </a:r>
            <a:endParaRPr lang="en-US" sz="2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13716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r</a:t>
            </a:r>
            <a:r>
              <a:rPr lang="en-US" sz="2400" b="1" baseline="-25000" dirty="0" err="1">
                <a:latin typeface="+mj-lt"/>
              </a:rPr>
              <a:t>B</a:t>
            </a:r>
            <a:endParaRPr lang="en-US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6683" y="914401"/>
            <a:ext cx="31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642473"/>
              </p:ext>
            </p:extLst>
          </p:nvPr>
        </p:nvGraphicFramePr>
        <p:xfrm>
          <a:off x="2312989" y="2865438"/>
          <a:ext cx="8061325" cy="368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3" name="Equation" r:id="rId4" imgW="5524200" imgH="2527200" progId="Equation.DSMT4">
                  <p:embed/>
                </p:oleObj>
              </mc:Choice>
              <mc:Fallback>
                <p:oleObj name="Equation" r:id="rId4" imgW="5524200" imgH="25272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12989" y="2865438"/>
                        <a:ext cx="8061325" cy="368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003731"/>
              </p:ext>
            </p:extLst>
          </p:nvPr>
        </p:nvGraphicFramePr>
        <p:xfrm>
          <a:off x="6324600" y="1337841"/>
          <a:ext cx="3839728" cy="1100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4" name="Equation" r:id="rId6" imgW="1993680" imgH="571320" progId="Equation.DSMT4">
                  <p:embed/>
                </p:oleObj>
              </mc:Choice>
              <mc:Fallback>
                <p:oleObj name="Equation" r:id="rId6" imgW="1993680" imgH="57132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4600" y="1337841"/>
                        <a:ext cx="3839728" cy="1100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845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84578"/>
              </p:ext>
            </p:extLst>
          </p:nvPr>
        </p:nvGraphicFramePr>
        <p:xfrm>
          <a:off x="1981200" y="381000"/>
          <a:ext cx="8005762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7" name="Equation" r:id="rId3" imgW="5486400" imgH="2222280" progId="Equation.DSMT4">
                  <p:embed/>
                </p:oleObj>
              </mc:Choice>
              <mc:Fallback>
                <p:oleObj name="Equation" r:id="rId3" imgW="5486400" imgH="2222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381000"/>
                        <a:ext cx="8005762" cy="324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989811"/>
              </p:ext>
            </p:extLst>
          </p:nvPr>
        </p:nvGraphicFramePr>
        <p:xfrm>
          <a:off x="2209800" y="3777517"/>
          <a:ext cx="6781800" cy="242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8" name="Equation" r:id="rId5" imgW="4660560" imgH="1663560" progId="Equation.DSMT4">
                  <p:embed/>
                </p:oleObj>
              </mc:Choice>
              <mc:Fallback>
                <p:oleObj name="Equation" r:id="rId5" imgW="4660560" imgH="16635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3777517"/>
                        <a:ext cx="6781800" cy="2420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503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286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NIST data for H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baseline="30000" dirty="0">
                <a:latin typeface="+mj-lt"/>
              </a:rPr>
              <a:t>+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60633"/>
            <a:ext cx="9144000" cy="43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3F7CE8-AA1E-411C-A7DB-2907421072EF}"/>
              </a:ext>
            </a:extLst>
          </p:cNvPr>
          <p:cNvSpPr/>
          <p:nvPr/>
        </p:nvSpPr>
        <p:spPr>
          <a:xfrm>
            <a:off x="838200" y="1996068"/>
            <a:ext cx="11017624" cy="3651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16EE0-7C38-4F03-A463-6B7038FF3B45}"/>
              </a:ext>
            </a:extLst>
          </p:cNvPr>
          <p:cNvSpPr txBox="1"/>
          <p:nvPr/>
        </p:nvSpPr>
        <p:spPr>
          <a:xfrm>
            <a:off x="336176" y="487025"/>
            <a:ext cx="115196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Single particle analysis</a:t>
            </a:r>
          </a:p>
          <a:p>
            <a:pPr lvl="1"/>
            <a:r>
              <a:rPr lang="en-US" sz="2400" b="1" dirty="0"/>
              <a:t>Single particle interacting with electromagnetic fields – EC Chap. 9</a:t>
            </a:r>
          </a:p>
          <a:p>
            <a:pPr lvl="1"/>
            <a:r>
              <a:rPr lang="en-US" sz="2400" b="1" dirty="0">
                <a:sym typeface="Wingdings" panose="05000000000000000000" pitchFamily="2" charset="2"/>
              </a:rPr>
              <a:t>Scattering of a particle from a spherical potential – EC Chap. 14</a:t>
            </a:r>
          </a:p>
          <a:p>
            <a:pPr lvl="1"/>
            <a:r>
              <a:rPr lang="en-US" sz="2400" b="1" dirty="0">
                <a:sym typeface="Wingdings" panose="05000000000000000000" pitchFamily="2" charset="2"/>
              </a:rPr>
              <a:t>More time independent perturbation methods – EC  Chap. 12, 13</a:t>
            </a:r>
            <a:endParaRPr lang="en-US" sz="2400" dirty="0"/>
          </a:p>
          <a:p>
            <a:pPr lvl="1"/>
            <a:r>
              <a:rPr lang="en-US" sz="2400" b="1" dirty="0"/>
              <a:t>Single electron states of a multi-well potential </a:t>
            </a:r>
            <a:r>
              <a:rPr lang="en-US" sz="2400" b="1" dirty="0">
                <a:sym typeface="Wingdings" panose="05000000000000000000" pitchFamily="2" charset="2"/>
              </a:rPr>
              <a:t> molecules and solids – EC Chap. 2,6</a:t>
            </a:r>
          </a:p>
          <a:p>
            <a:pPr lvl="1"/>
            <a:r>
              <a:rPr lang="en-US" sz="2400" b="1" dirty="0">
                <a:sym typeface="Wingdings" panose="05000000000000000000" pitchFamily="2" charset="2"/>
              </a:rPr>
              <a:t>Time dependent perturbation methods – EC  Chap. 15</a:t>
            </a:r>
          </a:p>
          <a:p>
            <a:pPr lvl="1"/>
            <a:r>
              <a:rPr lang="en-US" sz="2400" b="1" dirty="0">
                <a:sym typeface="Wingdings" panose="05000000000000000000" pitchFamily="2" charset="2"/>
              </a:rPr>
              <a:t>Path integral formalism (Feynman) – EC Chap. 11.C</a:t>
            </a:r>
          </a:p>
          <a:p>
            <a:pPr lvl="1"/>
            <a:r>
              <a:rPr lang="en-US" sz="2400" b="1" dirty="0"/>
              <a:t>Relativistic effects and the Dirac Equation – EC Chap. 16</a:t>
            </a:r>
          </a:p>
          <a:p>
            <a:endParaRPr lang="en-US" sz="2400" b="1" dirty="0">
              <a:sym typeface="Wingdings" panose="05000000000000000000" pitchFamily="2" charset="2"/>
            </a:endParaRPr>
          </a:p>
          <a:p>
            <a:r>
              <a:rPr lang="en-US" sz="2400" b="1" dirty="0">
                <a:sym typeface="Wingdings" panose="05000000000000000000" pitchFamily="2" charset="2"/>
              </a:rPr>
              <a:t>Multiple particle analysis</a:t>
            </a:r>
          </a:p>
          <a:p>
            <a:pPr lvl="1"/>
            <a:r>
              <a:rPr lang="en-US" sz="2400" b="1" dirty="0">
                <a:sym typeface="Wingdings" panose="05000000000000000000" pitchFamily="2" charset="2"/>
              </a:rPr>
              <a:t>Quantization of the electromagnetic fields – EC Chap.  17</a:t>
            </a:r>
          </a:p>
          <a:p>
            <a:pPr lvl="1"/>
            <a:r>
              <a:rPr lang="en-US" sz="2400" b="1" dirty="0">
                <a:sym typeface="Wingdings" panose="05000000000000000000" pitchFamily="2" charset="2"/>
              </a:rPr>
              <a:t>Photons and atoms – EC Chap. 18</a:t>
            </a:r>
          </a:p>
          <a:p>
            <a:pPr lvl="1"/>
            <a:r>
              <a:rPr lang="en-US" sz="2400" b="1" dirty="0"/>
              <a:t>Multi particle systems;  Bose and Fermi particles – EC Chap. 10</a:t>
            </a:r>
          </a:p>
          <a:p>
            <a:pPr lvl="1"/>
            <a:r>
              <a:rPr lang="en-US" sz="2400" b="1" dirty="0"/>
              <a:t>Multi electron atoms and materials</a:t>
            </a:r>
          </a:p>
          <a:p>
            <a:pPr lvl="2"/>
            <a:r>
              <a:rPr lang="en-US" sz="2400" b="1" dirty="0" err="1"/>
              <a:t>Hartree-Fock</a:t>
            </a:r>
            <a:r>
              <a:rPr lang="en-US" sz="2400" b="1" dirty="0"/>
              <a:t> approximation</a:t>
            </a:r>
          </a:p>
          <a:p>
            <a:pPr lvl="2"/>
            <a:r>
              <a:rPr lang="en-US" sz="2400" b="1" dirty="0"/>
              <a:t>Density functional approximation</a:t>
            </a:r>
          </a:p>
          <a:p>
            <a:endParaRPr lang="en-US" sz="24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401588-FE56-4B2F-8703-2A2FFDB20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85DCA-3E17-4D42-A4F5-A21F8C7F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3043B-5F4C-4FA0-B430-FAB52047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84EA3-CC72-45CB-9B69-DBB0778A40E2}"/>
              </a:ext>
            </a:extLst>
          </p:cNvPr>
          <p:cNvSpPr txBox="1"/>
          <p:nvPr/>
        </p:nvSpPr>
        <p:spPr>
          <a:xfrm>
            <a:off x="336176" y="0"/>
            <a:ext cx="1128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Topics for Quantum Mechanics II</a:t>
            </a:r>
          </a:p>
        </p:txBody>
      </p:sp>
    </p:spTree>
    <p:extLst>
      <p:ext uri="{BB962C8B-B14F-4D97-AF65-F5344CB8AC3E}">
        <p14:creationId xmlns:p14="http://schemas.microsoft.com/office/powerpoint/2010/main" val="3831078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50019"/>
            <a:ext cx="9144000" cy="55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8" y="862013"/>
            <a:ext cx="7134225" cy="5133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22860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From: </a:t>
            </a:r>
            <a:r>
              <a:rPr lang="en-US" sz="800" dirty="0">
                <a:latin typeface="+mj-lt"/>
                <a:hlinkClick r:id="rId3"/>
              </a:rPr>
              <a:t>https://www.google.com/url?sa=t&amp;rct=j&amp;q=&amp;esrc=s&amp;source=web&amp;cd=6&amp;ved=0ahUKEwjc7cmpipHXAhVH6SYKHTKqCbkQFghEMAU&amp;url=https%3A%2F%2Fwww.ethz.ch%2Fcontent%2Fdam%2Fethz%2Fspecial-interest%2Fchab%2Fphysical-chemistry%2Fultrafast-spectroscopy-dam%2Fdocuments%2Flectures%2FspectroscopyFS13%2FscriptFS13%2FPCV_Ch3.pdf&amp;usg=AOvVaw3UBFJLJvEzpZNAyr-NHGxI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461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76201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Electronic structure of H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baseline="30000" dirty="0">
                <a:latin typeface="+mj-lt"/>
              </a:rPr>
              <a:t>+</a:t>
            </a:r>
            <a:r>
              <a:rPr lang="en-US" sz="2400" dirty="0">
                <a:latin typeface="+mj-lt"/>
              </a:rPr>
              <a:t> -like molecular ion – continued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3276600"/>
            <a:ext cx="762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0" y="3276600"/>
            <a:ext cx="762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5600" y="3886200"/>
            <a:ext cx="762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2286000"/>
            <a:ext cx="762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19400" y="2286000"/>
            <a:ext cx="76200" cy="990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657600" y="2286000"/>
            <a:ext cx="152400" cy="990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657600" y="3276600"/>
            <a:ext cx="152400" cy="609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819400" y="3276600"/>
            <a:ext cx="76200" cy="609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14800" y="28194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H</a:t>
            </a:r>
            <a:r>
              <a:rPr lang="en-US" sz="2400" i="1" baseline="-25000" dirty="0">
                <a:latin typeface="+mj-lt"/>
              </a:rPr>
              <a:t>BB</a:t>
            </a:r>
            <a:endParaRPr lang="en-US" sz="2400" i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35126" y="282648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H</a:t>
            </a:r>
            <a:r>
              <a:rPr lang="en-US" sz="2400" i="1" baseline="-25000" dirty="0">
                <a:latin typeface="+mj-lt"/>
              </a:rPr>
              <a:t>AA</a:t>
            </a:r>
            <a:endParaRPr lang="en-US" sz="2400" i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95613" y="182433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</a:t>
            </a:r>
            <a:r>
              <a:rPr lang="en-US" sz="2400" i="1" baseline="-25000" dirty="0">
                <a:latin typeface="+mj-lt"/>
              </a:rPr>
              <a:t>-</a:t>
            </a:r>
            <a:endParaRPr lang="en-US" sz="2400" i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0" y="342453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</a:t>
            </a:r>
            <a:r>
              <a:rPr lang="en-US" sz="2400" i="1" baseline="-25000" dirty="0">
                <a:latin typeface="+mj-lt"/>
              </a:rPr>
              <a:t>+</a:t>
            </a:r>
            <a:endParaRPr lang="en-US" sz="2400" i="1" dirty="0">
              <a:latin typeface="+mj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6" y="4267200"/>
            <a:ext cx="4924425" cy="18478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6" y="1378690"/>
            <a:ext cx="4772025" cy="1905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29600" y="10668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Y</a:t>
            </a:r>
            <a:r>
              <a:rPr lang="en-US" sz="2400" baseline="-25000" dirty="0"/>
              <a:t>-</a:t>
            </a:r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0" y="380553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Y</a:t>
            </a:r>
            <a:r>
              <a:rPr lang="en-US" sz="2400" baseline="-25000" dirty="0"/>
              <a:t>+</a:t>
            </a:r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7034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bonding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05425" y="77920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antibonding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979521-1710-4377-A5BD-EE7B4550DAD5}"/>
              </a:ext>
            </a:extLst>
          </p:cNvPr>
          <p:cNvSpPr txBox="1"/>
          <p:nvPr/>
        </p:nvSpPr>
        <p:spPr>
          <a:xfrm>
            <a:off x="189571" y="267629"/>
            <a:ext cx="174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Summary --</a:t>
            </a:r>
          </a:p>
        </p:txBody>
      </p:sp>
    </p:spTree>
    <p:extLst>
      <p:ext uri="{BB962C8B-B14F-4D97-AF65-F5344CB8AC3E}">
        <p14:creationId xmlns:p14="http://schemas.microsoft.com/office/powerpoint/2010/main" val="4093181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1443" y="372141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LCAO methods  -- continued – angular </a:t>
            </a:r>
            <a:r>
              <a:rPr lang="en-US" sz="2400" dirty="0" err="1">
                <a:latin typeface="+mj-lt"/>
              </a:rPr>
              <a:t>varity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1" y="833806"/>
            <a:ext cx="794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2"/>
              </a:rPr>
              <a:t>http://winter.group.shef.ac.uk/orbitron/</a:t>
            </a:r>
            <a:endParaRPr lang="en-US" sz="2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1507386"/>
            <a:ext cx="1956680" cy="1921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656" y="3940995"/>
            <a:ext cx="5363345" cy="1696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3959" y="3326574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l=0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11" y="3340745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l=1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8813" y="5672819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l=2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108" y="1507386"/>
            <a:ext cx="4621516" cy="19216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6819" y="3940995"/>
            <a:ext cx="3838353" cy="16968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0065D6-2B83-49E9-ABD3-7ACBE5227CF4}"/>
              </a:ext>
            </a:extLst>
          </p:cNvPr>
          <p:cNvSpPr txBox="1"/>
          <p:nvPr/>
        </p:nvSpPr>
        <p:spPr>
          <a:xfrm>
            <a:off x="178420" y="100361"/>
            <a:ext cx="11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/>
              <a:t>LCAO</a:t>
            </a:r>
            <a:r>
              <a:rPr lang="en-US" sz="2400" b="1" dirty="0" err="1">
                <a:sym typeface="Wingdings" panose="05000000000000000000" pitchFamily="2" charset="2"/>
              </a:rPr>
              <a:t>Linear</a:t>
            </a:r>
            <a:r>
              <a:rPr lang="en-US" sz="2400" b="1" dirty="0">
                <a:sym typeface="Wingdings" panose="05000000000000000000" pitchFamily="2" charset="2"/>
              </a:rPr>
              <a:t> Combination of Atomic Orbitals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2053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1443" y="372141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LCAO methods  -- continued – angular </a:t>
            </a:r>
            <a:r>
              <a:rPr lang="en-US" sz="2400" dirty="0" err="1">
                <a:latin typeface="+mj-lt"/>
              </a:rPr>
              <a:t>varity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4093" y="1031975"/>
            <a:ext cx="7549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While, for atoms the “</a:t>
            </a:r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” axis is an arbitrary direction, for diatomic molecules and for describing bonds, it is convenient to take the </a:t>
            </a:r>
            <a:r>
              <a:rPr lang="en-US" sz="2400" dirty="0"/>
              <a:t>“</a:t>
            </a:r>
            <a:r>
              <a:rPr lang="en-US" sz="2400" i="1" dirty="0"/>
              <a:t>z</a:t>
            </a:r>
            <a:r>
              <a:rPr lang="en-US" sz="2400" dirty="0"/>
              <a:t>” axis as the bond direction.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7768" y="2796363"/>
            <a:ext cx="3515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Atom</a:t>
            </a:r>
          </a:p>
          <a:p>
            <a:r>
              <a:rPr lang="en-US" sz="2400" i="1" dirty="0">
                <a:latin typeface="+mj-lt"/>
              </a:rPr>
              <a:t>                         symbol</a:t>
            </a:r>
          </a:p>
          <a:p>
            <a:r>
              <a:rPr lang="en-US" sz="2400" i="1" dirty="0">
                <a:latin typeface="+mj-lt"/>
              </a:rPr>
              <a:t>l=0      m=0           s      </a:t>
            </a:r>
          </a:p>
          <a:p>
            <a:r>
              <a:rPr lang="en-US" sz="2400" i="1" dirty="0">
                <a:latin typeface="+mj-lt"/>
              </a:rPr>
              <a:t>l=1      m=0           p</a:t>
            </a:r>
          </a:p>
          <a:p>
            <a:r>
              <a:rPr lang="en-US" sz="2400" i="1" dirty="0">
                <a:latin typeface="+mj-lt"/>
              </a:rPr>
              <a:t>           m=</a:t>
            </a:r>
            <a:r>
              <a:rPr lang="en-US" sz="2400" dirty="0"/>
              <a:t> ±</a:t>
            </a:r>
            <a:r>
              <a:rPr lang="en-US" sz="2400" i="1" dirty="0"/>
              <a:t>1        p</a:t>
            </a:r>
            <a:r>
              <a:rPr lang="en-US" sz="2400" i="1" dirty="0">
                <a:latin typeface="+mj-lt"/>
              </a:rPr>
              <a:t> </a:t>
            </a:r>
          </a:p>
          <a:p>
            <a:r>
              <a:rPr lang="en-US" sz="2400" i="1" dirty="0">
                <a:latin typeface="+mj-lt"/>
              </a:rPr>
              <a:t>l=2      m=0           d</a:t>
            </a:r>
          </a:p>
          <a:p>
            <a:r>
              <a:rPr lang="en-US" sz="2400" i="1" dirty="0">
                <a:latin typeface="+mj-lt"/>
              </a:rPr>
              <a:t>           m=</a:t>
            </a:r>
            <a:r>
              <a:rPr lang="en-US" sz="2400" dirty="0"/>
              <a:t> ± </a:t>
            </a:r>
            <a:r>
              <a:rPr lang="en-US" sz="2400" i="1" dirty="0">
                <a:latin typeface="+mj-lt"/>
              </a:rPr>
              <a:t>1       d</a:t>
            </a:r>
          </a:p>
          <a:p>
            <a:r>
              <a:rPr lang="en-US" sz="2400" i="1" dirty="0">
                <a:latin typeface="+mj-lt"/>
              </a:rPr>
              <a:t>           m=</a:t>
            </a:r>
            <a:r>
              <a:rPr lang="en-US" sz="2400" dirty="0"/>
              <a:t> ± </a:t>
            </a:r>
            <a:r>
              <a:rPr lang="en-US" sz="2400" i="1" dirty="0">
                <a:latin typeface="+mj-lt"/>
              </a:rPr>
              <a:t>2       d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9684" y="2842433"/>
            <a:ext cx="3515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Bond</a:t>
            </a:r>
          </a:p>
          <a:p>
            <a:r>
              <a:rPr lang="en-US" sz="2400" i="1" dirty="0">
                <a:latin typeface="+mj-lt"/>
              </a:rPr>
              <a:t>                         symbol</a:t>
            </a:r>
          </a:p>
          <a:p>
            <a:r>
              <a:rPr lang="en-US" sz="2400" i="1" dirty="0">
                <a:latin typeface="+mj-lt"/>
              </a:rPr>
              <a:t>l=0       </a:t>
            </a:r>
            <a:r>
              <a:rPr lang="en-US" sz="2400" i="1" dirty="0">
                <a:latin typeface="Symbol" panose="05050102010706020507" pitchFamily="18" charset="2"/>
              </a:rPr>
              <a:t>l</a:t>
            </a:r>
            <a:r>
              <a:rPr lang="en-US" sz="2400" i="1" dirty="0">
                <a:latin typeface="+mj-lt"/>
              </a:rPr>
              <a:t>=0           </a:t>
            </a:r>
            <a:r>
              <a:rPr lang="en-US" sz="2400" i="1" dirty="0">
                <a:latin typeface="Symbol" panose="05050102010706020507" pitchFamily="18" charset="2"/>
              </a:rPr>
              <a:t>s</a:t>
            </a:r>
            <a:r>
              <a:rPr lang="en-US" sz="2400" i="1" dirty="0">
                <a:latin typeface="+mj-lt"/>
              </a:rPr>
              <a:t>      </a:t>
            </a:r>
          </a:p>
          <a:p>
            <a:r>
              <a:rPr lang="en-US" sz="2400" i="1" dirty="0">
                <a:latin typeface="+mj-lt"/>
              </a:rPr>
              <a:t>l=1       </a:t>
            </a:r>
            <a:r>
              <a:rPr lang="en-US" sz="2400" i="1" dirty="0">
                <a:latin typeface="Symbol" panose="05050102010706020507" pitchFamily="18" charset="2"/>
              </a:rPr>
              <a:t>l</a:t>
            </a:r>
            <a:r>
              <a:rPr lang="en-US" sz="2400" i="1" dirty="0">
                <a:latin typeface="+mj-lt"/>
              </a:rPr>
              <a:t>=0           </a:t>
            </a:r>
            <a:r>
              <a:rPr lang="en-US" sz="2400" i="1" dirty="0">
                <a:latin typeface="Symbol" panose="05050102010706020507" pitchFamily="18" charset="2"/>
              </a:rPr>
              <a:t>s</a:t>
            </a:r>
            <a:r>
              <a:rPr lang="en-US" sz="2400" i="1" dirty="0"/>
              <a:t> </a:t>
            </a:r>
            <a:endParaRPr lang="en-US" sz="2400" i="1" dirty="0">
              <a:latin typeface="+mj-lt"/>
            </a:endParaRPr>
          </a:p>
          <a:p>
            <a:r>
              <a:rPr lang="en-US" sz="2400" i="1" dirty="0">
                <a:latin typeface="+mj-lt"/>
              </a:rPr>
              <a:t>            </a:t>
            </a:r>
            <a:r>
              <a:rPr lang="en-US" sz="2400" i="1" dirty="0">
                <a:latin typeface="Symbol" panose="05050102010706020507" pitchFamily="18" charset="2"/>
              </a:rPr>
              <a:t>l</a:t>
            </a:r>
            <a:r>
              <a:rPr lang="en-US" sz="2400" i="1" dirty="0">
                <a:latin typeface="+mj-lt"/>
              </a:rPr>
              <a:t>=</a:t>
            </a:r>
            <a:r>
              <a:rPr lang="en-US" sz="2400" i="1" dirty="0"/>
              <a:t>1           </a:t>
            </a:r>
            <a:r>
              <a:rPr lang="en-US" sz="2400" i="1" dirty="0">
                <a:latin typeface="Symbol" panose="05050102010706020507" pitchFamily="18" charset="2"/>
              </a:rPr>
              <a:t>p</a:t>
            </a:r>
            <a:r>
              <a:rPr lang="en-US" sz="2400" i="1" dirty="0">
                <a:latin typeface="+mj-lt"/>
              </a:rPr>
              <a:t> </a:t>
            </a:r>
          </a:p>
          <a:p>
            <a:r>
              <a:rPr lang="en-US" sz="2400" i="1" dirty="0">
                <a:latin typeface="+mj-lt"/>
              </a:rPr>
              <a:t>l=2       </a:t>
            </a:r>
            <a:r>
              <a:rPr lang="en-US" sz="2400" i="1" dirty="0">
                <a:latin typeface="Symbol" panose="05050102010706020507" pitchFamily="18" charset="2"/>
              </a:rPr>
              <a:t>l</a:t>
            </a:r>
            <a:r>
              <a:rPr lang="en-US" sz="2400" i="1" dirty="0">
                <a:latin typeface="+mj-lt"/>
              </a:rPr>
              <a:t>=0           </a:t>
            </a:r>
            <a:r>
              <a:rPr lang="en-US" sz="2400" i="1" dirty="0">
                <a:latin typeface="Symbol" panose="05050102010706020507" pitchFamily="18" charset="2"/>
              </a:rPr>
              <a:t>s</a:t>
            </a:r>
          </a:p>
          <a:p>
            <a:r>
              <a:rPr lang="en-US" sz="2400" i="1" dirty="0">
                <a:latin typeface="+mj-lt"/>
              </a:rPr>
              <a:t>            </a:t>
            </a:r>
            <a:r>
              <a:rPr lang="en-US" sz="2400" i="1" dirty="0">
                <a:latin typeface="Symbol" panose="05050102010706020507" pitchFamily="18" charset="2"/>
              </a:rPr>
              <a:t>l</a:t>
            </a:r>
            <a:r>
              <a:rPr lang="en-US" sz="2400" i="1" dirty="0">
                <a:latin typeface="+mj-lt"/>
              </a:rPr>
              <a:t>=1           </a:t>
            </a:r>
            <a:r>
              <a:rPr lang="en-US" sz="2400" i="1" dirty="0">
                <a:latin typeface="Symbol" panose="05050102010706020507" pitchFamily="18" charset="2"/>
              </a:rPr>
              <a:t>p  </a:t>
            </a:r>
          </a:p>
          <a:p>
            <a:r>
              <a:rPr lang="en-US" sz="2400" i="1" dirty="0">
                <a:latin typeface="+mj-lt"/>
              </a:rPr>
              <a:t>            </a:t>
            </a:r>
            <a:r>
              <a:rPr lang="en-US" sz="2400" i="1" dirty="0">
                <a:latin typeface="Symbol" panose="05050102010706020507" pitchFamily="18" charset="2"/>
              </a:rPr>
              <a:t>l</a:t>
            </a:r>
            <a:r>
              <a:rPr lang="en-US" sz="2400" i="1" dirty="0">
                <a:latin typeface="+mj-lt"/>
              </a:rPr>
              <a:t>=</a:t>
            </a:r>
            <a:r>
              <a:rPr lang="en-US" sz="2400" dirty="0"/>
              <a:t> </a:t>
            </a:r>
            <a:r>
              <a:rPr lang="en-US" sz="2400" i="1" dirty="0">
                <a:latin typeface="+mj-lt"/>
              </a:rPr>
              <a:t>2          </a:t>
            </a:r>
            <a:r>
              <a:rPr lang="en-US" sz="2400" i="1" dirty="0">
                <a:latin typeface="Symbol" panose="05050102010706020507" pitchFamily="18" charset="2"/>
              </a:rPr>
              <a:t>d</a:t>
            </a:r>
            <a:r>
              <a:rPr lang="en-US" sz="2400" i="1" dirty="0">
                <a:latin typeface="+mj-lt"/>
              </a:rPr>
              <a:t>  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2E39461-516F-4283-A63E-E313F92A0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875043"/>
              </p:ext>
            </p:extLst>
          </p:nvPr>
        </p:nvGraphicFramePr>
        <p:xfrm>
          <a:off x="9361139" y="4129842"/>
          <a:ext cx="2471508" cy="51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Equation" r:id="rId3" imgW="977760" imgH="203040" progId="Equation.DSMT4">
                  <p:embed/>
                </p:oleObj>
              </mc:Choice>
              <mc:Fallback>
                <p:oleObj name="Equation" r:id="rId3" imgW="977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61139" y="4129842"/>
                        <a:ext cx="2471508" cy="513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515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21443" y="1469307"/>
            <a:ext cx="2704505" cy="1472610"/>
            <a:chOff x="914399" y="1956389"/>
            <a:chExt cx="2704505" cy="14726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99" y="1956390"/>
              <a:ext cx="1499481" cy="14726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9422" y="1956389"/>
              <a:ext cx="1499482" cy="147260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299783" y="1113672"/>
            <a:ext cx="13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ss</a:t>
            </a:r>
            <a:r>
              <a:rPr lang="en-US" sz="2400" i="1" dirty="0" err="1">
                <a:latin typeface="Symbol" panose="05050102010706020507" pitchFamily="18" charset="2"/>
              </a:rPr>
              <a:t>s</a:t>
            </a:r>
            <a:endParaRPr lang="en-US" sz="2400" i="1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886703" y="853061"/>
            <a:ext cx="1562100" cy="2705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2394"/>
          <a:stretch/>
        </p:blipFill>
        <p:spPr>
          <a:xfrm rot="5400000">
            <a:off x="6381750" y="1414847"/>
            <a:ext cx="1562100" cy="1828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970882" y="2291554"/>
            <a:ext cx="297712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90275" y="1140153"/>
            <a:ext cx="13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pp</a:t>
            </a:r>
            <a:r>
              <a:rPr lang="en-US" sz="2400" i="1" dirty="0" err="1">
                <a:latin typeface="Symbol" panose="05050102010706020507" pitchFamily="18" charset="2"/>
              </a:rPr>
              <a:t>s</a:t>
            </a:r>
            <a:endParaRPr lang="en-US" sz="2400" i="1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42" y="3008794"/>
            <a:ext cx="1562100" cy="2705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83" y="3011873"/>
            <a:ext cx="1562100" cy="27051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430768" y="4758331"/>
            <a:ext cx="845439" cy="707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34461" y="3419061"/>
            <a:ext cx="13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pp</a:t>
            </a:r>
            <a:r>
              <a:rPr lang="en-US" sz="2400" i="1" dirty="0" err="1">
                <a:latin typeface="Symbol" panose="05050102010706020507" pitchFamily="18" charset="2"/>
              </a:rPr>
              <a:t>p</a:t>
            </a:r>
            <a:endParaRPr lang="en-US" sz="2400" i="1" dirty="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850" y="4027970"/>
            <a:ext cx="1123950" cy="168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673" y="4027970"/>
            <a:ext cx="1123950" cy="16859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68595" y="3419061"/>
            <a:ext cx="13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dd</a:t>
            </a:r>
            <a:r>
              <a:rPr lang="en-US" sz="2400" i="1" dirty="0" err="1">
                <a:latin typeface="Symbol" panose="05050102010706020507" pitchFamily="18" charset="2"/>
              </a:rPr>
              <a:t>p</a:t>
            </a:r>
            <a:endParaRPr lang="en-US" sz="2400" i="1" dirty="0">
              <a:latin typeface="Symbol" panose="05050102010706020507" pitchFamily="18" charset="2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395330" y="2307266"/>
            <a:ext cx="297712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21443" y="372141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LCAO methods  -- continued – bond types</a:t>
            </a:r>
          </a:p>
        </p:txBody>
      </p:sp>
    </p:spTree>
    <p:extLst>
      <p:ext uri="{BB962C8B-B14F-4D97-AF65-F5344CB8AC3E}">
        <p14:creationId xmlns:p14="http://schemas.microsoft.com/office/powerpoint/2010/main" val="392931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920B93-467A-4F0A-9F7F-65469D1C5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420601"/>
            <a:ext cx="10067925" cy="58483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16CAD-C222-43DA-8CED-556A7D76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8D1E6-B886-4B66-AB0A-6D622C29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D3A07-4E68-47D0-A9A8-716F184C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FF3CE-9ADF-4A2A-903A-BC9CADD2E9CF}"/>
              </a:ext>
            </a:extLst>
          </p:cNvPr>
          <p:cNvSpPr/>
          <p:nvPr/>
        </p:nvSpPr>
        <p:spPr>
          <a:xfrm>
            <a:off x="1340817" y="4432904"/>
            <a:ext cx="9779620" cy="267629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4572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Quantum states of  H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baseline="30000" dirty="0">
                <a:latin typeface="+mj-lt"/>
              </a:rPr>
              <a:t>+</a:t>
            </a:r>
            <a:endParaRPr lang="en-US" sz="24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>
          <a:xfrm>
            <a:off x="48768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3429000" y="2057400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Arrow Connector 9"/>
          <p:cNvCxnSpPr>
            <a:stCxn id="6" idx="7"/>
            <a:endCxn id="8" idx="4"/>
          </p:cNvCxnSpPr>
          <p:nvPr/>
        </p:nvCxnSpPr>
        <p:spPr>
          <a:xfrm flipV="1">
            <a:off x="3178082" y="2148840"/>
            <a:ext cx="296638" cy="10738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5"/>
            <a:endCxn id="8" idx="1"/>
          </p:cNvCxnSpPr>
          <p:nvPr/>
        </p:nvCxnSpPr>
        <p:spPr>
          <a:xfrm flipH="1" flipV="1">
            <a:off x="3442392" y="2070792"/>
            <a:ext cx="1564491" cy="12596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5"/>
            <a:endCxn id="7" idx="5"/>
          </p:cNvCxnSpPr>
          <p:nvPr/>
        </p:nvCxnSpPr>
        <p:spPr>
          <a:xfrm>
            <a:off x="3178082" y="3330482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336207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</a:t>
            </a:r>
            <a:r>
              <a:rPr lang="en-US" sz="2400" i="1" baseline="-25000" dirty="0">
                <a:latin typeface="+mj-lt"/>
              </a:rPr>
              <a:t>AB</a:t>
            </a:r>
            <a:endParaRPr lang="en-US" sz="2400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25146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r</a:t>
            </a:r>
            <a:r>
              <a:rPr lang="en-US" sz="2400" b="1" baseline="-25000" dirty="0" err="1">
                <a:latin typeface="+mj-lt"/>
              </a:rPr>
              <a:t>A</a:t>
            </a:r>
            <a:endParaRPr lang="en-US" sz="24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21336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r</a:t>
            </a:r>
            <a:r>
              <a:rPr lang="en-US" sz="2400" b="1" baseline="-25000" dirty="0" err="1">
                <a:latin typeface="+mj-lt"/>
              </a:rPr>
              <a:t>B</a:t>
            </a:r>
            <a:endParaRPr lang="en-US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6683" y="1676401"/>
            <a:ext cx="31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604886"/>
              </p:ext>
            </p:extLst>
          </p:nvPr>
        </p:nvGraphicFramePr>
        <p:xfrm>
          <a:off x="4537442" y="3922416"/>
          <a:ext cx="6012717" cy="240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3" imgW="4216320" imgH="1688760" progId="Equation.DSMT4">
                  <p:embed/>
                </p:oleObj>
              </mc:Choice>
              <mc:Fallback>
                <p:oleObj name="Equation" r:id="rId3" imgW="4216320" imgH="168876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7442" y="3922416"/>
                        <a:ext cx="6012717" cy="240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497218"/>
              </p:ext>
            </p:extLst>
          </p:nvPr>
        </p:nvGraphicFramePr>
        <p:xfrm>
          <a:off x="6584482" y="1519360"/>
          <a:ext cx="2246686" cy="176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5" imgW="1307880" imgH="1028520" progId="Equation.DSMT4">
                  <p:embed/>
                </p:oleObj>
              </mc:Choice>
              <mc:Fallback>
                <p:oleObj name="Equation" r:id="rId5" imgW="1307880" imgH="102852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4482" y="1519360"/>
                        <a:ext cx="2246686" cy="1766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57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345292-5A84-467F-81A8-92DA0E91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8FF0F-8BFB-4667-83B5-5A949748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40F2D-5936-4291-A89B-A4ACAE69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257C2-ED64-4F43-9FE1-FB0F920FE717}"/>
              </a:ext>
            </a:extLst>
          </p:cNvPr>
          <p:cNvSpPr txBox="1"/>
          <p:nvPr/>
        </p:nvSpPr>
        <p:spPr>
          <a:xfrm>
            <a:off x="468351" y="446049"/>
            <a:ext cx="857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Recall the eigenstates of a H atom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136BD53-F21D-42DE-B1CE-6453614CC9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44282"/>
              </p:ext>
            </p:extLst>
          </p:nvPr>
        </p:nvGraphicFramePr>
        <p:xfrm>
          <a:off x="930702" y="907714"/>
          <a:ext cx="6461125" cy="53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Equation" r:id="rId3" imgW="3466800" imgH="2857320" progId="Equation.DSMT4">
                  <p:embed/>
                </p:oleObj>
              </mc:Choice>
              <mc:Fallback>
                <p:oleObj name="Equation" r:id="rId3" imgW="3466800" imgH="285732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0702" y="907714"/>
                        <a:ext cx="6461125" cy="532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389A145-989C-4AF2-87A8-524A9D28F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483" y="676881"/>
            <a:ext cx="1885950" cy="3771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08C384-B99E-4322-BE31-8B767D4A5C22}"/>
              </a:ext>
            </a:extLst>
          </p:cNvPr>
          <p:cNvSpPr txBox="1"/>
          <p:nvPr/>
        </p:nvSpPr>
        <p:spPr>
          <a:xfrm>
            <a:off x="10317433" y="534219"/>
            <a:ext cx="2397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n=5, n=4</a:t>
            </a:r>
          </a:p>
          <a:p>
            <a:pPr algn="l"/>
            <a:r>
              <a:rPr lang="en-US" sz="2400" b="1" i="1" dirty="0"/>
              <a:t>n=3</a:t>
            </a:r>
          </a:p>
          <a:p>
            <a:pPr algn="l"/>
            <a:endParaRPr lang="en-US" sz="1200" b="1" i="1" dirty="0"/>
          </a:p>
          <a:p>
            <a:pPr algn="l"/>
            <a:r>
              <a:rPr lang="en-US" sz="2400" b="1" i="1" dirty="0"/>
              <a:t>n=2</a:t>
            </a:r>
          </a:p>
          <a:p>
            <a:pPr algn="l"/>
            <a:endParaRPr lang="en-US" sz="2400" b="1" i="1" dirty="0"/>
          </a:p>
          <a:p>
            <a:pPr algn="l"/>
            <a:endParaRPr lang="en-US" sz="2400" b="1" i="1" dirty="0"/>
          </a:p>
          <a:p>
            <a:pPr algn="l"/>
            <a:endParaRPr lang="en-US" sz="2400" b="1" i="1" dirty="0"/>
          </a:p>
          <a:p>
            <a:pPr algn="l"/>
            <a:endParaRPr lang="en-US" sz="2400" b="1" i="1" dirty="0"/>
          </a:p>
          <a:p>
            <a:pPr algn="l"/>
            <a:endParaRPr lang="en-US" sz="2400" b="1" i="1" dirty="0"/>
          </a:p>
          <a:p>
            <a:pPr algn="l"/>
            <a:endParaRPr lang="en-US" sz="2400" b="1" i="1" dirty="0"/>
          </a:p>
          <a:p>
            <a:pPr algn="l"/>
            <a:r>
              <a:rPr lang="en-US" sz="2400" b="1" i="1" dirty="0"/>
              <a:t>n=1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93BC4424-6EF3-48F3-B924-8644566129CD}"/>
              </a:ext>
            </a:extLst>
          </p:cNvPr>
          <p:cNvSpPr/>
          <p:nvPr/>
        </p:nvSpPr>
        <p:spPr>
          <a:xfrm rot="18508198">
            <a:off x="5051502" y="5565215"/>
            <a:ext cx="944137" cy="461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83CF42-0091-442D-BB68-3C3EAA5D4C8F}"/>
              </a:ext>
            </a:extLst>
          </p:cNvPr>
          <p:cNvSpPr txBox="1"/>
          <p:nvPr/>
        </p:nvSpPr>
        <p:spPr>
          <a:xfrm>
            <a:off x="5822771" y="5851209"/>
            <a:ext cx="6055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Useful basis for representing states of H</a:t>
            </a:r>
            <a:r>
              <a:rPr lang="en-US" sz="2400" b="1" baseline="-25000" dirty="0"/>
              <a:t>2</a:t>
            </a:r>
            <a:r>
              <a:rPr lang="en-US" sz="2400" b="1" baseline="30000" dirty="0"/>
              <a:t>+</a:t>
            </a:r>
            <a:r>
              <a:rPr lang="en-US" sz="2400" b="1" dirty="0"/>
              <a:t> ion</a:t>
            </a:r>
          </a:p>
          <a:p>
            <a:pPr algn="l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5759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2600" y="151025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Oval 5"/>
          <p:cNvSpPr/>
          <p:nvPr/>
        </p:nvSpPr>
        <p:spPr>
          <a:xfrm>
            <a:off x="3581400" y="151025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>
          <a:xfrm>
            <a:off x="2133600" y="367257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Arrow Connector 7"/>
          <p:cNvCxnSpPr>
            <a:stCxn id="5" idx="7"/>
            <a:endCxn id="7" idx="4"/>
          </p:cNvCxnSpPr>
          <p:nvPr/>
        </p:nvCxnSpPr>
        <p:spPr>
          <a:xfrm flipV="1">
            <a:off x="1882682" y="458697"/>
            <a:ext cx="296638" cy="10738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4"/>
          </p:cNvCxnSpPr>
          <p:nvPr/>
        </p:nvCxnSpPr>
        <p:spPr>
          <a:xfrm flipH="1" flipV="1">
            <a:off x="2179320" y="458697"/>
            <a:ext cx="1532162" cy="11816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5"/>
            <a:endCxn id="6" idx="5"/>
          </p:cNvCxnSpPr>
          <p:nvPr/>
        </p:nvCxnSpPr>
        <p:spPr>
          <a:xfrm>
            <a:off x="1882682" y="1640339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62200" y="167193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</a:t>
            </a:r>
            <a:r>
              <a:rPr lang="en-US" sz="2400" i="1" baseline="-25000" dirty="0">
                <a:latin typeface="+mj-lt"/>
              </a:rPr>
              <a:t>AB</a:t>
            </a:r>
            <a:endParaRPr lang="en-US" sz="24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82445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r</a:t>
            </a:r>
            <a:r>
              <a:rPr lang="en-US" sz="2400" b="1" baseline="-25000" dirty="0" err="1">
                <a:latin typeface="+mj-lt"/>
              </a:rPr>
              <a:t>A</a:t>
            </a:r>
            <a:endParaRPr lang="en-US" sz="24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44345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r</a:t>
            </a:r>
            <a:r>
              <a:rPr lang="en-US" sz="2400" b="1" baseline="-25000" dirty="0" err="1">
                <a:latin typeface="+mj-lt"/>
              </a:rPr>
              <a:t>B</a:t>
            </a:r>
            <a:endParaRPr lang="en-US" sz="2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1283" y="-13743"/>
            <a:ext cx="31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512980"/>
              </p:ext>
            </p:extLst>
          </p:nvPr>
        </p:nvGraphicFramePr>
        <p:xfrm>
          <a:off x="4281488" y="161925"/>
          <a:ext cx="5562600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7" name="Equation" r:id="rId3" imgW="3911400" imgH="2844720" progId="Equation.DSMT4">
                  <p:embed/>
                </p:oleObj>
              </mc:Choice>
              <mc:Fallback>
                <p:oleObj name="Equation" r:id="rId3" imgW="3911400" imgH="284472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1488" y="161925"/>
                        <a:ext cx="5562600" cy="404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402915"/>
              </p:ext>
            </p:extLst>
          </p:nvPr>
        </p:nvGraphicFramePr>
        <p:xfrm>
          <a:off x="2340543" y="4486762"/>
          <a:ext cx="6117657" cy="144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8" name="Equation" r:id="rId5" imgW="4356000" imgH="1028520" progId="Equation.DSMT4">
                  <p:embed/>
                </p:oleObj>
              </mc:Choice>
              <mc:Fallback>
                <p:oleObj name="Equation" r:id="rId5" imgW="4356000" imgH="10285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0543" y="4486762"/>
                        <a:ext cx="6117657" cy="1444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50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2600" y="151025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Oval 5"/>
          <p:cNvSpPr/>
          <p:nvPr/>
        </p:nvSpPr>
        <p:spPr>
          <a:xfrm>
            <a:off x="3581400" y="151025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>
          <a:xfrm>
            <a:off x="2133600" y="367257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Arrow Connector 7"/>
          <p:cNvCxnSpPr>
            <a:stCxn id="5" idx="7"/>
            <a:endCxn id="7" idx="4"/>
          </p:cNvCxnSpPr>
          <p:nvPr/>
        </p:nvCxnSpPr>
        <p:spPr>
          <a:xfrm flipV="1">
            <a:off x="1882682" y="458697"/>
            <a:ext cx="296638" cy="10738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4"/>
          </p:cNvCxnSpPr>
          <p:nvPr/>
        </p:nvCxnSpPr>
        <p:spPr>
          <a:xfrm flipH="1" flipV="1">
            <a:off x="2179320" y="458697"/>
            <a:ext cx="1532162" cy="11816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5"/>
            <a:endCxn id="6" idx="5"/>
          </p:cNvCxnSpPr>
          <p:nvPr/>
        </p:nvCxnSpPr>
        <p:spPr>
          <a:xfrm>
            <a:off x="1882682" y="1640339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62200" y="167193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</a:t>
            </a:r>
            <a:r>
              <a:rPr lang="en-US" sz="2400" i="1" baseline="-25000" dirty="0">
                <a:latin typeface="+mj-lt"/>
              </a:rPr>
              <a:t>AB</a:t>
            </a:r>
            <a:endParaRPr lang="en-US" sz="24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82445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r</a:t>
            </a:r>
            <a:r>
              <a:rPr lang="en-US" sz="2400" b="1" baseline="-25000" dirty="0" err="1">
                <a:latin typeface="+mj-lt"/>
              </a:rPr>
              <a:t>A</a:t>
            </a:r>
            <a:endParaRPr lang="en-US" sz="24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44345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r</a:t>
            </a:r>
            <a:r>
              <a:rPr lang="en-US" sz="2400" b="1" baseline="-25000" dirty="0" err="1">
                <a:latin typeface="+mj-lt"/>
              </a:rPr>
              <a:t>B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285504"/>
              </p:ext>
            </p:extLst>
          </p:nvPr>
        </p:nvGraphicFramePr>
        <p:xfrm>
          <a:off x="4145280" y="394529"/>
          <a:ext cx="6154889" cy="1586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9" name="Equation" r:id="rId3" imgW="4483080" imgH="1155600" progId="Equation.DSMT4">
                  <p:embed/>
                </p:oleObj>
              </mc:Choice>
              <mc:Fallback>
                <p:oleObj name="Equation" r:id="rId3" imgW="4483080" imgH="1155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5280" y="394529"/>
                        <a:ext cx="6154889" cy="1586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559513"/>
              </p:ext>
            </p:extLst>
          </p:nvPr>
        </p:nvGraphicFramePr>
        <p:xfrm>
          <a:off x="2957513" y="2139950"/>
          <a:ext cx="8154987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Equation" r:id="rId5" imgW="5549760" imgH="1790640" progId="Equation.DSMT4">
                  <p:embed/>
                </p:oleObj>
              </mc:Choice>
              <mc:Fallback>
                <p:oleObj name="Equation" r:id="rId5" imgW="5549760" imgH="17906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7513" y="2139950"/>
                        <a:ext cx="8154987" cy="263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476557"/>
              </p:ext>
            </p:extLst>
          </p:nvPr>
        </p:nvGraphicFramePr>
        <p:xfrm>
          <a:off x="1773456" y="5029200"/>
          <a:ext cx="8384307" cy="684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1" name="Equation" r:id="rId7" imgW="3809880" imgH="355320" progId="Equation.DSMT4">
                  <p:embed/>
                </p:oleObj>
              </mc:Choice>
              <mc:Fallback>
                <p:oleObj name="Equation" r:id="rId7" imgW="3809880" imgH="3553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3456" y="5029200"/>
                        <a:ext cx="8384307" cy="684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04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08644"/>
              </p:ext>
            </p:extLst>
          </p:nvPr>
        </p:nvGraphicFramePr>
        <p:xfrm>
          <a:off x="1881189" y="304801"/>
          <a:ext cx="7653337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5" name="Equation" r:id="rId3" imgW="5448240" imgH="1752480" progId="Equation.DSMT4">
                  <p:embed/>
                </p:oleObj>
              </mc:Choice>
              <mc:Fallback>
                <p:oleObj name="Equation" r:id="rId3" imgW="5448240" imgH="1752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1189" y="304801"/>
                        <a:ext cx="7653337" cy="246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279296"/>
              </p:ext>
            </p:extLst>
          </p:nvPr>
        </p:nvGraphicFramePr>
        <p:xfrm>
          <a:off x="2070100" y="3200400"/>
          <a:ext cx="72644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6" name="Equation" r:id="rId5" imgW="5143320" imgH="1726920" progId="Equation.DSMT4">
                  <p:embed/>
                </p:oleObj>
              </mc:Choice>
              <mc:Fallback>
                <p:oleObj name="Equation" r:id="rId5" imgW="5143320" imgH="17269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0100" y="3200400"/>
                        <a:ext cx="726440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58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30480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Evaluation of matrix elements: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517776"/>
              </p:ext>
            </p:extLst>
          </p:nvPr>
        </p:nvGraphicFramePr>
        <p:xfrm>
          <a:off x="2481264" y="966789"/>
          <a:ext cx="5470525" cy="251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" name="Equation" r:id="rId3" imgW="3835080" imgH="1765080" progId="Equation.DSMT4">
                  <p:embed/>
                </p:oleObj>
              </mc:Choice>
              <mc:Fallback>
                <p:oleObj name="Equation" r:id="rId3" imgW="3835080" imgH="1765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1264" y="966789"/>
                        <a:ext cx="5470525" cy="251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190708"/>
              </p:ext>
            </p:extLst>
          </p:nvPr>
        </p:nvGraphicFramePr>
        <p:xfrm>
          <a:off x="2495550" y="3683000"/>
          <a:ext cx="5724525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0" name="Equation" r:id="rId5" imgW="4279680" imgH="1714320" progId="Equation.DSMT4">
                  <p:embed/>
                </p:oleObj>
              </mc:Choice>
              <mc:Fallback>
                <p:oleObj name="Equation" r:id="rId5" imgW="4279680" imgH="17143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5550" y="3683000"/>
                        <a:ext cx="5724525" cy="229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63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5563</TotalTime>
  <Words>844</Words>
  <Application>Microsoft Office PowerPoint</Application>
  <PresentationFormat>Widescreen</PresentationFormat>
  <Paragraphs>194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Holzwarth, Natalie</dc:creator>
  <cp:lastModifiedBy>Holzwarth, Natalie</cp:lastModifiedBy>
  <cp:revision>295</cp:revision>
  <cp:lastPrinted>2020-02-05T13:56:26Z</cp:lastPrinted>
  <dcterms:created xsi:type="dcterms:W3CDTF">2020-01-06T21:28:26Z</dcterms:created>
  <dcterms:modified xsi:type="dcterms:W3CDTF">2020-02-05T13:56:32Z</dcterms:modified>
</cp:coreProperties>
</file>