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5" r:id="rId3"/>
    <p:sldId id="266" r:id="rId4"/>
    <p:sldId id="321" r:id="rId5"/>
    <p:sldId id="306" r:id="rId6"/>
    <p:sldId id="307" r:id="rId7"/>
    <p:sldId id="308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14" r:id="rId20"/>
    <p:sldId id="315" r:id="rId21"/>
    <p:sldId id="316" r:id="rId22"/>
    <p:sldId id="317" r:id="rId23"/>
    <p:sldId id="318" r:id="rId24"/>
    <p:sldId id="319" r:id="rId25"/>
    <p:sldId id="320" r:id="rId2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40.wmf"/><Relationship Id="rId4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png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9.png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hyperlink" Target="http://dlmf.nist.gov/33.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5.wmf"/><Relationship Id="rId11" Type="http://schemas.openxmlformats.org/officeDocument/2006/relationships/image" Target="../media/image38.png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11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Introduction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Sudden approximation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Time harmonic perturbations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14083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02764"/>
              </p:ext>
            </p:extLst>
          </p:nvPr>
        </p:nvGraphicFramePr>
        <p:xfrm>
          <a:off x="1193801" y="758825"/>
          <a:ext cx="38369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790640" imgH="927000" progId="Equation.DSMT4">
                  <p:embed/>
                </p:oleObj>
              </mc:Choice>
              <mc:Fallback>
                <p:oleObj name="Equation" r:id="rId3" imgW="179064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1" y="758825"/>
                        <a:ext cx="3836987" cy="198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26109"/>
              </p:ext>
            </p:extLst>
          </p:nvPr>
        </p:nvGraphicFramePr>
        <p:xfrm>
          <a:off x="1557339" y="3191117"/>
          <a:ext cx="5978525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3695400" imgH="2006280" progId="Equation.DSMT4">
                  <p:embed/>
                </p:oleObj>
              </mc:Choice>
              <mc:Fallback>
                <p:oleObj name="Equation" r:id="rId5" imgW="3695400" imgH="20062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7339" y="3191117"/>
                        <a:ext cx="5978525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98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7731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736827"/>
              </p:ext>
            </p:extLst>
          </p:nvPr>
        </p:nvGraphicFramePr>
        <p:xfrm>
          <a:off x="454025" y="1325563"/>
          <a:ext cx="936625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3" imgW="5790960" imgH="2920680" progId="Equation.DSMT4">
                  <p:embed/>
                </p:oleObj>
              </mc:Choice>
              <mc:Fallback>
                <p:oleObj name="Equation" r:id="rId3" imgW="5790960" imgH="2920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" y="1325563"/>
                        <a:ext cx="9366250" cy="473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26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8613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91960"/>
              </p:ext>
            </p:extLst>
          </p:nvPr>
        </p:nvGraphicFramePr>
        <p:xfrm>
          <a:off x="1431383" y="872662"/>
          <a:ext cx="8191500" cy="539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3" imgW="5105160" imgH="3365280" progId="Equation.DSMT4">
                  <p:embed/>
                </p:oleObj>
              </mc:Choice>
              <mc:Fallback>
                <p:oleObj name="Equation" r:id="rId3" imgW="5105160" imgH="336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1383" y="872662"/>
                        <a:ext cx="8191500" cy="539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12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07964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79688"/>
              </p:ext>
            </p:extLst>
          </p:nvPr>
        </p:nvGraphicFramePr>
        <p:xfrm>
          <a:off x="1690689" y="1143001"/>
          <a:ext cx="881062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Equation" r:id="rId3" imgW="4991040" imgH="2412720" progId="Equation.DSMT4">
                  <p:embed/>
                </p:oleObj>
              </mc:Choice>
              <mc:Fallback>
                <p:oleObj name="Equation" r:id="rId3" imgW="4991040" imgH="241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9" y="1143001"/>
                        <a:ext cx="881062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80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6431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43861"/>
              </p:ext>
            </p:extLst>
          </p:nvPr>
        </p:nvGraphicFramePr>
        <p:xfrm>
          <a:off x="1339851" y="896540"/>
          <a:ext cx="8543925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3" imgW="5232240" imgH="3238200" progId="Equation.DSMT4">
                  <p:embed/>
                </p:oleObj>
              </mc:Choice>
              <mc:Fallback>
                <p:oleObj name="Equation" r:id="rId3" imgW="523224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851" y="896540"/>
                        <a:ext cx="8543925" cy="528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131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98110"/>
              </p:ext>
            </p:extLst>
          </p:nvPr>
        </p:nvGraphicFramePr>
        <p:xfrm>
          <a:off x="1911350" y="303214"/>
          <a:ext cx="7818438" cy="586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7" name="Equation" r:id="rId3" imgW="4787640" imgH="3593880" progId="Equation.DSMT4">
                  <p:embed/>
                </p:oleObj>
              </mc:Choice>
              <mc:Fallback>
                <p:oleObj name="Equation" r:id="rId3" imgW="4787640" imgH="3593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1350" y="303214"/>
                        <a:ext cx="7818438" cy="586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57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28995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803271"/>
              </p:ext>
            </p:extLst>
          </p:nvPr>
        </p:nvGraphicFramePr>
        <p:xfrm>
          <a:off x="1981201" y="996157"/>
          <a:ext cx="8015451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8" name="Equation" r:id="rId3" imgW="4762440" imgH="355320" progId="Equation.DSMT4">
                  <p:embed/>
                </p:oleObj>
              </mc:Choice>
              <mc:Fallback>
                <p:oleObj name="Equation" r:id="rId3" imgW="476244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996157"/>
                        <a:ext cx="8015451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076338"/>
            <a:ext cx="9144000" cy="27053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51861"/>
              </p:ext>
            </p:extLst>
          </p:nvPr>
        </p:nvGraphicFramePr>
        <p:xfrm>
          <a:off x="5652294" y="4591956"/>
          <a:ext cx="887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294" y="4591956"/>
                        <a:ext cx="8874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7338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small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T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4290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larger 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T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3622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largest </a:t>
            </a:r>
            <a:r>
              <a:rPr lang="en-US" sz="2400" i="1" dirty="0">
                <a:latin typeface="+mj-lt"/>
              </a:rPr>
              <a:t>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95691"/>
              </p:ext>
            </p:extLst>
          </p:nvPr>
        </p:nvGraphicFramePr>
        <p:xfrm>
          <a:off x="5652293" y="4743708"/>
          <a:ext cx="4038600" cy="128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8" imgW="3136680" imgH="952200" progId="Equation.DSMT4">
                  <p:embed/>
                </p:oleObj>
              </mc:Choice>
              <mc:Fallback>
                <p:oleObj name="Equation" r:id="rId8" imgW="3136680" imgH="952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52293" y="4743708"/>
                        <a:ext cx="4038600" cy="1286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959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3761"/>
              </p:ext>
            </p:extLst>
          </p:nvPr>
        </p:nvGraphicFramePr>
        <p:xfrm>
          <a:off x="132556" y="1187154"/>
          <a:ext cx="11926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5" name="Equation" r:id="rId3" imgW="7302240" imgH="698400" progId="Equation.DSMT4">
                  <p:embed/>
                </p:oleObj>
              </mc:Choice>
              <mc:Fallback>
                <p:oleObj name="Equation" r:id="rId3" imgW="730224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187154"/>
                        <a:ext cx="1192688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Estimating the rate of transitions </a:t>
            </a:r>
            <a:r>
              <a:rPr lang="en-US" sz="2400" b="1" i="1" dirty="0"/>
              <a:t>I </a:t>
            </a:r>
            <a:r>
              <a:rPr lang="en-US" sz="2400" b="1" i="1" dirty="0">
                <a:sym typeface="Wingdings" panose="05000000000000000000" pitchFamily="2" charset="2"/>
              </a:rPr>
              <a:t> f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581426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Fermi “Golden” rule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53200" y="41910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5626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91400" y="419100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53200" y="365983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90857"/>
              </p:ext>
            </p:extLst>
          </p:nvPr>
        </p:nvGraphicFramePr>
        <p:xfrm>
          <a:off x="7899401" y="461986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99401" y="461986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65123"/>
              </p:ext>
            </p:extLst>
          </p:nvPr>
        </p:nvGraphicFramePr>
        <p:xfrm>
          <a:off x="8572747" y="524274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747" y="524274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76216"/>
              </p:ext>
            </p:extLst>
          </p:nvPr>
        </p:nvGraphicFramePr>
        <p:xfrm>
          <a:off x="8713789" y="378936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13789" y="378936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417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52401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</a:p>
          <a:p>
            <a:r>
              <a:rPr lang="en-US" sz="2400" b="1" dirty="0"/>
              <a:t>         H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73972"/>
              </p:ext>
            </p:extLst>
          </p:nvPr>
        </p:nvGraphicFramePr>
        <p:xfrm>
          <a:off x="2028948" y="983398"/>
          <a:ext cx="8448155" cy="167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3" name="Equation" r:id="rId3" imgW="4686120" imgH="927000" progId="Equation.DSMT4">
                  <p:embed/>
                </p:oleObj>
              </mc:Choice>
              <mc:Fallback>
                <p:oleObj name="Equation" r:id="rId3" imgW="468612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8948" y="983398"/>
                        <a:ext cx="8448155" cy="1670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35399"/>
              </p:ext>
            </p:extLst>
          </p:nvPr>
        </p:nvGraphicFramePr>
        <p:xfrm>
          <a:off x="2028948" y="2887799"/>
          <a:ext cx="7394452" cy="3595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Equation" r:id="rId5" imgW="5067000" imgH="2463480" progId="Equation.DSMT4">
                  <p:embed/>
                </p:oleObj>
              </mc:Choice>
              <mc:Fallback>
                <p:oleObj name="Equation" r:id="rId5" imgW="5067000" imgH="246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948" y="2887799"/>
                        <a:ext cx="7394452" cy="3595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2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738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</a:p>
          <a:p>
            <a:r>
              <a:rPr lang="en-US" sz="2400" b="1" dirty="0"/>
              <a:t>         H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353092"/>
              </p:ext>
            </p:extLst>
          </p:nvPr>
        </p:nvGraphicFramePr>
        <p:xfrm>
          <a:off x="2147888" y="1219201"/>
          <a:ext cx="70659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7" name="Equation" r:id="rId3" imgW="4533840" imgH="622080" progId="Equation.DSMT4">
                  <p:embed/>
                </p:oleObj>
              </mc:Choice>
              <mc:Fallback>
                <p:oleObj name="Equation" r:id="rId3" imgW="453384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888" y="1219201"/>
                        <a:ext cx="7065962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67110"/>
              </p:ext>
            </p:extLst>
          </p:nvPr>
        </p:nvGraphicFramePr>
        <p:xfrm>
          <a:off x="1752600" y="2590801"/>
          <a:ext cx="8834438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8" name="Equation" r:id="rId5" imgW="5511600" imgH="1904760" progId="Equation.DSMT4">
                  <p:embed/>
                </p:oleObj>
              </mc:Choice>
              <mc:Fallback>
                <p:oleObj name="Equation" r:id="rId5" imgW="5511600" imgH="1904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590801"/>
                        <a:ext cx="8834438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51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838200" y="2430966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30658"/>
              </p:ext>
            </p:extLst>
          </p:nvPr>
        </p:nvGraphicFramePr>
        <p:xfrm>
          <a:off x="838200" y="223837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0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3837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5522"/>
              </p:ext>
            </p:extLst>
          </p:nvPr>
        </p:nvGraphicFramePr>
        <p:xfrm>
          <a:off x="947797" y="636667"/>
          <a:ext cx="86296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1" name="Equation" r:id="rId5" imgW="5384520" imgH="1536480" progId="Equation.DSMT4">
                  <p:embed/>
                </p:oleObj>
              </mc:Choice>
              <mc:Fallback>
                <p:oleObj name="Equation" r:id="rId5" imgW="5384520" imgH="1536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797" y="636667"/>
                        <a:ext cx="8629650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96543"/>
              </p:ext>
            </p:extLst>
          </p:nvPr>
        </p:nvGraphicFramePr>
        <p:xfrm>
          <a:off x="2045765" y="3174245"/>
          <a:ext cx="7310437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2" name="Equation" r:id="rId7" imgW="4902120" imgH="2082600" progId="Equation.DSMT4">
                  <p:embed/>
                </p:oleObj>
              </mc:Choice>
              <mc:Fallback>
                <p:oleObj name="Equation" r:id="rId7" imgW="4902120" imgH="2082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5765" y="3174245"/>
                        <a:ext cx="7310437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630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354047"/>
              </p:ext>
            </p:extLst>
          </p:nvPr>
        </p:nvGraphicFramePr>
        <p:xfrm>
          <a:off x="2143125" y="1438275"/>
          <a:ext cx="6742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Equation" r:id="rId3" imgW="4127400" imgH="558720" progId="Equation.DSMT4">
                  <p:embed/>
                </p:oleObj>
              </mc:Choice>
              <mc:Fallback>
                <p:oleObj name="Equation" r:id="rId3" imgW="4127400" imgH="55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125" y="1438275"/>
                        <a:ext cx="6742113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2622" y="292623"/>
            <a:ext cx="996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 for resonant transitions for H-like ion        </a:t>
            </a:r>
            <a:r>
              <a:rPr lang="en-US" sz="2400" b="1" i="1" dirty="0"/>
              <a:t>1s</a:t>
            </a:r>
            <a:r>
              <a:rPr lang="en-US" sz="2400" b="1" i="1" dirty="0">
                <a:sym typeface="Wingdings" panose="05000000000000000000" pitchFamily="2" charset="2"/>
              </a:rPr>
              <a:t>2p</a:t>
            </a:r>
            <a:r>
              <a:rPr lang="en-US" sz="2400" b="1" i="1" baseline="-25000" dirty="0">
                <a:sym typeface="Wingdings" panose="05000000000000000000" pitchFamily="2" charset="2"/>
              </a:rPr>
              <a:t>0</a:t>
            </a:r>
            <a:endParaRPr lang="en-US" sz="2400" b="1" i="1" dirty="0"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683949"/>
              </p:ext>
            </p:extLst>
          </p:nvPr>
        </p:nvGraphicFramePr>
        <p:xfrm>
          <a:off x="2209800" y="2649050"/>
          <a:ext cx="5510212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Equation" r:id="rId5" imgW="3695400" imgH="1307880" progId="Equation.DSMT4">
                  <p:embed/>
                </p:oleObj>
              </mc:Choice>
              <mc:Fallback>
                <p:oleObj name="Equation" r:id="rId5" imgW="3695400" imgH="1307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2649050"/>
                        <a:ext cx="5510212" cy="195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00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98234"/>
              </p:ext>
            </p:extLst>
          </p:nvPr>
        </p:nvGraphicFramePr>
        <p:xfrm>
          <a:off x="1828801" y="670488"/>
          <a:ext cx="8217169" cy="56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Equation" r:id="rId3" imgW="5410080" imgH="3746160" progId="Equation.DSMT4">
                  <p:embed/>
                </p:oleObj>
              </mc:Choice>
              <mc:Fallback>
                <p:oleObj name="Equation" r:id="rId3" imgW="5410080" imgH="3746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670488"/>
                        <a:ext cx="8217169" cy="56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6533" y="136525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Digression:   Notion of oscillator strength for transition between states   </a:t>
            </a:r>
            <a:r>
              <a:rPr lang="en-US" sz="2400" b="1" i="1" dirty="0" err="1"/>
              <a:t>l</a:t>
            </a:r>
            <a:r>
              <a:rPr lang="en-US" sz="2400" b="1" i="1" dirty="0" err="1">
                <a:sym typeface="Wingdings" panose="05000000000000000000" pitchFamily="2" charset="2"/>
              </a:rPr>
              <a:t>n</a:t>
            </a:r>
            <a:r>
              <a:rPr lang="en-US" sz="2400" b="1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CE45B-B355-4FDE-90D5-311D26E6195C}"/>
              </a:ext>
            </a:extLst>
          </p:cNvPr>
          <p:cNvSpPr txBox="1"/>
          <p:nvPr/>
        </p:nvSpPr>
        <p:spPr>
          <a:xfrm>
            <a:off x="8511822" y="558343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 rule for oscillator strength</a:t>
            </a:r>
          </a:p>
        </p:txBody>
      </p:sp>
    </p:spTree>
    <p:extLst>
      <p:ext uri="{BB962C8B-B14F-4D97-AF65-F5344CB8AC3E}">
        <p14:creationId xmlns:p14="http://schemas.microsoft.com/office/powerpoint/2010/main" val="1339753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Absorption of radiation in the case of photo emission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316787" y="20551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16787" y="34267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54987" y="2055168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6787" y="1524000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619050"/>
              </p:ext>
            </p:extLst>
          </p:nvPr>
        </p:nvGraphicFramePr>
        <p:xfrm>
          <a:off x="8662988" y="2484037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7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2988" y="2484037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563"/>
              </p:ext>
            </p:extLst>
          </p:nvPr>
        </p:nvGraphicFramePr>
        <p:xfrm>
          <a:off x="9336334" y="3106912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8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6334" y="3106912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21316"/>
              </p:ext>
            </p:extLst>
          </p:nvPr>
        </p:nvGraphicFramePr>
        <p:xfrm>
          <a:off x="9477376" y="1653532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9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77376" y="1653532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630577"/>
              </p:ext>
            </p:extLst>
          </p:nvPr>
        </p:nvGraphicFramePr>
        <p:xfrm>
          <a:off x="1754371" y="767218"/>
          <a:ext cx="5024668" cy="1442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0" name="Equation" r:id="rId9" imgW="3936960" imgH="1130040" progId="Equation.DSMT4">
                  <p:embed/>
                </p:oleObj>
              </mc:Choice>
              <mc:Fallback>
                <p:oleObj name="Equation" r:id="rId9" imgW="3936960" imgH="1130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4371" y="767218"/>
                        <a:ext cx="5024668" cy="1442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5611" y="2822010"/>
            <a:ext cx="4802188" cy="35343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1" y="2286001"/>
            <a:ext cx="426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12"/>
              </a:rPr>
              <a:t>http://dlmf.nist.gov/33.2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3790163"/>
            <a:ext cx="3053062" cy="2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28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762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  <a:p>
            <a:r>
              <a:rPr lang="en-US" sz="2400" b="1" dirty="0"/>
              <a:t>    approximating final state as a plane wave (Born approximation)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50016"/>
              </p:ext>
            </p:extLst>
          </p:nvPr>
        </p:nvGraphicFramePr>
        <p:xfrm>
          <a:off x="1981200" y="1143000"/>
          <a:ext cx="7269254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5" name="Equation" r:id="rId3" imgW="3581280" imgH="419040" progId="Equation.DSMT4">
                  <p:embed/>
                </p:oleObj>
              </mc:Choice>
              <mc:Fallback>
                <p:oleObj name="Equation" r:id="rId3" imgW="35812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43000"/>
                        <a:ext cx="7269254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788295"/>
              </p:ext>
            </p:extLst>
          </p:nvPr>
        </p:nvGraphicFramePr>
        <p:xfrm>
          <a:off x="1981201" y="4435059"/>
          <a:ext cx="4572001" cy="5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Equation" r:id="rId5" imgW="3098520" imgH="393480" progId="Equation.DSMT4">
                  <p:embed/>
                </p:oleObj>
              </mc:Choice>
              <mc:Fallback>
                <p:oleObj name="Equation" r:id="rId5" imgW="30985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4435059"/>
                        <a:ext cx="4572001" cy="5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65809"/>
              </p:ext>
            </p:extLst>
          </p:nvPr>
        </p:nvGraphicFramePr>
        <p:xfrm>
          <a:off x="2057400" y="2118264"/>
          <a:ext cx="63896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7" name="Equation" r:id="rId7" imgW="3987720" imgH="736560" progId="Equation.DSMT4">
                  <p:embed/>
                </p:oleObj>
              </mc:Choice>
              <mc:Fallback>
                <p:oleObj name="Equation" r:id="rId7" imgW="3987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2118264"/>
                        <a:ext cx="638968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65126"/>
              </p:ext>
            </p:extLst>
          </p:nvPr>
        </p:nvGraphicFramePr>
        <p:xfrm>
          <a:off x="2081150" y="3324517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8" name="Equation" r:id="rId9" imgW="4140000" imgH="571320" progId="Equation.DSMT4">
                  <p:embed/>
                </p:oleObj>
              </mc:Choice>
              <mc:Fallback>
                <p:oleObj name="Equation" r:id="rId9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1150" y="3324517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517149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Note: In a more accurate treatment, one should modify the static electric field in order to account for electrodynamics …</a:t>
            </a:r>
          </a:p>
        </p:txBody>
      </p:sp>
    </p:spTree>
    <p:extLst>
      <p:ext uri="{BB962C8B-B14F-4D97-AF65-F5344CB8AC3E}">
        <p14:creationId xmlns:p14="http://schemas.microsoft.com/office/powerpoint/2010/main" val="2623808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2133" y="228601"/>
            <a:ext cx="8847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a H-like ion in a beam of photons with flux </a:t>
            </a:r>
            <a:r>
              <a:rPr lang="en-US" sz="2400" b="1" i="1" dirty="0"/>
              <a:t>S,</a:t>
            </a:r>
            <a:r>
              <a:rPr lang="en-US" sz="2400" b="1" dirty="0"/>
              <a:t> it is convenient to define a cross section:</a:t>
            </a:r>
            <a:endParaRPr lang="en-US" sz="2400" b="1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13410"/>
              </p:ext>
            </p:extLst>
          </p:nvPr>
        </p:nvGraphicFramePr>
        <p:xfrm>
          <a:off x="1981200" y="1331914"/>
          <a:ext cx="7848600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Equation" r:id="rId3" imgW="4889160" imgH="2247840" progId="Equation.DSMT4">
                  <p:embed/>
                </p:oleObj>
              </mc:Choice>
              <mc:Fallback>
                <p:oleObj name="Equation" r:id="rId3" imgW="4889160" imgH="2247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331914"/>
                        <a:ext cx="7848600" cy="359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5334001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(Details:  </a:t>
            </a:r>
            <a:r>
              <a:rPr lang="en-US" sz="2400" b="1" dirty="0" err="1"/>
              <a:t>Merzbacher</a:t>
            </a:r>
            <a:r>
              <a:rPr lang="en-US" sz="2400" b="1" dirty="0"/>
              <a:t>, Quantum Mechanics, third ed. (1998)</a:t>
            </a:r>
          </a:p>
        </p:txBody>
      </p:sp>
    </p:spTree>
    <p:extLst>
      <p:ext uri="{BB962C8B-B14F-4D97-AF65-F5344CB8AC3E}">
        <p14:creationId xmlns:p14="http://schemas.microsoft.com/office/powerpoint/2010/main" val="35692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5D9B75-7A84-4512-A562-516BE01AB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245326"/>
            <a:ext cx="10029825" cy="62103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340817" y="4611323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B0055-51A2-4C75-90B2-6BFA7025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8BE81-0F87-4E30-BEDA-7378E5F9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61BC3-3604-4DAD-A4EB-32582D89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C9BEAFC-B482-4F00-AE67-E6AA56078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35555"/>
              </p:ext>
            </p:extLst>
          </p:nvPr>
        </p:nvGraphicFramePr>
        <p:xfrm>
          <a:off x="1069694" y="598190"/>
          <a:ext cx="10446033" cy="612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4" name="Equation" r:id="rId3" imgW="5918040" imgH="3466800" progId="Equation.DSMT4">
                  <p:embed/>
                </p:oleObj>
              </mc:Choice>
              <mc:Fallback>
                <p:oleObj name="Equation" r:id="rId3" imgW="5918040" imgH="3466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694" y="598190"/>
                        <a:ext cx="10446033" cy="6123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8068794-C42F-4314-B284-CB4379B43DB6}"/>
              </a:ext>
            </a:extLst>
          </p:cNvPr>
          <p:cNvSpPr txBox="1"/>
          <p:nvPr/>
        </p:nvSpPr>
        <p:spPr>
          <a:xfrm>
            <a:off x="146377" y="136525"/>
            <a:ext cx="917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Time dependence in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386545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Sudden approximation</a:t>
            </a:r>
          </a:p>
          <a:p>
            <a:endParaRPr lang="en-US" sz="2400" b="1" dirty="0"/>
          </a:p>
          <a:p>
            <a:r>
              <a:rPr lang="en-US" sz="2400" b="1" dirty="0"/>
              <a:t>This method is useful when there is an abrupt change in the Hamiltonian of the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66355"/>
              </p:ext>
            </p:extLst>
          </p:nvPr>
        </p:nvGraphicFramePr>
        <p:xfrm>
          <a:off x="2628900" y="1981200"/>
          <a:ext cx="5719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Equation" r:id="rId3" imgW="2971800" imgH="672840" progId="Equation.DSMT4">
                  <p:embed/>
                </p:oleObj>
              </mc:Choice>
              <mc:Fallback>
                <p:oleObj name="Equation" r:id="rId3" imgW="2971800" imgH="672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8900" y="1981200"/>
                        <a:ext cx="571931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3810000"/>
            <a:ext cx="9539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can happen when we have a nuclear process occur which is “sudden”  for the electronic states.    It is also a reasonable approximation for some X-ray absorption processes in which an electron is suddenly removed from the core of an atom.</a:t>
            </a:r>
          </a:p>
        </p:txBody>
      </p:sp>
    </p:spTree>
    <p:extLst>
      <p:ext uri="{BB962C8B-B14F-4D97-AF65-F5344CB8AC3E}">
        <p14:creationId xmlns:p14="http://schemas.microsoft.com/office/powerpoint/2010/main" val="40933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9502" y="170508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Sudden approximation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03203"/>
              </p:ext>
            </p:extLst>
          </p:nvPr>
        </p:nvGraphicFramePr>
        <p:xfrm>
          <a:off x="1981201" y="766466"/>
          <a:ext cx="7672843" cy="294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Equation" r:id="rId3" imgW="4825800" imgH="1854000" progId="Equation.DSMT4">
                  <p:embed/>
                </p:oleObj>
              </mc:Choice>
              <mc:Fallback>
                <p:oleObj name="Equation" r:id="rId3" imgW="48258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766466"/>
                        <a:ext cx="7672843" cy="294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77219"/>
              </p:ext>
            </p:extLst>
          </p:nvPr>
        </p:nvGraphicFramePr>
        <p:xfrm>
          <a:off x="2711450" y="3847450"/>
          <a:ext cx="5365750" cy="250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2" name="Equation" r:id="rId5" imgW="3720960" imgH="1739880" progId="Equation.DSMT4">
                  <p:embed/>
                </p:oleObj>
              </mc:Choice>
              <mc:Fallback>
                <p:oleObj name="Equation" r:id="rId5" imgW="3720960" imgH="1739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1450" y="3847450"/>
                        <a:ext cx="5365750" cy="250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60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93896"/>
            <a:ext cx="9144000" cy="34702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1700" y="31981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23622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0480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b="1" i="1" baseline="30000" dirty="0">
                <a:solidFill>
                  <a:srgbClr val="0070C0"/>
                </a:solidFill>
                <a:latin typeface="+mj-lt"/>
              </a:rPr>
              <a:t>A</a:t>
            </a: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=2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9624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Z</a:t>
            </a:r>
            <a:r>
              <a:rPr lang="en-US" sz="2400" b="1" i="1" baseline="30000" dirty="0">
                <a:solidFill>
                  <a:srgbClr val="FF0000"/>
                </a:solidFill>
                <a:latin typeface="+mj-lt"/>
              </a:rPr>
              <a:t>B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=1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685801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of a H-like ion initially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A</a:t>
            </a:r>
            <a:r>
              <a:rPr lang="en-US" sz="2400" b="1" i="1" dirty="0"/>
              <a:t>=2,</a:t>
            </a:r>
          </a:p>
          <a:p>
            <a:r>
              <a:rPr lang="en-US" sz="2400" b="1" i="1" dirty="0"/>
              <a:t>   </a:t>
            </a:r>
            <a:r>
              <a:rPr lang="en-US" sz="2400" b="1" dirty="0"/>
              <a:t>transforming to one with </a:t>
            </a:r>
            <a:r>
              <a:rPr lang="en-US" sz="2400" b="1" i="1" dirty="0"/>
              <a:t>Z</a:t>
            </a:r>
            <a:r>
              <a:rPr lang="en-US" sz="2400" b="1" i="1" baseline="30000" dirty="0"/>
              <a:t>B</a:t>
            </a:r>
            <a:r>
              <a:rPr lang="en-US" sz="2400" b="1" i="1" dirty="0"/>
              <a:t>=1.</a:t>
            </a:r>
            <a:endParaRPr lang="en-US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385807"/>
              </p:ext>
            </p:extLst>
          </p:nvPr>
        </p:nvGraphicFramePr>
        <p:xfrm>
          <a:off x="4492382" y="2123033"/>
          <a:ext cx="48720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Equation" r:id="rId4" imgW="3377880" imgH="571320" progId="Equation.DSMT4">
                  <p:embed/>
                </p:oleObj>
              </mc:Choice>
              <mc:Fallback>
                <p:oleObj name="Equation" r:id="rId4" imgW="3377880" imgH="571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2382" y="2123033"/>
                        <a:ext cx="4872037" cy="82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0AC03AC-7B41-4492-8781-9E75002BAF7E}"/>
              </a:ext>
            </a:extLst>
          </p:cNvPr>
          <p:cNvSpPr txBox="1"/>
          <p:nvPr/>
        </p:nvSpPr>
        <p:spPr>
          <a:xfrm>
            <a:off x="2209800" y="5265160"/>
            <a:ext cx="76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Probability of H-like ion remaining in ground state:</a:t>
            </a:r>
            <a:endParaRPr lang="en-US" sz="2400" b="1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261432F-7561-4705-AADC-6F703A9D5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26529"/>
              </p:ext>
            </p:extLst>
          </p:nvPr>
        </p:nvGraphicFramePr>
        <p:xfrm>
          <a:off x="9525000" y="5265160"/>
          <a:ext cx="2073411" cy="58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0" name="Equation" r:id="rId6" imgW="1663560" imgH="469800" progId="Equation.DSMT4">
                  <p:embed/>
                </p:oleObj>
              </mc:Choice>
              <mc:Fallback>
                <p:oleObj name="Equation" r:id="rId6" imgW="16635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525000" y="5265160"/>
                        <a:ext cx="2073411" cy="585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4D6920E-62E0-4652-9018-DDC8A6D78DDF}"/>
              </a:ext>
            </a:extLst>
          </p:cNvPr>
          <p:cNvSpPr txBox="1"/>
          <p:nvPr/>
        </p:nvSpPr>
        <p:spPr>
          <a:xfrm>
            <a:off x="10285142" y="584745"/>
            <a:ext cx="1906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 to HW #11</a:t>
            </a:r>
          </a:p>
        </p:txBody>
      </p:sp>
    </p:spTree>
    <p:extLst>
      <p:ext uri="{BB962C8B-B14F-4D97-AF65-F5344CB8AC3E}">
        <p14:creationId xmlns:p14="http://schemas.microsoft.com/office/powerpoint/2010/main" val="39970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F87F0-2139-4AE4-8620-EAC96AF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F9722-A139-4941-A237-FDE205C1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83E63-D5DA-44C5-983E-9539D405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1D480-2384-440D-905E-61AFD27F167B}"/>
              </a:ext>
            </a:extLst>
          </p:cNvPr>
          <p:cNvSpPr txBox="1"/>
          <p:nvPr/>
        </p:nvSpPr>
        <p:spPr>
          <a:xfrm>
            <a:off x="524106" y="289932"/>
            <a:ext cx="1022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Another example --  Harmonic oscillator with time varying frequency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974532-2212-46ED-A066-BF40E4E51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597014"/>
              </p:ext>
            </p:extLst>
          </p:nvPr>
        </p:nvGraphicFramePr>
        <p:xfrm>
          <a:off x="1653178" y="1063663"/>
          <a:ext cx="3856444" cy="177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3" name="Equation" r:id="rId3" imgW="1981080" imgH="914400" progId="Equation.DSMT4">
                  <p:embed/>
                </p:oleObj>
              </mc:Choice>
              <mc:Fallback>
                <p:oleObj name="Equation" r:id="rId3" imgW="19810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3178" y="1063663"/>
                        <a:ext cx="3856444" cy="1779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AB1931C-2F0D-4F96-8830-A8728D739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841349"/>
              </p:ext>
            </p:extLst>
          </p:nvPr>
        </p:nvGraphicFramePr>
        <p:xfrm>
          <a:off x="1507059" y="2843560"/>
          <a:ext cx="8259762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Equation" r:id="rId5" imgW="5727600" imgH="2527200" progId="Equation.DSMT4">
                  <p:embed/>
                </p:oleObj>
              </mc:Choice>
              <mc:Fallback>
                <p:oleObj name="Equation" r:id="rId5" imgW="5727600" imgH="2527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7059" y="2843560"/>
                        <a:ext cx="8259762" cy="3643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3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9F152-CE64-4ACC-9F87-F3B4F036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123D2-F67D-4E70-BFF9-DB0C6BA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BD03B-6C71-4BA5-A473-9D556A64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6DF524-1476-47DE-9AD8-3277CAFE17FA}"/>
              </a:ext>
            </a:extLst>
          </p:cNvPr>
          <p:cNvSpPr txBox="1"/>
          <p:nvPr/>
        </p:nvSpPr>
        <p:spPr>
          <a:xfrm>
            <a:off x="557561" y="468351"/>
            <a:ext cx="980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Range of validity of sudden approximation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0EE688A-ED8E-4B60-8644-7463DCB03D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858651"/>
              </p:ext>
            </p:extLst>
          </p:nvPr>
        </p:nvGraphicFramePr>
        <p:xfrm>
          <a:off x="1315945" y="1653440"/>
          <a:ext cx="8544107" cy="278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0" name="Equation" r:id="rId3" imgW="3429000" imgH="1117440" progId="Equation.DSMT4">
                  <p:embed/>
                </p:oleObj>
              </mc:Choice>
              <mc:Fallback>
                <p:oleObj name="Equation" r:id="rId3" imgW="34290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5945" y="1653440"/>
                        <a:ext cx="8544107" cy="278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53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6137</TotalTime>
  <Words>671</Words>
  <Application>Microsoft Office PowerPoint</Application>
  <PresentationFormat>Widescreen</PresentationFormat>
  <Paragraphs>143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320</cp:revision>
  <cp:lastPrinted>2020-02-07T15:19:16Z</cp:lastPrinted>
  <dcterms:created xsi:type="dcterms:W3CDTF">2020-01-06T21:28:26Z</dcterms:created>
  <dcterms:modified xsi:type="dcterms:W3CDTF">2020-02-07T15:21:45Z</dcterms:modified>
</cp:coreProperties>
</file>