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6"/>
  </p:notesMasterIdLst>
  <p:sldIdLst>
    <p:sldId id="256" r:id="rId2"/>
    <p:sldId id="305" r:id="rId3"/>
    <p:sldId id="266" r:id="rId4"/>
    <p:sldId id="324" r:id="rId5"/>
    <p:sldId id="325" r:id="rId6"/>
    <p:sldId id="326" r:id="rId7"/>
    <p:sldId id="327" r:id="rId8"/>
    <p:sldId id="328" r:id="rId9"/>
    <p:sldId id="329" r:id="rId10"/>
    <p:sldId id="330" r:id="rId11"/>
    <p:sldId id="331" r:id="rId12"/>
    <p:sldId id="333" r:id="rId13"/>
    <p:sldId id="334" r:id="rId14"/>
    <p:sldId id="335" r:id="rId15"/>
    <p:sldId id="332" r:id="rId16"/>
    <p:sldId id="336" r:id="rId17"/>
    <p:sldId id="314" r:id="rId18"/>
    <p:sldId id="315" r:id="rId19"/>
    <p:sldId id="316" r:id="rId20"/>
    <p:sldId id="317" r:id="rId21"/>
    <p:sldId id="338" r:id="rId22"/>
    <p:sldId id="337" r:id="rId23"/>
    <p:sldId id="318" r:id="rId24"/>
    <p:sldId id="319" r:id="rId25"/>
  </p:sldIdLst>
  <p:sldSz cx="12192000" cy="68580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 snapToGrid="0">
      <p:cViewPr varScale="1">
        <p:scale>
          <a:sx n="69" d="100"/>
          <a:sy n="69" d="100"/>
        </p:scale>
        <p:origin x="605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42" d="100"/>
        <a:sy n="42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1.wmf"/><Relationship Id="rId1" Type="http://schemas.openxmlformats.org/officeDocument/2006/relationships/image" Target="../media/image20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3.wmf"/><Relationship Id="rId1" Type="http://schemas.openxmlformats.org/officeDocument/2006/relationships/image" Target="../media/image22.wmf"/></Relationships>
</file>

<file path=ppt/drawings/_rels/vmlDrawing14.vml.rels><?xml version="1.0" encoding="UTF-8" standalone="yes"?>
<Relationships xmlns="http://schemas.openxmlformats.org/package/2006/relationships"><Relationship Id="rId2" Type="http://schemas.openxmlformats.org/officeDocument/2006/relationships/image" Target="../media/image25.wmf"/><Relationship Id="rId1" Type="http://schemas.openxmlformats.org/officeDocument/2006/relationships/image" Target="../media/image24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/Relationships>
</file>

<file path=ppt/drawings/_rels/vmlDrawing16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2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4" Type="http://schemas.openxmlformats.org/officeDocument/2006/relationships/image" Target="../media/image33.wmf"/></Relationships>
</file>

<file path=ppt/drawings/_rels/vmlDrawing2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2" Type="http://schemas.openxmlformats.org/officeDocument/2006/relationships/image" Target="../media/image26.wmf"/><Relationship Id="rId1" Type="http://schemas.openxmlformats.org/officeDocument/2006/relationships/image" Target="../media/image36.wmf"/><Relationship Id="rId4" Type="http://schemas.openxmlformats.org/officeDocument/2006/relationships/image" Target="../media/image3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image" Target="../media/image14.wmf"/><Relationship Id="rId1" Type="http://schemas.openxmlformats.org/officeDocument/2006/relationships/image" Target="../media/image13.wmf"/><Relationship Id="rId4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0A23424-DEE1-474C-8CA6-8FF7DF8EAB4D}" type="datetimeFigureOut">
              <a:rPr lang="en-US" smtClean="0"/>
              <a:t>2/10/2020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77875" y="1200150"/>
            <a:ext cx="5759450" cy="32400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620577"/>
            <a:ext cx="5852160" cy="3780473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AA7A49-0F1F-4A7C-AF9C-8903C40705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957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14F497-A5E9-4C61-8DD2-C675360628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46D2AD-FD3F-43BF-948D-3FA9898791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A076A-EA06-4A71-94CC-203804D2ED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720456-84EA-4916-948F-73ABC5ACB2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313371-8CAE-4B0B-92C7-900AD7639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991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42F82-780C-4CBB-83B1-349660859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0CDEA14-E7D1-46B1-98BA-F527B011DA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9FCA7C-20A0-4DEA-8387-33C305D96F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A1930C-54CC-4E2D-AD9A-1FC85887B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11DD32-0F83-4F7F-B0E2-FB45EBB52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8170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4B64B19-F58C-45FB-9E9A-385B7805C90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88362D9-1E9E-442E-B047-AE1614678E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ABC61B-863C-44FC-9331-94BA55168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55744F-E4BA-459D-AE6B-2DB388032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BB1BC9-9855-4C70-9B5C-BB8F4E0BC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096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DB4966-86B8-402E-9BA2-D33BBA94F4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AEFEC4-D09E-4544-A694-598E7A5746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DC9B898-250C-4875-A787-14FF5F01E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9C07F1-A9AF-4115-81A3-41F014A716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67EA63-35CE-409D-9D63-32B8154426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8182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6D426A-932B-4595-B736-145AA31AC7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CE67A1-6A7E-4ED6-A372-E099402FF6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362875-98FD-4ABB-8AD4-DFEFF55CBD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058357-845B-446B-8911-32E50D490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26E2F-E54B-44CF-848B-031A2CD0B5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9316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6DB750-F87B-4D5D-93E1-9BCF781A7C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6538C5-2D6C-4EC4-AAF1-25E97921C0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C9D746-A70C-482F-ACB8-1C85222D11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29C9B4-5CD2-496E-AFD8-37C676DA3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B9446BC-5FDD-46BB-B5D7-3AD40708B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7616E5-0507-413E-82EA-2076FA70C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50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0C33AF-C970-4ECB-989D-B542CE1B16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E7BCB3-987A-40D1-A6D5-A48316199C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92525F2-7FC0-4E85-8FC3-402AC58C7C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EF0E247-922C-44FB-9CB7-51F25F74D1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7408B50-67A0-4FAE-A622-70849C53204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9ABA142-702D-4CC2-8501-1E9277B0D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8FB12D-80AB-4488-A8B7-BBB0385D3A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EC94D60-AA5A-4D8A-A333-D0FED73F6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2262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62D50-2F3A-4587-8A19-DC4243C8F0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DEABA41-A056-42C9-A088-800CC1D39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7E1D39-223B-4998-A81D-710C884F4C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1CADD9E-80D2-4757-8007-42751614F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600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B4EF3C-E48B-4AC6-B15D-22858F99D4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D0E2EB-58F1-4CF9-9B45-B064D8476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2E4210C-D144-4FD2-BF0A-A7ECA5ACF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3213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DD235D-6259-4874-A199-79A2BD3F7C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5A14D0-11E6-4E4B-A212-F41E7331D8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4D400D-2F5C-4029-9008-8512F58633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C1C6CB-DFB1-409F-B80F-9407F13E44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66BE28C-1731-4E1D-89CC-D4A856D513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4FF162-F1B8-43E9-BD62-336C3F8D0B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2604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1D9440-5B84-4CA3-902B-C99D5BAB73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D20380B-5F54-4F29-BA68-9613EA6231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114C-DEF1-43DA-A018-A61AF27A40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EA97CDD-6591-467E-923D-293A51F6E5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5180B6-B6AF-4100-977C-AC48DA7D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4C474-8B60-40C8-ACE4-281D5011C3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77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F154E4-EDE7-4E73-B225-27E5C3F150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127A49-5253-483C-9D89-6D937A6A6E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1A01EE-0329-4A25-84CE-5D5DAADD62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79FA77-9731-43EB-8CD9-E11E4ECB21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EF8594-0A26-4B86-A475-59313F23E6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3FF32D-176F-4F5B-8878-5D48FB6FF2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840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8.bin"/><Relationship Id="rId7" Type="http://schemas.openxmlformats.org/officeDocument/2006/relationships/image" Target="../media/image10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9.bin"/><Relationship Id="rId5" Type="http://schemas.openxmlformats.org/officeDocument/2006/relationships/image" Target="../media/image12.png"/><Relationship Id="rId4" Type="http://schemas.openxmlformats.org/officeDocument/2006/relationships/image" Target="../media/image9.wmf"/><Relationship Id="rId9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2.bin"/><Relationship Id="rId10" Type="http://schemas.openxmlformats.org/officeDocument/2006/relationships/image" Target="../media/image16.wmf"/><Relationship Id="rId4" Type="http://schemas.openxmlformats.org/officeDocument/2006/relationships/image" Target="../media/image13.wmf"/><Relationship Id="rId9" Type="http://schemas.openxmlformats.org/officeDocument/2006/relationships/oleObject" Target="../embeddings/oleObject14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7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9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9.bin"/><Relationship Id="rId4" Type="http://schemas.openxmlformats.org/officeDocument/2006/relationships/image" Target="../media/image20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23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2.wmf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25.wmf"/><Relationship Id="rId5" Type="http://schemas.openxmlformats.org/officeDocument/2006/relationships/oleObject" Target="../embeddings/oleObject23.bin"/><Relationship Id="rId4" Type="http://schemas.openxmlformats.org/officeDocument/2006/relationships/image" Target="../media/image24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27.wmf"/><Relationship Id="rId5" Type="http://schemas.openxmlformats.org/officeDocument/2006/relationships/oleObject" Target="../embeddings/oleObject25.bin"/><Relationship Id="rId4" Type="http://schemas.openxmlformats.org/officeDocument/2006/relationships/image" Target="../media/image26.wm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30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9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9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7.vml"/><Relationship Id="rId4" Type="http://schemas.openxmlformats.org/officeDocument/2006/relationships/image" Target="../media/image31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30.bin"/><Relationship Id="rId4" Type="http://schemas.openxmlformats.org/officeDocument/2006/relationships/image" Target="../media/image26.wmf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3" Type="http://schemas.openxmlformats.org/officeDocument/2006/relationships/oleObject" Target="../embeddings/oleObject12.bin"/><Relationship Id="rId7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4.w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image" Target="../media/image35.png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3.bin"/><Relationship Id="rId12" Type="http://schemas.openxmlformats.org/officeDocument/2006/relationships/hyperlink" Target="http://dlmf.nist.gov/33.2" TargetMode="Externa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5.wmf"/><Relationship Id="rId11" Type="http://schemas.openxmlformats.org/officeDocument/2006/relationships/image" Target="../media/image34.png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33.wmf"/><Relationship Id="rId4" Type="http://schemas.openxmlformats.org/officeDocument/2006/relationships/image" Target="../media/image14.wmf"/><Relationship Id="rId9" Type="http://schemas.openxmlformats.org/officeDocument/2006/relationships/oleObject" Target="../embeddings/oleObject34.bin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7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36.bin"/><Relationship Id="rId10" Type="http://schemas.openxmlformats.org/officeDocument/2006/relationships/image" Target="../media/image38.wmf"/><Relationship Id="rId4" Type="http://schemas.openxmlformats.org/officeDocument/2006/relationships/image" Target="../media/image36.wmf"/><Relationship Id="rId9" Type="http://schemas.openxmlformats.org/officeDocument/2006/relationships/oleObject" Target="../embeddings/oleObject38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6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8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BDF17C-E82C-4B81-A5F8-25A9209377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94DB1-3467-40A8-BA89-DE9108A66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B6E637-08E0-4D49-9E0B-D8B5E5D031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ADFEB32-EBCA-4FF9-87C1-9C7CDFA7CAA0}"/>
              </a:ext>
            </a:extLst>
          </p:cNvPr>
          <p:cNvSpPr txBox="1"/>
          <p:nvPr/>
        </p:nvSpPr>
        <p:spPr>
          <a:xfrm>
            <a:off x="936702" y="189571"/>
            <a:ext cx="1022566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PHY 742 Quantum Mechanics II</a:t>
            </a:r>
          </a:p>
          <a:p>
            <a:pPr algn="ctr"/>
            <a:r>
              <a:rPr lang="en-US" sz="3200" b="1" dirty="0"/>
              <a:t>1-1:50 AM  MWF  Olin 103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EACAB1C-FE86-41A1-866F-CAF434231243}"/>
              </a:ext>
            </a:extLst>
          </p:cNvPr>
          <p:cNvSpPr txBox="1"/>
          <p:nvPr/>
        </p:nvSpPr>
        <p:spPr>
          <a:xfrm>
            <a:off x="1354871" y="1411755"/>
            <a:ext cx="9389329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rgbClr val="7030A0"/>
                </a:solidFill>
              </a:rPr>
              <a:t>Plan for Lecture 12</a:t>
            </a:r>
          </a:p>
          <a:p>
            <a:pPr algn="ctr"/>
            <a:endParaRPr lang="en-US" sz="1000" b="1" dirty="0">
              <a:solidFill>
                <a:srgbClr val="7030A0"/>
              </a:solidFill>
            </a:endParaRP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Time dependent perturbation theory</a:t>
            </a:r>
          </a:p>
          <a:p>
            <a:pPr algn="ctr"/>
            <a:r>
              <a:rPr lang="en-US" sz="3200" b="1" dirty="0">
                <a:solidFill>
                  <a:srgbClr val="7030A0"/>
                </a:solidFill>
              </a:rPr>
              <a:t>Ref:  Chapter 15</a:t>
            </a:r>
            <a:endParaRPr lang="en-US" sz="3200" b="1" dirty="0"/>
          </a:p>
          <a:p>
            <a:endParaRPr lang="en-US" sz="2400" b="1" dirty="0"/>
          </a:p>
          <a:p>
            <a:pPr marL="457200" indent="-457200">
              <a:buAutoNum type="arabicPeriod"/>
            </a:pPr>
            <a:r>
              <a:rPr lang="en-US" sz="3200" b="1" dirty="0"/>
              <a:t>Time harmonic perturbations</a:t>
            </a:r>
          </a:p>
          <a:p>
            <a:pPr marL="457200" indent="-457200">
              <a:buAutoNum type="arabicPeriod"/>
            </a:pPr>
            <a:r>
              <a:rPr lang="en-US" sz="3200" b="1" dirty="0"/>
              <a:t>Fermi Golden Rule</a:t>
            </a:r>
          </a:p>
          <a:p>
            <a:pPr marL="457200" indent="-457200">
              <a:buAutoNum type="arabicPeriod"/>
            </a:pPr>
            <a:r>
              <a:rPr lang="en-US" sz="3200" b="1" dirty="0"/>
              <a:t>Oscillator strength</a:t>
            </a:r>
          </a:p>
        </p:txBody>
      </p:sp>
    </p:spTree>
    <p:extLst>
      <p:ext uri="{BB962C8B-B14F-4D97-AF65-F5344CB8AC3E}">
        <p14:creationId xmlns:p14="http://schemas.microsoft.com/office/powerpoint/2010/main" val="21782581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06400" y="28995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981200" y="1295401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400" dirty="0">
              <a:latin typeface="+mj-lt"/>
            </a:endParaRP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9803271"/>
              </p:ext>
            </p:extLst>
          </p:nvPr>
        </p:nvGraphicFramePr>
        <p:xfrm>
          <a:off x="1981201" y="996157"/>
          <a:ext cx="8015451" cy="598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1" name="Equation" r:id="rId3" imgW="4762440" imgH="355320" progId="Equation.DSMT4">
                  <p:embed/>
                </p:oleObj>
              </mc:Choice>
              <mc:Fallback>
                <p:oleObj name="Equation" r:id="rId3" imgW="4762440" imgH="3553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81201" y="996157"/>
                        <a:ext cx="8015451" cy="598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24000" y="2076338"/>
            <a:ext cx="9144000" cy="2705325"/>
          </a:xfrm>
          <a:prstGeom prst="rect">
            <a:avLst/>
          </a:prstGeom>
        </p:spPr>
      </p:pic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4951861"/>
              </p:ext>
            </p:extLst>
          </p:nvPr>
        </p:nvGraphicFramePr>
        <p:xfrm>
          <a:off x="5652294" y="4591956"/>
          <a:ext cx="887413" cy="379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2" name="Equation" r:id="rId6" imgW="799920" imgH="342720" progId="Equation.DSMT4">
                  <p:embed/>
                </p:oleObj>
              </mc:Choice>
              <mc:Fallback>
                <p:oleObj name="Equation" r:id="rId6" imgW="799920" imgH="34272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652294" y="4591956"/>
                        <a:ext cx="887413" cy="3794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6705600" y="37338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0070C0"/>
                </a:solidFill>
                <a:latin typeface="+mj-lt"/>
              </a:rPr>
              <a:t>small </a:t>
            </a:r>
            <a:r>
              <a:rPr lang="en-US" sz="2400" i="1" dirty="0">
                <a:solidFill>
                  <a:srgbClr val="0070C0"/>
                </a:solidFill>
                <a:latin typeface="+mj-lt"/>
              </a:rPr>
              <a:t>T</a:t>
            </a:r>
            <a:endParaRPr lang="en-US" sz="2400" dirty="0">
              <a:solidFill>
                <a:srgbClr val="0070C0"/>
              </a:solidFill>
              <a:latin typeface="+mj-lt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400800" y="34290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  <a:latin typeface="+mj-lt"/>
              </a:rPr>
              <a:t>larger </a:t>
            </a:r>
            <a:r>
              <a:rPr lang="en-US" sz="2400" i="1" dirty="0">
                <a:solidFill>
                  <a:srgbClr val="FF0000"/>
                </a:solidFill>
                <a:latin typeface="+mj-lt"/>
              </a:rPr>
              <a:t>T</a:t>
            </a:r>
            <a:endParaRPr lang="en-US" sz="2400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172200" y="2362201"/>
            <a:ext cx="1371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largest </a:t>
            </a:r>
            <a:r>
              <a:rPr lang="en-US" sz="2400" i="1" dirty="0">
                <a:latin typeface="+mj-lt"/>
              </a:rPr>
              <a:t>T</a:t>
            </a:r>
            <a:endParaRPr lang="en-US" sz="2400" dirty="0">
              <a:latin typeface="+mj-lt"/>
            </a:endParaRPr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8195691"/>
              </p:ext>
            </p:extLst>
          </p:nvPr>
        </p:nvGraphicFramePr>
        <p:xfrm>
          <a:off x="5652293" y="4743708"/>
          <a:ext cx="4038600" cy="12861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103" name="Equation" r:id="rId8" imgW="3136680" imgH="952200" progId="Equation.DSMT4">
                  <p:embed/>
                </p:oleObj>
              </mc:Choice>
              <mc:Fallback>
                <p:oleObj name="Equation" r:id="rId8" imgW="3136680" imgH="9522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652293" y="4743708"/>
                        <a:ext cx="4038600" cy="128617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844959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6073761"/>
              </p:ext>
            </p:extLst>
          </p:nvPr>
        </p:nvGraphicFramePr>
        <p:xfrm>
          <a:off x="132556" y="1187154"/>
          <a:ext cx="1192688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7" name="Equation" r:id="rId3" imgW="7302240" imgH="698400" progId="Equation.DSMT4">
                  <p:embed/>
                </p:oleObj>
              </mc:Choice>
              <mc:Fallback>
                <p:oleObj name="Equation" r:id="rId3" imgW="730224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2556" y="1187154"/>
                        <a:ext cx="1192688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752600" y="228601"/>
            <a:ext cx="8534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Estimating the rate of transitions </a:t>
            </a:r>
            <a:r>
              <a:rPr lang="en-US" sz="2400" b="1" i="1" dirty="0"/>
              <a:t>I </a:t>
            </a:r>
            <a:r>
              <a:rPr lang="en-US" sz="2400" b="1" i="1" dirty="0">
                <a:sym typeface="Wingdings" panose="05000000000000000000" pitchFamily="2" charset="2"/>
              </a:rPr>
              <a:t> f</a:t>
            </a:r>
            <a:endParaRPr lang="en-US" sz="2400" b="1" i="1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2459780"/>
            <a:ext cx="8153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</a:rPr>
              <a:t>Fermi “Golden” rule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6553200" y="41910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6553200" y="556260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7391400" y="419100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6553200" y="365983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7990857"/>
              </p:ext>
            </p:extLst>
          </p:nvPr>
        </p:nvGraphicFramePr>
        <p:xfrm>
          <a:off x="7899401" y="461986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8" name="Equation" r:id="rId5" imgW="330120" imgH="228600" progId="Equation.DSMT4">
                  <p:embed/>
                </p:oleObj>
              </mc:Choice>
              <mc:Fallback>
                <p:oleObj name="Equation" r:id="rId5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899401" y="461986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4165123"/>
              </p:ext>
            </p:extLst>
          </p:nvPr>
        </p:nvGraphicFramePr>
        <p:xfrm>
          <a:off x="8572747" y="524274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79" name="Equation" r:id="rId7" imgW="279360" imgH="330120" progId="Equation.DSMT4">
                  <p:embed/>
                </p:oleObj>
              </mc:Choice>
              <mc:Fallback>
                <p:oleObj name="Equation" r:id="rId7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572747" y="524274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0476216"/>
              </p:ext>
            </p:extLst>
          </p:nvPr>
        </p:nvGraphicFramePr>
        <p:xfrm>
          <a:off x="8713789" y="378936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5180" name="Equation" r:id="rId9" imgW="291960" imgH="355320" progId="Equation.DSMT4">
                  <p:embed/>
                </p:oleObj>
              </mc:Choice>
              <mc:Fallback>
                <p:oleObj name="Equation" r:id="rId9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713789" y="378936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164178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5707E-BCFF-471C-B4E4-4404AA4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D8BEA-0E86-4ACD-96CC-65D65B4D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F478-A29D-40C5-9F0C-A7B332B1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12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2CC6-734C-4567-B59C-ABCBEAC28EFE}"/>
              </a:ext>
            </a:extLst>
          </p:cNvPr>
          <p:cNvSpPr txBox="1"/>
          <p:nvPr/>
        </p:nvSpPr>
        <p:spPr>
          <a:xfrm>
            <a:off x="334537" y="278780"/>
            <a:ext cx="9578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CD8349E-7DB7-4D3D-A0B9-8CA99EF9B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7468296"/>
              </p:ext>
            </p:extLst>
          </p:nvPr>
        </p:nvGraphicFramePr>
        <p:xfrm>
          <a:off x="838200" y="973564"/>
          <a:ext cx="9969500" cy="34750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7077" name="Equation" r:id="rId3" imgW="4813200" imgH="1676160" progId="Equation.DSMT4">
                  <p:embed/>
                </p:oleObj>
              </mc:Choice>
              <mc:Fallback>
                <p:oleObj name="Equation" r:id="rId3" imgW="4813200" imgH="16761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973564"/>
                        <a:ext cx="9969500" cy="34750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50958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E85707E-BCFF-471C-B4E4-4404AA4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66D8BEA-0E86-4ACD-96CC-65D65B4D3F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9B4F478-A29D-40C5-9F0C-A7B332B11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13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8F2CC6-734C-4567-B59C-ABCBEAC28EFE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ACD8349E-7DB7-4D3D-A0B9-8CA99EF9BCE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49944164"/>
              </p:ext>
            </p:extLst>
          </p:nvPr>
        </p:nvGraphicFramePr>
        <p:xfrm>
          <a:off x="334537" y="1488650"/>
          <a:ext cx="10179050" cy="476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8091" name="Equation" r:id="rId3" imgW="4914720" imgH="2298600" progId="Equation.DSMT4">
                  <p:embed/>
                </p:oleObj>
              </mc:Choice>
              <mc:Fallback>
                <p:oleObj name="Equation" r:id="rId3" imgW="4914720" imgH="22986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537" y="1488650"/>
                        <a:ext cx="10179050" cy="4765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523607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F5FF049-B91F-476D-8078-52F677CBA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D252C4E-E781-4D88-BB7F-4D355E1C61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A05C84A-F4B0-42FD-8B80-A3DCE9716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14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A94FA77-3863-46FC-8C84-7A69D0C66F20}"/>
              </a:ext>
            </a:extLst>
          </p:cNvPr>
          <p:cNvSpPr txBox="1"/>
          <p:nvPr/>
        </p:nvSpPr>
        <p:spPr>
          <a:xfrm>
            <a:off x="334537" y="278780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4BD98FC9-DCC9-4CDC-B824-E390FDE3638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33247631"/>
              </p:ext>
            </p:extLst>
          </p:nvPr>
        </p:nvGraphicFramePr>
        <p:xfrm>
          <a:off x="582613" y="1157288"/>
          <a:ext cx="9969500" cy="3843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13" name="Equation" r:id="rId3" imgW="4813200" imgH="1854000" progId="Equation.DSMT4">
                  <p:embed/>
                </p:oleObj>
              </mc:Choice>
              <mc:Fallback>
                <p:oleObj name="Equation" r:id="rId3" imgW="4813200" imgH="185400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ACD8349E-7DB7-4D3D-A0B9-8CA99EF9BCE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2613" y="1157288"/>
                        <a:ext cx="9969500" cy="3843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BFAE0C6-C620-4B17-83A5-482FF64541C4}"/>
              </a:ext>
            </a:extLst>
          </p:cNvPr>
          <p:cNvSpPr txBox="1"/>
          <p:nvPr/>
        </p:nvSpPr>
        <p:spPr>
          <a:xfrm>
            <a:off x="8610600" y="2096170"/>
            <a:ext cx="31929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(note slight cheat)</a:t>
            </a:r>
          </a:p>
        </p:txBody>
      </p:sp>
    </p:spTree>
    <p:extLst>
      <p:ext uri="{BB962C8B-B14F-4D97-AF65-F5344CB8AC3E}">
        <p14:creationId xmlns:p14="http://schemas.microsoft.com/office/powerpoint/2010/main" val="21746261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15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08323561"/>
              </p:ext>
            </p:extLst>
          </p:nvPr>
        </p:nvGraphicFramePr>
        <p:xfrm>
          <a:off x="1011238" y="587375"/>
          <a:ext cx="8699500" cy="231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3" name="Equation" r:id="rId3" imgW="4825800" imgH="1282680" progId="Equation.DSMT4">
                  <p:embed/>
                </p:oleObj>
              </mc:Choice>
              <mc:Fallback>
                <p:oleObj name="Equation" r:id="rId3" imgW="4825800" imgH="12826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11238" y="587375"/>
                        <a:ext cx="8699500" cy="2311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9218805"/>
              </p:ext>
            </p:extLst>
          </p:nvPr>
        </p:nvGraphicFramePr>
        <p:xfrm>
          <a:off x="1011238" y="3100387"/>
          <a:ext cx="7950200" cy="31702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6114" name="Equation" r:id="rId5" imgW="5448240" imgH="2171520" progId="Equation.DSMT4">
                  <p:embed/>
                </p:oleObj>
              </mc:Choice>
              <mc:Fallback>
                <p:oleObj name="Equation" r:id="rId5" imgW="5448240" imgH="217152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11238" y="3100387"/>
                        <a:ext cx="7950200" cy="31702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822651-4F35-442D-8D95-412B180A9A42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</p:spTree>
    <p:extLst>
      <p:ext uri="{BB962C8B-B14F-4D97-AF65-F5344CB8AC3E}">
        <p14:creationId xmlns:p14="http://schemas.microsoft.com/office/powerpoint/2010/main" val="35182153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16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55133369"/>
              </p:ext>
            </p:extLst>
          </p:nvPr>
        </p:nvGraphicFramePr>
        <p:xfrm>
          <a:off x="355580" y="777875"/>
          <a:ext cx="11674475" cy="3868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4" name="Equation" r:id="rId3" imgW="6476760" imgH="2145960" progId="Equation.DSMT4">
                  <p:embed/>
                </p:oleObj>
              </mc:Choice>
              <mc:Fallback>
                <p:oleObj name="Equation" r:id="rId3" imgW="6476760" imgH="214596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55580" y="777875"/>
                        <a:ext cx="11674475" cy="3868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D822651-4F35-442D-8D95-412B180A9A42}"/>
              </a:ext>
            </a:extLst>
          </p:cNvPr>
          <p:cNvSpPr txBox="1"/>
          <p:nvPr/>
        </p:nvSpPr>
        <p:spPr>
          <a:xfrm>
            <a:off x="269488" y="144071"/>
            <a:ext cx="11653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– Zero order system in the presence of an electromagnetic field -- continued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8A48F39-AC6D-4918-AF04-091792078C4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4871367"/>
              </p:ext>
            </p:extLst>
          </p:nvPr>
        </p:nvGraphicFramePr>
        <p:xfrm>
          <a:off x="2877092" y="5060408"/>
          <a:ext cx="8110538" cy="1139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155" name="Equation" r:id="rId5" imgW="4965480" imgH="698400" progId="Equation.DSMT4">
                  <p:embed/>
                </p:oleObj>
              </mc:Choice>
              <mc:Fallback>
                <p:oleObj name="Equation" r:id="rId5" imgW="4965480" imgH="69840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877092" y="5060408"/>
                        <a:ext cx="8110538" cy="11398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7D03782-94DA-428D-8E73-43647F919FF9}"/>
              </a:ext>
            </a:extLst>
          </p:cNvPr>
          <p:cNvSpPr txBox="1"/>
          <p:nvPr/>
        </p:nvSpPr>
        <p:spPr>
          <a:xfrm>
            <a:off x="189610" y="5494208"/>
            <a:ext cx="25982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Fermi golden rule:</a:t>
            </a:r>
          </a:p>
        </p:txBody>
      </p:sp>
    </p:spTree>
    <p:extLst>
      <p:ext uri="{BB962C8B-B14F-4D97-AF65-F5344CB8AC3E}">
        <p14:creationId xmlns:p14="http://schemas.microsoft.com/office/powerpoint/2010/main" val="189410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87385"/>
            <a:ext cx="868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Example  --  H-like atom in presence of electric field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5237219"/>
              </p:ext>
            </p:extLst>
          </p:nvPr>
        </p:nvGraphicFramePr>
        <p:xfrm>
          <a:off x="1266942" y="1263182"/>
          <a:ext cx="7065962" cy="969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09" name="Equation" r:id="rId3" imgW="4533840" imgH="622080" progId="Equation.DSMT4">
                  <p:embed/>
                </p:oleObj>
              </mc:Choice>
              <mc:Fallback>
                <p:oleObj name="Equation" r:id="rId3" imgW="4533840" imgH="6220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66942" y="1263182"/>
                        <a:ext cx="7065962" cy="969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3961935"/>
              </p:ext>
            </p:extLst>
          </p:nvPr>
        </p:nvGraphicFramePr>
        <p:xfrm>
          <a:off x="1353209" y="2847278"/>
          <a:ext cx="9099550" cy="3052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710" name="Equation" r:id="rId5" imgW="5676840" imgH="1904760" progId="Equation.DSMT4">
                  <p:embed/>
                </p:oleObj>
              </mc:Choice>
              <mc:Fallback>
                <p:oleObj name="Equation" r:id="rId5" imgW="5676840" imgH="19047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353209" y="2847278"/>
                        <a:ext cx="9099550" cy="3052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15177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18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61030658"/>
              </p:ext>
            </p:extLst>
          </p:nvPr>
        </p:nvGraphicFramePr>
        <p:xfrm>
          <a:off x="838200" y="223837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6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223837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2525522"/>
              </p:ext>
            </p:extLst>
          </p:nvPr>
        </p:nvGraphicFramePr>
        <p:xfrm>
          <a:off x="947797" y="636667"/>
          <a:ext cx="8629650" cy="2462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7" name="Equation" r:id="rId5" imgW="5384520" imgH="1536480" progId="Equation.DSMT4">
                  <p:embed/>
                </p:oleObj>
              </mc:Choice>
              <mc:Fallback>
                <p:oleObj name="Equation" r:id="rId5" imgW="5384520" imgH="15364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47797" y="636667"/>
                        <a:ext cx="8629650" cy="24622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4496543"/>
              </p:ext>
            </p:extLst>
          </p:nvPr>
        </p:nvGraphicFramePr>
        <p:xfrm>
          <a:off x="2045765" y="3174245"/>
          <a:ext cx="7310437" cy="3106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788" name="Equation" r:id="rId7" imgW="4902120" imgH="2082600" progId="Equation.DSMT4">
                  <p:embed/>
                </p:oleObj>
              </mc:Choice>
              <mc:Fallback>
                <p:oleObj name="Equation" r:id="rId7" imgW="4902120" imgH="208260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45765" y="3174245"/>
                        <a:ext cx="7310437" cy="31067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486302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8354047"/>
              </p:ext>
            </p:extLst>
          </p:nvPr>
        </p:nvGraphicFramePr>
        <p:xfrm>
          <a:off x="2143125" y="1438275"/>
          <a:ext cx="6742113" cy="911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7" name="Equation" r:id="rId3" imgW="4127400" imgH="558720" progId="Equation.DSMT4">
                  <p:embed/>
                </p:oleObj>
              </mc:Choice>
              <mc:Fallback>
                <p:oleObj name="Equation" r:id="rId3" imgW="4127400" imgH="558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143125" y="1438275"/>
                        <a:ext cx="6742113" cy="911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942622" y="292623"/>
            <a:ext cx="9962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Summary of results for resonant transitions for H-like ion        </a:t>
            </a:r>
            <a:r>
              <a:rPr lang="en-US" sz="2400" b="1" i="1" dirty="0"/>
              <a:t>1s</a:t>
            </a:r>
            <a:r>
              <a:rPr lang="en-US" sz="2400" b="1" i="1" dirty="0">
                <a:sym typeface="Wingdings" panose="05000000000000000000" pitchFamily="2" charset="2"/>
              </a:rPr>
              <a:t>2p</a:t>
            </a:r>
            <a:r>
              <a:rPr lang="en-US" sz="2400" b="1" i="1" baseline="-25000" dirty="0">
                <a:sym typeface="Wingdings" panose="05000000000000000000" pitchFamily="2" charset="2"/>
              </a:rPr>
              <a:t>0</a:t>
            </a:r>
            <a:endParaRPr lang="en-US" sz="2400" b="1" i="1" dirty="0">
              <a:sym typeface="Wingdings" panose="05000000000000000000" pitchFamily="2" charset="2"/>
            </a:endParaRPr>
          </a:p>
          <a:p>
            <a:endParaRPr lang="en-US" sz="2400" dirty="0">
              <a:latin typeface="+mj-lt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2217368"/>
              </p:ext>
            </p:extLst>
          </p:nvPr>
        </p:nvGraphicFramePr>
        <p:xfrm>
          <a:off x="2078038" y="2668588"/>
          <a:ext cx="5775325" cy="1912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0758" name="Equation" r:id="rId5" imgW="3873240" imgH="1282680" progId="Equation.DSMT4">
                  <p:embed/>
                </p:oleObj>
              </mc:Choice>
              <mc:Fallback>
                <p:oleObj name="Equation" r:id="rId5" imgW="3873240" imgH="128268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78038" y="2668588"/>
                        <a:ext cx="5775325" cy="1912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80001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E23F7CE8-AA1E-411C-A7DB-2907421072EF}"/>
              </a:ext>
            </a:extLst>
          </p:cNvPr>
          <p:cNvSpPr/>
          <p:nvPr/>
        </p:nvSpPr>
        <p:spPr>
          <a:xfrm>
            <a:off x="838200" y="2430966"/>
            <a:ext cx="11017624" cy="36512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E16EE0-7C38-4F03-A463-6B7038FF3B45}"/>
              </a:ext>
            </a:extLst>
          </p:cNvPr>
          <p:cNvSpPr txBox="1"/>
          <p:nvPr/>
        </p:nvSpPr>
        <p:spPr>
          <a:xfrm>
            <a:off x="336176" y="487025"/>
            <a:ext cx="11519648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Single particle analysis</a:t>
            </a:r>
          </a:p>
          <a:p>
            <a:pPr lvl="1"/>
            <a:r>
              <a:rPr lang="en-US" sz="2400" b="1" dirty="0"/>
              <a:t>Single particle interacting with electromagnetic fields – EC Chap. 9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Scattering of a particle from a spherical potential – EC Chap. 14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More time independent perturbation methods – EC  Chap. 12, 13</a:t>
            </a:r>
            <a:endParaRPr lang="en-US" sz="2400" dirty="0"/>
          </a:p>
          <a:p>
            <a:pPr lvl="1"/>
            <a:r>
              <a:rPr lang="en-US" sz="2400" b="1" dirty="0"/>
              <a:t>Single electron states of a multi-well potential </a:t>
            </a:r>
            <a:r>
              <a:rPr lang="en-US" sz="2400" b="1" dirty="0">
                <a:sym typeface="Wingdings" panose="05000000000000000000" pitchFamily="2" charset="2"/>
              </a:rPr>
              <a:t> molecules and solids – EC Chap. 2,6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Time dependent perturbation methods – EC  Chap. 15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Path integral formalism (Feynman) – EC Chap. 11.C</a:t>
            </a:r>
          </a:p>
          <a:p>
            <a:pPr lvl="1"/>
            <a:r>
              <a:rPr lang="en-US" sz="2400" b="1" dirty="0"/>
              <a:t>Relativistic effects and the Dirac Equation – EC Chap. 16</a:t>
            </a:r>
          </a:p>
          <a:p>
            <a:endParaRPr lang="en-US" sz="2400" b="1" dirty="0">
              <a:sym typeface="Wingdings" panose="05000000000000000000" pitchFamily="2" charset="2"/>
            </a:endParaRPr>
          </a:p>
          <a:p>
            <a:r>
              <a:rPr lang="en-US" sz="2400" b="1" dirty="0">
                <a:sym typeface="Wingdings" panose="05000000000000000000" pitchFamily="2" charset="2"/>
              </a:rPr>
              <a:t>Multiple particle analysis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Quantization of the electromagnetic fields – EC Chap.  17</a:t>
            </a:r>
          </a:p>
          <a:p>
            <a:pPr lvl="1"/>
            <a:r>
              <a:rPr lang="en-US" sz="2400" b="1" dirty="0">
                <a:sym typeface="Wingdings" panose="05000000000000000000" pitchFamily="2" charset="2"/>
              </a:rPr>
              <a:t>Photons and atoms – EC Chap. 18</a:t>
            </a:r>
          </a:p>
          <a:p>
            <a:pPr lvl="1"/>
            <a:r>
              <a:rPr lang="en-US" sz="2400" b="1" dirty="0"/>
              <a:t>Multi particle systems;  Bose and Fermi particles – EC Chap. 10</a:t>
            </a:r>
          </a:p>
          <a:p>
            <a:pPr lvl="1"/>
            <a:r>
              <a:rPr lang="en-US" sz="2400" b="1" dirty="0"/>
              <a:t>Multi electron atoms and materials</a:t>
            </a:r>
          </a:p>
          <a:p>
            <a:pPr lvl="2"/>
            <a:r>
              <a:rPr lang="en-US" sz="2400" b="1" dirty="0" err="1"/>
              <a:t>Hartree-Fock</a:t>
            </a:r>
            <a:r>
              <a:rPr lang="en-US" sz="2400" b="1" dirty="0"/>
              <a:t> approximation</a:t>
            </a:r>
          </a:p>
          <a:p>
            <a:pPr lvl="2"/>
            <a:r>
              <a:rPr lang="en-US" sz="2400" b="1" dirty="0"/>
              <a:t>Density functional approximation</a:t>
            </a:r>
          </a:p>
          <a:p>
            <a:endParaRPr lang="en-US" sz="2400" b="1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401588-FE56-4B2F-8703-2A2FFDB20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3E85DCA-3E17-4D42-A4F5-A21F8C7F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4D3043B-5F4C-4FA0-B430-FAB520479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9484EA3-CC72-45CB-9B69-DBB0778A40E2}"/>
              </a:ext>
            </a:extLst>
          </p:cNvPr>
          <p:cNvSpPr txBox="1"/>
          <p:nvPr/>
        </p:nvSpPr>
        <p:spPr>
          <a:xfrm>
            <a:off x="336176" y="0"/>
            <a:ext cx="112820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Topics for Quantum Mechanics II</a:t>
            </a:r>
          </a:p>
        </p:txBody>
      </p:sp>
    </p:spTree>
    <p:extLst>
      <p:ext uri="{BB962C8B-B14F-4D97-AF65-F5344CB8AC3E}">
        <p14:creationId xmlns:p14="http://schemas.microsoft.com/office/powerpoint/2010/main" val="383107811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20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5083072"/>
              </p:ext>
            </p:extLst>
          </p:nvPr>
        </p:nvGraphicFramePr>
        <p:xfrm>
          <a:off x="1385888" y="688975"/>
          <a:ext cx="9104312" cy="564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2" name="Equation" r:id="rId3" imgW="5994360" imgH="3720960" progId="Equation.DSMT4">
                  <p:embed/>
                </p:oleObj>
              </mc:Choice>
              <mc:Fallback>
                <p:oleObj name="Equation" r:id="rId3" imgW="5994360" imgH="372096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85888" y="688975"/>
                        <a:ext cx="9104312" cy="5648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26533" y="136525"/>
            <a:ext cx="10210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Digression:   Notion of oscillator strength for transition between states   </a:t>
            </a:r>
            <a:r>
              <a:rPr lang="en-US" sz="2400" b="1" i="1" dirty="0" err="1"/>
              <a:t>l</a:t>
            </a:r>
            <a:r>
              <a:rPr lang="en-US" sz="2400" b="1" i="1" dirty="0" err="1">
                <a:sym typeface="Wingdings" panose="05000000000000000000" pitchFamily="2" charset="2"/>
              </a:rPr>
              <a:t>n</a:t>
            </a:r>
            <a:r>
              <a:rPr lang="en-US" sz="2400" b="1" dirty="0"/>
              <a:t>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5BCE45B-B355-4FDE-90D5-311D26E6195C}"/>
              </a:ext>
            </a:extLst>
          </p:cNvPr>
          <p:cNvSpPr txBox="1"/>
          <p:nvPr/>
        </p:nvSpPr>
        <p:spPr>
          <a:xfrm>
            <a:off x="9434512" y="5506303"/>
            <a:ext cx="274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sum rule for oscillator strength</a:t>
            </a:r>
          </a:p>
        </p:txBody>
      </p:sp>
    </p:spTree>
    <p:extLst>
      <p:ext uri="{BB962C8B-B14F-4D97-AF65-F5344CB8AC3E}">
        <p14:creationId xmlns:p14="http://schemas.microsoft.com/office/powerpoint/2010/main" val="133975330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171FE04-1D82-4AE3-9DDD-8B4B235A56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35BAFB4-68A1-49B5-8C92-586103779F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AE76132-6EDE-4969-AA2F-4B5852933C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21</a:t>
            </a:fld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640636-1CCB-40E9-9060-11EF6F7B3913}"/>
              </a:ext>
            </a:extLst>
          </p:cNvPr>
          <p:cNvSpPr txBox="1"/>
          <p:nvPr/>
        </p:nvSpPr>
        <p:spPr>
          <a:xfrm>
            <a:off x="433137" y="156411"/>
            <a:ext cx="1103295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Digression – “selection rules” for transitions between spherically symmetric states in due to interaction with an electromagnetic field in the dipole approximation --</a:t>
            </a: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60EF458C-28D0-40B4-9150-786F81097B2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7364816"/>
              </p:ext>
            </p:extLst>
          </p:nvPr>
        </p:nvGraphicFramePr>
        <p:xfrm>
          <a:off x="838200" y="1354811"/>
          <a:ext cx="4260850" cy="541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8" name="Equation" r:id="rId3" imgW="3098520" imgH="393480" progId="Equation.DSMT4">
                  <p:embed/>
                </p:oleObj>
              </mc:Choice>
              <mc:Fallback>
                <p:oleObj name="Equation" r:id="rId3" imgW="3098520" imgH="393480" progId="Equation.DSMT4">
                  <p:embed/>
                  <p:pic>
                    <p:nvPicPr>
                      <p:cNvPr id="5" name="Object 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38200" y="1354811"/>
                        <a:ext cx="4260850" cy="5413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2F4BA30A-4EA4-49EC-866D-C9392C9346A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193892"/>
              </p:ext>
            </p:extLst>
          </p:nvPr>
        </p:nvGraphicFramePr>
        <p:xfrm>
          <a:off x="884320" y="2359903"/>
          <a:ext cx="11032958" cy="11094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79" name="Equation" r:id="rId5" imgW="4546440" imgH="457200" progId="Equation.DSMT4">
                  <p:embed/>
                </p:oleObj>
              </mc:Choice>
              <mc:Fallback>
                <p:oleObj name="Equation" r:id="rId5" imgW="45464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84320" y="2359903"/>
                        <a:ext cx="11032958" cy="11094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3505595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05161C3-C229-4A55-8533-95A1DEED48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ADEAD0E-535B-499C-B6E7-625BF0CADB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7D063F7-E3ED-47C7-8495-068955732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22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D83A0935-A998-4B4C-A867-C69845D18D1B}"/>
              </a:ext>
            </a:extLst>
          </p:cNvPr>
          <p:cNvCxnSpPr/>
          <p:nvPr/>
        </p:nvCxnSpPr>
        <p:spPr>
          <a:xfrm>
            <a:off x="687666" y="216148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837D409-3C82-417F-B912-97FE8C97C5AF}"/>
              </a:ext>
            </a:extLst>
          </p:cNvPr>
          <p:cNvCxnSpPr/>
          <p:nvPr/>
        </p:nvCxnSpPr>
        <p:spPr>
          <a:xfrm>
            <a:off x="687666" y="3533080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4C4AAD31-4512-43E4-9DC2-D54919911E2D}"/>
              </a:ext>
            </a:extLst>
          </p:cNvPr>
          <p:cNvCxnSpPr/>
          <p:nvPr/>
        </p:nvCxnSpPr>
        <p:spPr>
          <a:xfrm>
            <a:off x="1525866" y="2161480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>
            <a:extLst>
              <a:ext uri="{FF2B5EF4-FFF2-40B4-BE49-F238E27FC236}">
                <a16:creationId xmlns:a16="http://schemas.microsoft.com/office/drawing/2014/main" id="{2DCC724D-CA6F-4C07-B78B-67078BD11BF2}"/>
              </a:ext>
            </a:extLst>
          </p:cNvPr>
          <p:cNvSpPr/>
          <p:nvPr/>
        </p:nvSpPr>
        <p:spPr>
          <a:xfrm>
            <a:off x="687666" y="1630312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38B2C1A5-7C77-4FEC-BA5C-DAEE5A682F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2946205"/>
              </p:ext>
            </p:extLst>
          </p:nvPr>
        </p:nvGraphicFramePr>
        <p:xfrm>
          <a:off x="2033867" y="2590349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1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14" name="Object 13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33867" y="2590349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AFD2BAD5-A74F-4299-8654-14B6A42ACD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3650535"/>
              </p:ext>
            </p:extLst>
          </p:nvPr>
        </p:nvGraphicFramePr>
        <p:xfrm>
          <a:off x="2707213" y="3213224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2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5" name="Object 14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707213" y="3213224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6F8213C3-A3B6-4EB0-8714-FB0DE28A46D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7527816"/>
              </p:ext>
            </p:extLst>
          </p:nvPr>
        </p:nvGraphicFramePr>
        <p:xfrm>
          <a:off x="2848255" y="1759844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3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6" name="Object 15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848255" y="1759844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19277895-6239-41DD-A0BA-89A7AEC0A41B}"/>
              </a:ext>
            </a:extLst>
          </p:cNvPr>
          <p:cNvSpPr txBox="1"/>
          <p:nvPr/>
        </p:nvSpPr>
        <p:spPr>
          <a:xfrm>
            <a:off x="211873" y="234176"/>
            <a:ext cx="98465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Example when the final state is in the continuum spectrum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024AE1D1-064E-4423-ABDF-1B1805DBE03B}"/>
              </a:ext>
            </a:extLst>
          </p:cNvPr>
          <p:cNvSpPr txBox="1"/>
          <p:nvPr/>
        </p:nvSpPr>
        <p:spPr>
          <a:xfrm>
            <a:off x="5113421" y="1759844"/>
            <a:ext cx="48487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Exact solutions for continuum states of H-like ions are related to confluent hypergeometric functions</a:t>
            </a:r>
          </a:p>
        </p:txBody>
      </p:sp>
    </p:spTree>
    <p:extLst>
      <p:ext uri="{BB962C8B-B14F-4D97-AF65-F5344CB8AC3E}">
        <p14:creationId xmlns:p14="http://schemas.microsoft.com/office/powerpoint/2010/main" val="354573728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23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981200" y="381001"/>
            <a:ext cx="7391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</p:txBody>
      </p:sp>
      <p:cxnSp>
        <p:nvCxnSpPr>
          <p:cNvPr id="6" name="Straight Connector 5"/>
          <p:cNvCxnSpPr/>
          <p:nvPr/>
        </p:nvCxnSpPr>
        <p:spPr>
          <a:xfrm>
            <a:off x="7316787" y="20551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7316787" y="3426768"/>
            <a:ext cx="1828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154987" y="2055168"/>
            <a:ext cx="0" cy="1295400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316787" y="1524000"/>
            <a:ext cx="1828800" cy="531168"/>
          </a:xfrm>
          <a:prstGeom prst="rect">
            <a:avLst/>
          </a:prstGeom>
          <a:gradFill flip="none" rotWithShape="1"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6619050"/>
              </p:ext>
            </p:extLst>
          </p:nvPr>
        </p:nvGraphicFramePr>
        <p:xfrm>
          <a:off x="8662988" y="2484037"/>
          <a:ext cx="692149" cy="4791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5" name="Equation" r:id="rId3" imgW="330120" imgH="228600" progId="Equation.DSMT4">
                  <p:embed/>
                </p:oleObj>
              </mc:Choice>
              <mc:Fallback>
                <p:oleObj name="Equation" r:id="rId3" imgW="330120" imgH="228600" progId="Equation.DSMT4">
                  <p:embed/>
                  <p:pic>
                    <p:nvPicPr>
                      <p:cNvPr id="10" name="Object 9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662988" y="2484037"/>
                        <a:ext cx="692149" cy="4791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7859563"/>
              </p:ext>
            </p:extLst>
          </p:nvPr>
        </p:nvGraphicFramePr>
        <p:xfrm>
          <a:off x="9336334" y="3106912"/>
          <a:ext cx="482601" cy="57034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6" name="Equation" r:id="rId5" imgW="279360" imgH="330120" progId="Equation.DSMT4">
                  <p:embed/>
                </p:oleObj>
              </mc:Choice>
              <mc:Fallback>
                <p:oleObj name="Equation" r:id="rId5" imgW="279360" imgH="330120" progId="Equation.DSMT4">
                  <p:embed/>
                  <p:pic>
                    <p:nvPicPr>
                      <p:cNvPr id="11" name="Object 10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9336334" y="3106912"/>
                        <a:ext cx="482601" cy="57034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6621316"/>
              </p:ext>
            </p:extLst>
          </p:nvPr>
        </p:nvGraphicFramePr>
        <p:xfrm>
          <a:off x="9477376" y="1653532"/>
          <a:ext cx="504825" cy="612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7" name="Equation" r:id="rId7" imgW="291960" imgH="355320" progId="Equation.DSMT4">
                  <p:embed/>
                </p:oleObj>
              </mc:Choice>
              <mc:Fallback>
                <p:oleObj name="Equation" r:id="rId7" imgW="291960" imgH="355320" progId="Equation.DSMT4">
                  <p:embed/>
                  <p:pic>
                    <p:nvPicPr>
                      <p:cNvPr id="12" name="Object 11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9477376" y="1653532"/>
                        <a:ext cx="504825" cy="612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3685681"/>
              </p:ext>
            </p:extLst>
          </p:nvPr>
        </p:nvGraphicFramePr>
        <p:xfrm>
          <a:off x="852487" y="786835"/>
          <a:ext cx="6157913" cy="1474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08" name="Equation" r:id="rId9" imgW="4825800" imgH="1155600" progId="Equation.DSMT4">
                  <p:embed/>
                </p:oleObj>
              </mc:Choice>
              <mc:Fallback>
                <p:oleObj name="Equation" r:id="rId9" imgW="4825800" imgH="1155600" progId="Equation.DSMT4">
                  <p:embed/>
                  <p:pic>
                    <p:nvPicPr>
                      <p:cNvPr id="13" name="Object 12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852487" y="786835"/>
                        <a:ext cx="6157913" cy="14747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4" name="Picture 1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1524000" y="2764420"/>
            <a:ext cx="4802188" cy="3534341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676401" y="2286001"/>
            <a:ext cx="42698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j-lt"/>
              </a:rPr>
              <a:t>From: </a:t>
            </a:r>
            <a:r>
              <a:rPr lang="en-US" sz="2400" dirty="0">
                <a:latin typeface="+mj-lt"/>
                <a:hlinkClick r:id="rId12"/>
              </a:rPr>
              <a:t>http://dlmf.nist.gov/33.2</a:t>
            </a:r>
            <a:endParaRPr lang="en-US" sz="2400" dirty="0">
              <a:latin typeface="+mj-lt"/>
            </a:endParaRPr>
          </a:p>
        </p:txBody>
      </p:sp>
      <p:pic>
        <p:nvPicPr>
          <p:cNvPr id="16" name="Picture 15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7010400" y="3790163"/>
            <a:ext cx="3053062" cy="25139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972823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524000" y="76201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Absorption of radiation in the case of photo emission</a:t>
            </a:r>
          </a:p>
          <a:p>
            <a:r>
              <a:rPr lang="en-US" sz="2400" b="1" dirty="0"/>
              <a:t>    approximating final state as a plane wave (Born approximation)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5017006"/>
              </p:ext>
            </p:extLst>
          </p:nvPr>
        </p:nvGraphicFramePr>
        <p:xfrm>
          <a:off x="1878013" y="1143000"/>
          <a:ext cx="7475537" cy="850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7" name="Equation" r:id="rId3" imgW="3682800" imgH="419040" progId="Equation.DSMT4">
                  <p:embed/>
                </p:oleObj>
              </mc:Choice>
              <mc:Fallback>
                <p:oleObj name="Equation" r:id="rId3" imgW="3682800" imgH="41904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8013" y="1143000"/>
                        <a:ext cx="7475537" cy="850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9788295"/>
              </p:ext>
            </p:extLst>
          </p:nvPr>
        </p:nvGraphicFramePr>
        <p:xfrm>
          <a:off x="1981201" y="4435059"/>
          <a:ext cx="4572001" cy="58087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8" name="Equation" r:id="rId5" imgW="3098520" imgH="393480" progId="Equation.DSMT4">
                  <p:embed/>
                </p:oleObj>
              </mc:Choice>
              <mc:Fallback>
                <p:oleObj name="Equation" r:id="rId5" imgW="3098520" imgH="3934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81201" y="4435059"/>
                        <a:ext cx="4572001" cy="58087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365809"/>
              </p:ext>
            </p:extLst>
          </p:nvPr>
        </p:nvGraphicFramePr>
        <p:xfrm>
          <a:off x="2057400" y="2118264"/>
          <a:ext cx="6389688" cy="1181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39" name="Equation" r:id="rId7" imgW="3987720" imgH="736560" progId="Equation.DSMT4">
                  <p:embed/>
                </p:oleObj>
              </mc:Choice>
              <mc:Fallback>
                <p:oleObj name="Equation" r:id="rId7" imgW="3987720" imgH="736560" progId="Equation.DSMT4">
                  <p:embed/>
                  <p:pic>
                    <p:nvPicPr>
                      <p:cNvPr id="8" name="Object 7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057400" y="2118264"/>
                        <a:ext cx="6389688" cy="1181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765126"/>
              </p:ext>
            </p:extLst>
          </p:nvPr>
        </p:nvGraphicFramePr>
        <p:xfrm>
          <a:off x="2081150" y="3324517"/>
          <a:ext cx="6762750" cy="931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940" name="Equation" r:id="rId9" imgW="4140000" imgH="571320" progId="Equation.DSMT4">
                  <p:embed/>
                </p:oleObj>
              </mc:Choice>
              <mc:Fallback>
                <p:oleObj name="Equation" r:id="rId9" imgW="4140000" imgH="571320" progId="Equation.DSMT4">
                  <p:embed/>
                  <p:pic>
                    <p:nvPicPr>
                      <p:cNvPr id="9" name="Object 8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081150" y="3324517"/>
                        <a:ext cx="6762750" cy="931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64463D60-1B98-4741-8BCB-85FAC83984A5}"/>
              </a:ext>
            </a:extLst>
          </p:cNvPr>
          <p:cNvSpPr txBox="1"/>
          <p:nvPr/>
        </p:nvSpPr>
        <p:spPr>
          <a:xfrm>
            <a:off x="6208295" y="5329989"/>
            <a:ext cx="4572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400" b="1" dirty="0"/>
              <a:t>To be continued …</a:t>
            </a:r>
          </a:p>
        </p:txBody>
      </p:sp>
    </p:spTree>
    <p:extLst>
      <p:ext uri="{BB962C8B-B14F-4D97-AF65-F5344CB8AC3E}">
        <p14:creationId xmlns:p14="http://schemas.microsoft.com/office/powerpoint/2010/main" val="26238087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1D8BA99-D7F4-4008-A403-67F8224EEB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9374" y="136525"/>
            <a:ext cx="10067925" cy="61722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CD16CAD-C222-43DA-8CED-556A7D76CE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268D1E6-B886-4B66-AB0A-6D622C29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1DD3A07-4E68-47D0-A9A8-716F184CDA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3FF32D-176F-4F5B-8878-5D48FB6FF26A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3FFF3CE-9ADF-4A2A-903A-BC9CADD2E9CF}"/>
              </a:ext>
            </a:extLst>
          </p:cNvPr>
          <p:cNvSpPr/>
          <p:nvPr/>
        </p:nvSpPr>
        <p:spPr>
          <a:xfrm>
            <a:off x="1083526" y="4778591"/>
            <a:ext cx="9779620" cy="267629"/>
          </a:xfrm>
          <a:prstGeom prst="rect">
            <a:avLst/>
          </a:prstGeom>
          <a:solidFill>
            <a:srgbClr val="FFFF00">
              <a:alpha val="38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5172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08000" y="314083"/>
            <a:ext cx="7543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Review:     Treatment of time-dependent perturbations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9002764"/>
              </p:ext>
            </p:extLst>
          </p:nvPr>
        </p:nvGraphicFramePr>
        <p:xfrm>
          <a:off x="1193801" y="758825"/>
          <a:ext cx="3836987" cy="1987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2" name="Equation" r:id="rId3" imgW="1790640" imgH="927000" progId="Equation.DSMT4">
                  <p:embed/>
                </p:oleObj>
              </mc:Choice>
              <mc:Fallback>
                <p:oleObj name="Equation" r:id="rId3" imgW="1790640" imgH="9270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93801" y="758825"/>
                        <a:ext cx="3836987" cy="19875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50326109"/>
              </p:ext>
            </p:extLst>
          </p:nvPr>
        </p:nvGraphicFramePr>
        <p:xfrm>
          <a:off x="1557339" y="3191117"/>
          <a:ext cx="5978525" cy="324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13" name="Equation" r:id="rId5" imgW="3695400" imgH="2006280" progId="Equation.DSMT4">
                  <p:embed/>
                </p:oleObj>
              </mc:Choice>
              <mc:Fallback>
                <p:oleObj name="Equation" r:id="rId5" imgW="3695400" imgH="20062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57339" y="3191117"/>
                        <a:ext cx="5978525" cy="324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29827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67731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2736827"/>
              </p:ext>
            </p:extLst>
          </p:nvPr>
        </p:nvGraphicFramePr>
        <p:xfrm>
          <a:off x="454025" y="1325563"/>
          <a:ext cx="9366250" cy="4732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92" name="Equation" r:id="rId3" imgW="5790960" imgH="2920680" progId="Equation.DSMT4">
                  <p:embed/>
                </p:oleObj>
              </mc:Choice>
              <mc:Fallback>
                <p:oleObj name="Equation" r:id="rId3" imgW="5790960" imgH="2920680" progId="Equation.DSMT4">
                  <p:embed/>
                  <p:pic>
                    <p:nvPicPr>
                      <p:cNvPr id="7" name="Object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54025" y="1325563"/>
                        <a:ext cx="9366250" cy="47323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862661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328613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5591960"/>
              </p:ext>
            </p:extLst>
          </p:nvPr>
        </p:nvGraphicFramePr>
        <p:xfrm>
          <a:off x="1431383" y="872662"/>
          <a:ext cx="8191500" cy="53968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9916" name="Equation" r:id="rId3" imgW="5105160" imgH="3365280" progId="Equation.DSMT4">
                  <p:embed/>
                </p:oleObj>
              </mc:Choice>
              <mc:Fallback>
                <p:oleObj name="Equation" r:id="rId3" imgW="5105160" imgH="33652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31383" y="872662"/>
                        <a:ext cx="8191500" cy="53968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74123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09600" y="207964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2179688"/>
              </p:ext>
            </p:extLst>
          </p:nvPr>
        </p:nvGraphicFramePr>
        <p:xfrm>
          <a:off x="1690689" y="1143001"/>
          <a:ext cx="8810625" cy="425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0940" name="Equation" r:id="rId3" imgW="4991040" imgH="2412720" progId="Equation.DSMT4">
                  <p:embed/>
                </p:oleObj>
              </mc:Choice>
              <mc:Fallback>
                <p:oleObj name="Equation" r:id="rId3" imgW="4991040" imgH="241272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90689" y="1143001"/>
                        <a:ext cx="8810625" cy="425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318056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28600" y="264319"/>
            <a:ext cx="83820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Treatment of time-dependent perturbations -- continued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39143861"/>
              </p:ext>
            </p:extLst>
          </p:nvPr>
        </p:nvGraphicFramePr>
        <p:xfrm>
          <a:off x="1339851" y="896540"/>
          <a:ext cx="8543925" cy="5284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4" name="Equation" r:id="rId3" imgW="5232240" imgH="3238200" progId="Equation.DSMT4">
                  <p:embed/>
                </p:oleObj>
              </mc:Choice>
              <mc:Fallback>
                <p:oleObj name="Equation" r:id="rId3" imgW="5232240" imgH="323820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39851" y="896540"/>
                        <a:ext cx="8543925" cy="52847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01319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2/10/2020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PHY 742 -- Lecture 12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1498110"/>
              </p:ext>
            </p:extLst>
          </p:nvPr>
        </p:nvGraphicFramePr>
        <p:xfrm>
          <a:off x="1911350" y="303214"/>
          <a:ext cx="7818438" cy="5864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88" name="Equation" r:id="rId3" imgW="4787640" imgH="3593880" progId="Equation.DSMT4">
                  <p:embed/>
                </p:oleObj>
              </mc:Choice>
              <mc:Fallback>
                <p:oleObj name="Equation" r:id="rId3" imgW="4787640" imgH="3593880" progId="Equation.DSMT4">
                  <p:embed/>
                  <p:pic>
                    <p:nvPicPr>
                      <p:cNvPr id="6" name="Object 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911350" y="303214"/>
                        <a:ext cx="7818438" cy="58642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405782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381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400" b="1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6758</TotalTime>
  <Words>601</Words>
  <Application>Microsoft Office PowerPoint</Application>
  <PresentationFormat>Widescreen</PresentationFormat>
  <Paragraphs>129</Paragraphs>
  <Slides>24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24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Equation</vt:lpstr>
      <vt:lpstr>MathType 7.0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Holzwarth, Natalie</dc:creator>
  <cp:lastModifiedBy>Holzwarth, Natalie</cp:lastModifiedBy>
  <cp:revision>354</cp:revision>
  <cp:lastPrinted>2020-02-10T16:29:16Z</cp:lastPrinted>
  <dcterms:created xsi:type="dcterms:W3CDTF">2020-01-06T21:28:26Z</dcterms:created>
  <dcterms:modified xsi:type="dcterms:W3CDTF">2020-02-10T18:53:47Z</dcterms:modified>
</cp:coreProperties>
</file>