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5" r:id="rId3"/>
    <p:sldId id="266" r:id="rId4"/>
    <p:sldId id="341" r:id="rId5"/>
    <p:sldId id="319" r:id="rId6"/>
    <p:sldId id="340" r:id="rId7"/>
    <p:sldId id="342" r:id="rId8"/>
    <p:sldId id="343" r:id="rId9"/>
    <p:sldId id="344" r:id="rId10"/>
    <p:sldId id="345" r:id="rId11"/>
    <p:sldId id="346" r:id="rId12"/>
    <p:sldId id="347" r:id="rId13"/>
    <p:sldId id="348" r:id="rId1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0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5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4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1-1:50 AM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1354871" y="1411755"/>
            <a:ext cx="938932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13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Time dependent perturbation theory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Ref:  Chapter 15</a:t>
            </a:r>
            <a:endParaRPr lang="en-US" sz="3200" b="1" dirty="0"/>
          </a:p>
          <a:p>
            <a:endParaRPr lang="en-US" sz="2400" b="1" dirty="0"/>
          </a:p>
          <a:p>
            <a:pPr marL="457200" indent="-457200">
              <a:buAutoNum type="arabicPeriod"/>
            </a:pPr>
            <a:r>
              <a:rPr lang="en-US" sz="3200" b="1" dirty="0"/>
              <a:t>Fermi Golden Rule for bound </a:t>
            </a:r>
            <a:r>
              <a:rPr lang="en-US" sz="3200" b="1" dirty="0">
                <a:sym typeface="Wingdings" panose="05000000000000000000" pitchFamily="2" charset="2"/>
              </a:rPr>
              <a:t> continuum transition.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D31108-CCCE-44D3-AE53-D6BCBF6CD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07788E-EA77-4FA0-8852-014B5C5F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67E7C2-5AC2-4A20-B54A-A37D5DE9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08DAE0-0071-45D2-91EB-792BBBC428BB}"/>
              </a:ext>
            </a:extLst>
          </p:cNvPr>
          <p:cNvSpPr txBox="1"/>
          <p:nvPr/>
        </p:nvSpPr>
        <p:spPr>
          <a:xfrm>
            <a:off x="267629" y="234176"/>
            <a:ext cx="5564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Approximate photoemission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E0D1B34-99E8-4198-BFD2-67BD61949A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730888"/>
              </p:ext>
            </p:extLst>
          </p:nvPr>
        </p:nvGraphicFramePr>
        <p:xfrm>
          <a:off x="966090" y="1024802"/>
          <a:ext cx="7448271" cy="866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4" name="Equation" r:id="rId3" imgW="5460840" imgH="634680" progId="Equation.DSMT4">
                  <p:embed/>
                </p:oleObj>
              </mc:Choice>
              <mc:Fallback>
                <p:oleObj name="Equation" r:id="rId3" imgW="5460840" imgH="6346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2497972C-D697-4839-9683-8A8C586A85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6090" y="1024802"/>
                        <a:ext cx="7448271" cy="866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B2B96B3-9767-403A-B8CF-27F43B48BD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12788"/>
              </p:ext>
            </p:extLst>
          </p:nvPr>
        </p:nvGraphicFramePr>
        <p:xfrm>
          <a:off x="966090" y="2130774"/>
          <a:ext cx="7054566" cy="94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5" name="Equation" r:id="rId5" imgW="4838400" imgH="647640" progId="Equation.DSMT4">
                  <p:embed/>
                </p:oleObj>
              </mc:Choice>
              <mc:Fallback>
                <p:oleObj name="Equation" r:id="rId5" imgW="48384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6090" y="2130774"/>
                        <a:ext cx="7054566" cy="944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C58156C-5B7F-4112-9364-B9D91E6B28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10317"/>
              </p:ext>
            </p:extLst>
          </p:nvPr>
        </p:nvGraphicFramePr>
        <p:xfrm>
          <a:off x="1090612" y="2938374"/>
          <a:ext cx="6617308" cy="7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6" name="Equation" r:id="rId7" imgW="3682800" imgH="419040" progId="Equation.DSMT4">
                  <p:embed/>
                </p:oleObj>
              </mc:Choice>
              <mc:Fallback>
                <p:oleObj name="Equation" r:id="rId7" imgW="368280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90612" y="2938374"/>
                        <a:ext cx="6617308" cy="75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C1073D0-4429-4F26-A989-4FD3CEF26675}"/>
              </a:ext>
            </a:extLst>
          </p:cNvPr>
          <p:cNvSpPr txBox="1"/>
          <p:nvPr/>
        </p:nvSpPr>
        <p:spPr>
          <a:xfrm>
            <a:off x="966090" y="4159405"/>
            <a:ext cx="10586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 there are multiple values of k for each 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2C87627-4988-4956-A4F6-DE2026E295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09368"/>
              </p:ext>
            </p:extLst>
          </p:nvPr>
        </p:nvGraphicFramePr>
        <p:xfrm>
          <a:off x="7216852" y="4104305"/>
          <a:ext cx="600152" cy="706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7" name="Equation" r:id="rId9" imgW="215640" imgH="253800" progId="Equation.DSMT4">
                  <p:embed/>
                </p:oleObj>
              </mc:Choice>
              <mc:Fallback>
                <p:oleObj name="Equation" r:id="rId9" imgW="215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216852" y="4104305"/>
                        <a:ext cx="600152" cy="706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8963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59ED3E-39B0-40DD-B378-6CA40B718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E1D4FA-7B15-47C8-8080-4FBD67D98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1475F-E0BC-4D47-8E01-388C22931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5C528-68F9-4214-83E9-00FBFD503559}"/>
              </a:ext>
            </a:extLst>
          </p:cNvPr>
          <p:cNvSpPr txBox="1"/>
          <p:nvPr/>
        </p:nvSpPr>
        <p:spPr>
          <a:xfrm>
            <a:off x="546410" y="301083"/>
            <a:ext cx="8296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Digression – how can we count the number of plane waves?</a:t>
            </a:r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77C09426-55B7-42C1-8A2E-4B4C43AD8431}"/>
              </a:ext>
            </a:extLst>
          </p:cNvPr>
          <p:cNvSpPr/>
          <p:nvPr/>
        </p:nvSpPr>
        <p:spPr>
          <a:xfrm>
            <a:off x="571061" y="1402999"/>
            <a:ext cx="1683834" cy="1717288"/>
          </a:xfrm>
          <a:prstGeom prst="cube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BD6271-8FEF-46A1-B994-7906C9C45E0A}"/>
              </a:ext>
            </a:extLst>
          </p:cNvPr>
          <p:cNvSpPr txBox="1"/>
          <p:nvPr/>
        </p:nvSpPr>
        <p:spPr>
          <a:xfrm>
            <a:off x="1053547" y="3120287"/>
            <a:ext cx="505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1BA407-3802-4886-8574-8174C5BBD423}"/>
              </a:ext>
            </a:extLst>
          </p:cNvPr>
          <p:cNvSpPr txBox="1"/>
          <p:nvPr/>
        </p:nvSpPr>
        <p:spPr>
          <a:xfrm>
            <a:off x="2041359" y="2752820"/>
            <a:ext cx="505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9D767-20AC-4A8C-804A-DDCB9A8ED184}"/>
              </a:ext>
            </a:extLst>
          </p:cNvPr>
          <p:cNvSpPr txBox="1"/>
          <p:nvPr/>
        </p:nvSpPr>
        <p:spPr>
          <a:xfrm>
            <a:off x="152401" y="2149947"/>
            <a:ext cx="505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L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A2C559F-A283-4FC2-BB09-0FF72B8B18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023177"/>
              </p:ext>
            </p:extLst>
          </p:nvPr>
        </p:nvGraphicFramePr>
        <p:xfrm>
          <a:off x="2736850" y="1525588"/>
          <a:ext cx="8985250" cy="456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7" name="Equation" r:id="rId3" imgW="4520880" imgH="2298600" progId="Equation.DSMT4">
                  <p:embed/>
                </p:oleObj>
              </mc:Choice>
              <mc:Fallback>
                <p:oleObj name="Equation" r:id="rId3" imgW="4520880" imgH="229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36850" y="1525588"/>
                        <a:ext cx="8985250" cy="4567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3740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D31108-CCCE-44D3-AE53-D6BCBF6CD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07788E-EA77-4FA0-8852-014B5C5F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67E7C2-5AC2-4A20-B54A-A37D5DE9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08DAE0-0071-45D2-91EB-792BBBC428BB}"/>
              </a:ext>
            </a:extLst>
          </p:cNvPr>
          <p:cNvSpPr txBox="1"/>
          <p:nvPr/>
        </p:nvSpPr>
        <p:spPr>
          <a:xfrm>
            <a:off x="267629" y="234176"/>
            <a:ext cx="5564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Approximate photoemission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E0D1B34-99E8-4198-BFD2-67BD61949A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765454"/>
              </p:ext>
            </p:extLst>
          </p:nvPr>
        </p:nvGraphicFramePr>
        <p:xfrm>
          <a:off x="1162329" y="548385"/>
          <a:ext cx="7448271" cy="866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3" name="Equation" r:id="rId3" imgW="5460840" imgH="634680" progId="Equation.DSMT4">
                  <p:embed/>
                </p:oleObj>
              </mc:Choice>
              <mc:Fallback>
                <p:oleObj name="Equation" r:id="rId3" imgW="5460840" imgH="6346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E0D1B34-99E8-4198-BFD2-67BD61949A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2329" y="548385"/>
                        <a:ext cx="7448271" cy="866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422EE24-A569-4E5E-87C6-B630FB7A9F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592910"/>
              </p:ext>
            </p:extLst>
          </p:nvPr>
        </p:nvGraphicFramePr>
        <p:xfrm>
          <a:off x="1162329" y="1414463"/>
          <a:ext cx="7948613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4" name="Equation" r:id="rId5" imgW="3784320" imgH="571320" progId="Equation.DSMT4">
                  <p:embed/>
                </p:oleObj>
              </mc:Choice>
              <mc:Fallback>
                <p:oleObj name="Equation" r:id="rId5" imgW="3784320" imgH="5713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04FC1E6-9636-4450-8956-80D5EAF558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2329" y="1414463"/>
                        <a:ext cx="7948613" cy="1201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0C677CC-A9B9-4FD3-B7EE-55EB4F1734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136400"/>
              </p:ext>
            </p:extLst>
          </p:nvPr>
        </p:nvGraphicFramePr>
        <p:xfrm>
          <a:off x="1284121" y="2422525"/>
          <a:ext cx="10358437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5" name="Equation" r:id="rId7" imgW="8318160" imgH="3162240" progId="Equation.DSMT4">
                  <p:embed/>
                </p:oleObj>
              </mc:Choice>
              <mc:Fallback>
                <p:oleObj name="Equation" r:id="rId7" imgW="8318160" imgH="3162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84121" y="2422525"/>
                        <a:ext cx="10358437" cy="3933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4048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43F004-5467-4C7D-98F2-BFF760DBD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D3B92F-69E0-4AF8-8D84-6F373C5F6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4A9A7-12C0-4F82-AE46-E7EB4230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15A130-7779-492D-9D34-B81C95800DBD}"/>
              </a:ext>
            </a:extLst>
          </p:cNvPr>
          <p:cNvSpPr txBox="1"/>
          <p:nvPr/>
        </p:nvSpPr>
        <p:spPr>
          <a:xfrm>
            <a:off x="501805" y="301083"/>
            <a:ext cx="9333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Summary of results --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5B8703E-E351-4843-9CCA-985E9AC661DF}"/>
              </a:ext>
            </a:extLst>
          </p:cNvPr>
          <p:cNvGrpSpPr/>
          <p:nvPr/>
        </p:nvGrpSpPr>
        <p:grpSpPr>
          <a:xfrm>
            <a:off x="850149" y="695841"/>
            <a:ext cx="3356876" cy="4247503"/>
            <a:chOff x="1337787" y="795838"/>
            <a:chExt cx="4252496" cy="5826875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DA7BDDC0-C51B-45AC-83D2-65902C20F0C0}"/>
                </a:ext>
              </a:extLst>
            </p:cNvPr>
            <p:cNvCxnSpPr/>
            <p:nvPr/>
          </p:nvCxnSpPr>
          <p:spPr>
            <a:xfrm flipV="1">
              <a:off x="1824399" y="1360448"/>
              <a:ext cx="0" cy="33207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369D05B-9D9A-4900-8FAD-4079B2AB80CD}"/>
                </a:ext>
              </a:extLst>
            </p:cNvPr>
            <p:cNvCxnSpPr>
              <a:cxnSpLocks/>
            </p:cNvCxnSpPr>
            <p:nvPr/>
          </p:nvCxnSpPr>
          <p:spPr>
            <a:xfrm>
              <a:off x="1824399" y="4681164"/>
              <a:ext cx="312019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E13EECF9-B620-4AEE-A014-04FAB70D400E}"/>
                </a:ext>
              </a:extLst>
            </p:cNvPr>
            <p:cNvCxnSpPr>
              <a:cxnSpLocks/>
            </p:cNvCxnSpPr>
            <p:nvPr/>
          </p:nvCxnSpPr>
          <p:spPr>
            <a:xfrm>
              <a:off x="1824398" y="4681164"/>
              <a:ext cx="1203158" cy="159217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9459A3E-FC87-4C84-A493-A77F720C0E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24397" y="2868405"/>
              <a:ext cx="2193758" cy="181275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4B6F5C1-49E9-48F4-9B10-C7BFD0E7B51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808357" y="1998122"/>
              <a:ext cx="16039" cy="2642935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265A84E-796A-4FF0-933E-146ABE282B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24396" y="1155912"/>
              <a:ext cx="1812761" cy="3563185"/>
            </a:xfrm>
            <a:prstGeom prst="straightConnector1">
              <a:avLst/>
            </a:prstGeom>
            <a:ln w="635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125F20F-6AC8-4A47-B3D5-3676E971E53E}"/>
                </a:ext>
              </a:extLst>
            </p:cNvPr>
            <p:cNvSpPr txBox="1"/>
            <p:nvPr/>
          </p:nvSpPr>
          <p:spPr>
            <a:xfrm>
              <a:off x="3179957" y="6161048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/>
                <a:t>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27AA310-CAA4-4648-BC41-2EB224644624}"/>
                </a:ext>
              </a:extLst>
            </p:cNvPr>
            <p:cNvSpPr txBox="1"/>
            <p:nvPr/>
          </p:nvSpPr>
          <p:spPr>
            <a:xfrm>
              <a:off x="1667988" y="79651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/>
                <a:t>z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C7A4A2B-B876-4AAA-899A-20800BC814C9}"/>
                </a:ext>
              </a:extLst>
            </p:cNvPr>
            <p:cNvSpPr txBox="1"/>
            <p:nvPr/>
          </p:nvSpPr>
          <p:spPr>
            <a:xfrm>
              <a:off x="5133083" y="4410224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/>
                <a:t>y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6BFB13D-EAD8-400E-8815-2B15E9FEA748}"/>
                </a:ext>
              </a:extLst>
            </p:cNvPr>
            <p:cNvSpPr txBox="1"/>
            <p:nvPr/>
          </p:nvSpPr>
          <p:spPr>
            <a:xfrm>
              <a:off x="3661221" y="795838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70C0"/>
                  </a:solidFill>
                </a:rPr>
                <a:t>F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D74383C-E677-4003-AAA1-6D0FFEA17718}"/>
                </a:ext>
              </a:extLst>
            </p:cNvPr>
            <p:cNvSpPr txBox="1"/>
            <p:nvPr/>
          </p:nvSpPr>
          <p:spPr>
            <a:xfrm>
              <a:off x="3958000" y="253551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FF0000"/>
                  </a:solidFill>
                </a:rPr>
                <a:t>r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5618B05-BA82-4FE1-AC80-C728E57FEE3B}"/>
                </a:ext>
              </a:extLst>
            </p:cNvPr>
            <p:cNvSpPr txBox="1"/>
            <p:nvPr/>
          </p:nvSpPr>
          <p:spPr>
            <a:xfrm>
              <a:off x="1337787" y="247961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B050"/>
                  </a:solidFill>
                </a:rPr>
                <a:t>k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08D3088-9A64-4C8D-AD82-2E2EE9C2C35D}"/>
                </a:ext>
              </a:extLst>
            </p:cNvPr>
            <p:cNvCxnSpPr/>
            <p:nvPr/>
          </p:nvCxnSpPr>
          <p:spPr>
            <a:xfrm flipH="1">
              <a:off x="3568979" y="1258180"/>
              <a:ext cx="68178" cy="4219073"/>
            </a:xfrm>
            <a:prstGeom prst="line">
              <a:avLst/>
            </a:prstGeom>
            <a:ln w="38100">
              <a:solidFill>
                <a:srgbClr val="0070C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89F292D-3199-4CFC-A68A-1443EED8A7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84067" y="2868404"/>
              <a:ext cx="46120" cy="2059289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DCA9F10-BD4B-446F-9106-FF3C5AEF6E08}"/>
                </a:ext>
              </a:extLst>
            </p:cNvPr>
            <p:cNvCxnSpPr>
              <a:cxnSpLocks/>
            </p:cNvCxnSpPr>
            <p:nvPr/>
          </p:nvCxnSpPr>
          <p:spPr>
            <a:xfrm>
              <a:off x="1877536" y="4681163"/>
              <a:ext cx="2080464" cy="311592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F271181-4B6E-4E65-BAA3-243B9D978A75}"/>
                </a:ext>
              </a:extLst>
            </p:cNvPr>
            <p:cNvCxnSpPr>
              <a:cxnSpLocks/>
            </p:cNvCxnSpPr>
            <p:nvPr/>
          </p:nvCxnSpPr>
          <p:spPr>
            <a:xfrm>
              <a:off x="1836433" y="4719097"/>
              <a:ext cx="1708482" cy="766180"/>
            </a:xfrm>
            <a:prstGeom prst="line">
              <a:avLst/>
            </a:prstGeom>
            <a:ln w="38100">
              <a:solidFill>
                <a:srgbClr val="0070C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Arc 22">
            <a:extLst>
              <a:ext uri="{FF2B5EF4-FFF2-40B4-BE49-F238E27FC236}">
                <a16:creationId xmlns:a16="http://schemas.microsoft.com/office/drawing/2014/main" id="{2427F5B6-7FF4-41D2-A98E-685B4E1E1D03}"/>
              </a:ext>
            </a:extLst>
          </p:cNvPr>
          <p:cNvSpPr/>
          <p:nvPr/>
        </p:nvSpPr>
        <p:spPr>
          <a:xfrm>
            <a:off x="783212" y="2038157"/>
            <a:ext cx="937093" cy="1025986"/>
          </a:xfrm>
          <a:prstGeom prst="arc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E218EC02-33C6-4E60-98E7-E6FCE9C8E9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765561"/>
              </p:ext>
            </p:extLst>
          </p:nvPr>
        </p:nvGraphicFramePr>
        <p:xfrm>
          <a:off x="1471715" y="1704950"/>
          <a:ext cx="434588" cy="470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8" name="Equation" r:id="rId3" imgW="152280" imgH="164880" progId="Equation.DSMT4">
                  <p:embed/>
                </p:oleObj>
              </mc:Choice>
              <mc:Fallback>
                <p:oleObj name="Equation" r:id="rId3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1715" y="1704950"/>
                        <a:ext cx="434588" cy="4708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214C4CF7-FBBE-4E6D-883C-053F712E0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261137"/>
              </p:ext>
            </p:extLst>
          </p:nvPr>
        </p:nvGraphicFramePr>
        <p:xfrm>
          <a:off x="4999038" y="584200"/>
          <a:ext cx="5926137" cy="433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9" name="Equation" r:id="rId5" imgW="3759120" imgH="2755800" progId="Equation.DSMT4">
                  <p:embed/>
                </p:oleObj>
              </mc:Choice>
              <mc:Fallback>
                <p:oleObj name="Equation" r:id="rId5" imgW="3759120" imgH="27558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0C677CC-A9B9-4FD3-B7EE-55EB4F1734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99038" y="584200"/>
                        <a:ext cx="5926137" cy="433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7082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23F7CE8-AA1E-411C-A7DB-2907421072EF}"/>
              </a:ext>
            </a:extLst>
          </p:cNvPr>
          <p:cNvSpPr/>
          <p:nvPr/>
        </p:nvSpPr>
        <p:spPr>
          <a:xfrm>
            <a:off x="838200" y="2430966"/>
            <a:ext cx="11017624" cy="365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E16EE0-7C38-4F03-A463-6B7038FF3B45}"/>
              </a:ext>
            </a:extLst>
          </p:cNvPr>
          <p:cNvSpPr txBox="1"/>
          <p:nvPr/>
        </p:nvSpPr>
        <p:spPr>
          <a:xfrm>
            <a:off x="336176" y="487025"/>
            <a:ext cx="1151964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Single particle analysis</a:t>
            </a:r>
          </a:p>
          <a:p>
            <a:pPr lvl="1"/>
            <a:r>
              <a:rPr lang="en-US" sz="2400" b="1" dirty="0"/>
              <a:t>Single particle interacting with electromagnetic fields – EC Chap. 9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Scattering of a particle from a spherical potential – EC Chap. 14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More time independent perturbation methods – EC  Chap. 12, 13</a:t>
            </a:r>
            <a:endParaRPr lang="en-US" sz="2400" dirty="0"/>
          </a:p>
          <a:p>
            <a:pPr lvl="1"/>
            <a:r>
              <a:rPr lang="en-US" sz="2400" b="1" dirty="0"/>
              <a:t>Single electron states of a multi-well potential </a:t>
            </a:r>
            <a:r>
              <a:rPr lang="en-US" sz="2400" b="1" dirty="0">
                <a:sym typeface="Wingdings" panose="05000000000000000000" pitchFamily="2" charset="2"/>
              </a:rPr>
              <a:t> molecules and solids – EC Chap. 2,6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Time dependent perturbation methods – EC  Chap. 15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Path integral formalism (Feynman) – EC Chap. 11.C</a:t>
            </a:r>
          </a:p>
          <a:p>
            <a:pPr lvl="1"/>
            <a:r>
              <a:rPr lang="en-US" sz="2400" b="1" dirty="0"/>
              <a:t>Relativistic effects and the Dirac Equation – EC Chap. 16</a:t>
            </a:r>
          </a:p>
          <a:p>
            <a:endParaRPr lang="en-US" sz="2400" b="1" dirty="0">
              <a:sym typeface="Wingdings" panose="05000000000000000000" pitchFamily="2" charset="2"/>
            </a:endParaRPr>
          </a:p>
          <a:p>
            <a:r>
              <a:rPr lang="en-US" sz="2400" b="1" dirty="0">
                <a:sym typeface="Wingdings" panose="05000000000000000000" pitchFamily="2" charset="2"/>
              </a:rPr>
              <a:t>Multiple particle analysis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Quantization of the electromagnetic fields – EC Chap.  17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Photons and atoms – EC Chap. 18</a:t>
            </a:r>
          </a:p>
          <a:p>
            <a:pPr lvl="1"/>
            <a:r>
              <a:rPr lang="en-US" sz="2400" b="1" dirty="0"/>
              <a:t>Multi particle systems;  Bose and Fermi particles – EC Chap. 10</a:t>
            </a:r>
          </a:p>
          <a:p>
            <a:pPr lvl="1"/>
            <a:r>
              <a:rPr lang="en-US" sz="2400" b="1" dirty="0"/>
              <a:t>Multi electron atoms and materials</a:t>
            </a:r>
          </a:p>
          <a:p>
            <a:pPr lvl="2"/>
            <a:r>
              <a:rPr lang="en-US" sz="2400" b="1" dirty="0" err="1"/>
              <a:t>Hartree-Fock</a:t>
            </a:r>
            <a:r>
              <a:rPr lang="en-US" sz="2400" b="1" dirty="0"/>
              <a:t> approximation</a:t>
            </a:r>
          </a:p>
          <a:p>
            <a:pPr lvl="2"/>
            <a:r>
              <a:rPr lang="en-US" sz="2400" b="1" dirty="0"/>
              <a:t>Density functional approximation</a:t>
            </a:r>
          </a:p>
          <a:p>
            <a:endParaRPr lang="en-US" sz="2400" b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01588-FE56-4B2F-8703-2A2FFDB2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85DCA-3E17-4D42-A4F5-A21F8C7F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3043B-5F4C-4FA0-B430-FAB520479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484EA3-CC72-45CB-9B69-DBB0778A40E2}"/>
              </a:ext>
            </a:extLst>
          </p:cNvPr>
          <p:cNvSpPr txBox="1"/>
          <p:nvPr/>
        </p:nvSpPr>
        <p:spPr>
          <a:xfrm>
            <a:off x="336176" y="0"/>
            <a:ext cx="11282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Topics for Quantum Mechanics II</a:t>
            </a:r>
          </a:p>
        </p:txBody>
      </p:sp>
    </p:spTree>
    <p:extLst>
      <p:ext uri="{BB962C8B-B14F-4D97-AF65-F5344CB8AC3E}">
        <p14:creationId xmlns:p14="http://schemas.microsoft.com/office/powerpoint/2010/main" val="383107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B60863E-7CD1-425A-840B-42DFBEBFC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634" y="186008"/>
            <a:ext cx="8366565" cy="6170342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6CAD-C222-43DA-8CED-556A7D76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8D1E6-B886-4B66-AB0A-6D622C2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3A07-4E68-47D0-A9A8-716F184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FF3CE-9ADF-4A2A-903A-BC9CADD2E9CF}"/>
              </a:ext>
            </a:extLst>
          </p:cNvPr>
          <p:cNvSpPr/>
          <p:nvPr/>
        </p:nvSpPr>
        <p:spPr>
          <a:xfrm flipV="1">
            <a:off x="1615635" y="4415882"/>
            <a:ext cx="8366565" cy="167266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7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71748C-1C6A-4546-A412-470D63F9A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E23C56-FC97-4AB3-9B94-E34AF2AB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A83DD-5FEE-41E5-B125-F4D0F0E5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A24E1C0-E453-4507-97CD-069049A643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195918"/>
              </p:ext>
            </p:extLst>
          </p:nvPr>
        </p:nvGraphicFramePr>
        <p:xfrm>
          <a:off x="3189288" y="2360613"/>
          <a:ext cx="8110537" cy="180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2" name="Equation" r:id="rId3" imgW="4965480" imgH="1104840" progId="Equation.DSMT4">
                  <p:embed/>
                </p:oleObj>
              </mc:Choice>
              <mc:Fallback>
                <p:oleObj name="Equation" r:id="rId3" imgW="4965480" imgH="11048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98A48F39-AC6D-4918-AF04-091792078C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9288" y="2360613"/>
                        <a:ext cx="8110537" cy="1804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1359156-D8CE-4EE6-8CF8-5159A833F6C3}"/>
              </a:ext>
            </a:extLst>
          </p:cNvPr>
          <p:cNvSpPr txBox="1"/>
          <p:nvPr/>
        </p:nvSpPr>
        <p:spPr>
          <a:xfrm>
            <a:off x="350279" y="2812135"/>
            <a:ext cx="2598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Fermi golden rule: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CD1B22D-555F-4940-8838-130CE0046C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289148"/>
              </p:ext>
            </p:extLst>
          </p:nvPr>
        </p:nvGraphicFramePr>
        <p:xfrm>
          <a:off x="0" y="475501"/>
          <a:ext cx="8848844" cy="186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3" name="Equation" r:id="rId5" imgW="5003640" imgH="1054080" progId="Equation.DSMT4">
                  <p:embed/>
                </p:oleObj>
              </mc:Choice>
              <mc:Fallback>
                <p:oleObj name="Equation" r:id="rId5" imgW="5003640" imgH="1054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475501"/>
                        <a:ext cx="8848844" cy="18623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7CFC123-FB0B-4E9A-AE6C-74267654E433}"/>
              </a:ext>
            </a:extLst>
          </p:cNvPr>
          <p:cNvSpPr txBox="1"/>
          <p:nvPr/>
        </p:nvSpPr>
        <p:spPr>
          <a:xfrm>
            <a:off x="0" y="47311"/>
            <a:ext cx="11374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Summary of results of 1</a:t>
            </a:r>
            <a:r>
              <a:rPr lang="en-US" sz="2400" b="1" baseline="30000" dirty="0"/>
              <a:t>st</a:t>
            </a:r>
            <a:r>
              <a:rPr lang="en-US" sz="2400" b="1" dirty="0"/>
              <a:t> order theory for a time harmonic perturbation of the form: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ACFC2A0-3047-4F97-AC31-F79868A28334}"/>
              </a:ext>
            </a:extLst>
          </p:cNvPr>
          <p:cNvCxnSpPr/>
          <p:nvPr/>
        </p:nvCxnSpPr>
        <p:spPr>
          <a:xfrm>
            <a:off x="8359695" y="4659354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F8E455-4D13-45B7-AAF3-A21AACF9FAD9}"/>
              </a:ext>
            </a:extLst>
          </p:cNvPr>
          <p:cNvCxnSpPr/>
          <p:nvPr/>
        </p:nvCxnSpPr>
        <p:spPr>
          <a:xfrm>
            <a:off x="8359695" y="6019803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374D2-64CF-4055-A74A-AE41A5270123}"/>
              </a:ext>
            </a:extLst>
          </p:cNvPr>
          <p:cNvSpPr/>
          <p:nvPr/>
        </p:nvSpPr>
        <p:spPr>
          <a:xfrm>
            <a:off x="8359695" y="4117035"/>
            <a:ext cx="1828800" cy="5311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3926F403-119E-4C77-BA9D-EFDC1CE18A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771413"/>
              </p:ext>
            </p:extLst>
          </p:nvPr>
        </p:nvGraphicFramePr>
        <p:xfrm>
          <a:off x="9705896" y="5077072"/>
          <a:ext cx="692149" cy="47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4" name="Equation" r:id="rId7" imgW="330120" imgH="228600" progId="Equation.DSMT4">
                  <p:embed/>
                </p:oleObj>
              </mc:Choice>
              <mc:Fallback>
                <p:oleObj name="Equation" r:id="rId7" imgW="330120" imgH="228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8B2C1A5-7C77-4FEC-BA5C-DAEE5A682F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05896" y="5077072"/>
                        <a:ext cx="692149" cy="479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507162F4-62E4-43B6-91C5-765B275CAC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11834"/>
              </p:ext>
            </p:extLst>
          </p:nvPr>
        </p:nvGraphicFramePr>
        <p:xfrm>
          <a:off x="10379242" y="5699947"/>
          <a:ext cx="482601" cy="570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5" name="Equation" r:id="rId9" imgW="279360" imgH="330120" progId="Equation.DSMT4">
                  <p:embed/>
                </p:oleObj>
              </mc:Choice>
              <mc:Fallback>
                <p:oleObj name="Equation" r:id="rId9" imgW="279360" imgH="33012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AFD2BAD5-A74F-4299-8654-14B6A42ACD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379242" y="5699947"/>
                        <a:ext cx="482601" cy="570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4E3A29CD-F330-4FA3-AF5E-A6EA24576A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18882"/>
              </p:ext>
            </p:extLst>
          </p:nvPr>
        </p:nvGraphicFramePr>
        <p:xfrm>
          <a:off x="10520284" y="4246567"/>
          <a:ext cx="5048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6" name="Equation" r:id="rId11" imgW="291960" imgH="355320" progId="Equation.DSMT4">
                  <p:embed/>
                </p:oleObj>
              </mc:Choice>
              <mc:Fallback>
                <p:oleObj name="Equation" r:id="rId11" imgW="291960" imgH="35532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6F8213C3-A3B6-4EB0-8714-FB0DE28A46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520284" y="4246567"/>
                        <a:ext cx="504825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BD2B5B35-D6C6-4EE1-9299-7BDF88A372DB}"/>
              </a:ext>
            </a:extLst>
          </p:cNvPr>
          <p:cNvSpPr txBox="1"/>
          <p:nvPr/>
        </p:nvSpPr>
        <p:spPr>
          <a:xfrm>
            <a:off x="524106" y="4859342"/>
            <a:ext cx="64899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Treatment of the case when the initial state is bound and the final state is in the continuum spectrum --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179BE5A-0053-44E4-958D-8107C276511F}"/>
              </a:ext>
            </a:extLst>
          </p:cNvPr>
          <p:cNvCxnSpPr>
            <a:cxnSpLocks/>
          </p:cNvCxnSpPr>
          <p:nvPr/>
        </p:nvCxnSpPr>
        <p:spPr>
          <a:xfrm>
            <a:off x="9197895" y="4482790"/>
            <a:ext cx="0" cy="1537013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592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4031" y="9847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Absorption of radiation in the case of photoemission of a H-like atom</a:t>
            </a:r>
          </a:p>
          <a:p>
            <a:r>
              <a:rPr lang="en-US" sz="2400" b="1" dirty="0"/>
              <a:t>  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911462"/>
              </p:ext>
            </p:extLst>
          </p:nvPr>
        </p:nvGraphicFramePr>
        <p:xfrm>
          <a:off x="3662037" y="2874135"/>
          <a:ext cx="747553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15" name="Equation" r:id="rId3" imgW="3682800" imgH="419040" progId="Equation.DSMT4">
                  <p:embed/>
                </p:oleObj>
              </mc:Choice>
              <mc:Fallback>
                <p:oleObj name="Equation" r:id="rId3" imgW="368280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2037" y="2874135"/>
                        <a:ext cx="7475537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769961"/>
              </p:ext>
            </p:extLst>
          </p:nvPr>
        </p:nvGraphicFramePr>
        <p:xfrm>
          <a:off x="3581400" y="628793"/>
          <a:ext cx="822007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16" name="Equation" r:id="rId5" imgW="5130720" imgH="736560" progId="Equation.DSMT4">
                  <p:embed/>
                </p:oleObj>
              </mc:Choice>
              <mc:Fallback>
                <p:oleObj name="Equation" r:id="rId5" imgW="5130720" imgH="736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81400" y="628793"/>
                        <a:ext cx="8220075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254047"/>
              </p:ext>
            </p:extLst>
          </p:nvPr>
        </p:nvGraphicFramePr>
        <p:xfrm>
          <a:off x="1134614" y="3873976"/>
          <a:ext cx="6762750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17" name="Equation" r:id="rId7" imgW="4140000" imgH="571320" progId="Equation.DSMT4">
                  <p:embed/>
                </p:oleObj>
              </mc:Choice>
              <mc:Fallback>
                <p:oleObj name="Equation" r:id="rId7" imgW="4140000" imgH="5713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34614" y="3873976"/>
                        <a:ext cx="6762750" cy="931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F092312-9A26-47D2-826A-7BF54530B1D6}"/>
              </a:ext>
            </a:extLst>
          </p:cNvPr>
          <p:cNvCxnSpPr/>
          <p:nvPr/>
        </p:nvCxnSpPr>
        <p:spPr>
          <a:xfrm>
            <a:off x="442341" y="912548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B597CE0-D617-404F-A520-14047E2A4B8E}"/>
              </a:ext>
            </a:extLst>
          </p:cNvPr>
          <p:cNvCxnSpPr/>
          <p:nvPr/>
        </p:nvCxnSpPr>
        <p:spPr>
          <a:xfrm>
            <a:off x="442341" y="2272997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F349745-D19F-4F21-93DB-5F976F62660C}"/>
              </a:ext>
            </a:extLst>
          </p:cNvPr>
          <p:cNvSpPr/>
          <p:nvPr/>
        </p:nvSpPr>
        <p:spPr>
          <a:xfrm>
            <a:off x="442341" y="370229"/>
            <a:ext cx="1828800" cy="5311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FF326275-8E01-488B-94C7-0E39A44A3E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076899"/>
              </p:ext>
            </p:extLst>
          </p:nvPr>
        </p:nvGraphicFramePr>
        <p:xfrm>
          <a:off x="1788542" y="1330266"/>
          <a:ext cx="692149" cy="47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18" name="Equation" r:id="rId9" imgW="330120" imgH="228600" progId="Equation.DSMT4">
                  <p:embed/>
                </p:oleObj>
              </mc:Choice>
              <mc:Fallback>
                <p:oleObj name="Equation" r:id="rId9" imgW="330120" imgH="2286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3926F403-119E-4C77-BA9D-EFDC1CE18A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88542" y="1330266"/>
                        <a:ext cx="692149" cy="479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615FF66C-80C3-453D-ABEE-79A8300434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605453"/>
              </p:ext>
            </p:extLst>
          </p:nvPr>
        </p:nvGraphicFramePr>
        <p:xfrm>
          <a:off x="2461888" y="1953141"/>
          <a:ext cx="482601" cy="570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19" name="Equation" r:id="rId11" imgW="279360" imgH="330120" progId="Equation.DSMT4">
                  <p:embed/>
                </p:oleObj>
              </mc:Choice>
              <mc:Fallback>
                <p:oleObj name="Equation" r:id="rId11" imgW="279360" imgH="33012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507162F4-62E4-43B6-91C5-765B275CAC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61888" y="1953141"/>
                        <a:ext cx="482601" cy="570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AE23571E-E00A-4BF0-94B1-97B36A9C53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322009"/>
              </p:ext>
            </p:extLst>
          </p:nvPr>
        </p:nvGraphicFramePr>
        <p:xfrm>
          <a:off x="2602930" y="499761"/>
          <a:ext cx="5048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20" name="Equation" r:id="rId13" imgW="291960" imgH="355320" progId="Equation.DSMT4">
                  <p:embed/>
                </p:oleObj>
              </mc:Choice>
              <mc:Fallback>
                <p:oleObj name="Equation" r:id="rId13" imgW="291960" imgH="35532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4E3A29CD-F330-4FA3-AF5E-A6EA24576A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02930" y="499761"/>
                        <a:ext cx="504825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5102B01-3910-46B0-9621-4D80BC58D83B}"/>
              </a:ext>
            </a:extLst>
          </p:cNvPr>
          <p:cNvCxnSpPr>
            <a:cxnSpLocks/>
          </p:cNvCxnSpPr>
          <p:nvPr/>
        </p:nvCxnSpPr>
        <p:spPr>
          <a:xfrm>
            <a:off x="1280541" y="635813"/>
            <a:ext cx="0" cy="1637184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ED52F1C-3BCE-4CAB-AAB3-81632734B6AB}"/>
              </a:ext>
            </a:extLst>
          </p:cNvPr>
          <p:cNvSpPr txBox="1"/>
          <p:nvPr/>
        </p:nvSpPr>
        <p:spPr>
          <a:xfrm>
            <a:off x="3581400" y="2018252"/>
            <a:ext cx="8470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It is convenient to approximate the  final state as a plane wave (Born approximation)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3F7081-95F3-4633-8A67-80CA43325E5B}"/>
              </a:ext>
            </a:extLst>
          </p:cNvPr>
          <p:cNvSpPr txBox="1"/>
          <p:nvPr/>
        </p:nvSpPr>
        <p:spPr>
          <a:xfrm>
            <a:off x="346768" y="3429000"/>
            <a:ext cx="5749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Transition rate:</a:t>
            </a:r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76810793-41C1-4014-8962-B6DF944AA0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410350"/>
              </p:ext>
            </p:extLst>
          </p:nvPr>
        </p:nvGraphicFramePr>
        <p:xfrm>
          <a:off x="1005231" y="4916493"/>
          <a:ext cx="6066737" cy="114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21" name="Equation" r:id="rId15" imgW="3238200" imgH="609480" progId="Equation.DSMT4">
                  <p:embed/>
                </p:oleObj>
              </mc:Choice>
              <mc:Fallback>
                <p:oleObj name="Equation" r:id="rId15" imgW="323820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05231" y="4916493"/>
                        <a:ext cx="6066737" cy="114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3808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FF916D-5095-4571-A581-97F64FB8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438D4-EC79-4A4C-BD0A-CBCC75C3E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27EF51-6910-47A0-8783-DBCFAFF02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052576-AF61-4DED-B821-D3433FD4B595}"/>
              </a:ext>
            </a:extLst>
          </p:cNvPr>
          <p:cNvCxnSpPr/>
          <p:nvPr/>
        </p:nvCxnSpPr>
        <p:spPr>
          <a:xfrm flipV="1">
            <a:off x="2225842" y="1706135"/>
            <a:ext cx="0" cy="33207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5399C0B-E137-4EEE-AC1A-2AD0A1D33799}"/>
              </a:ext>
            </a:extLst>
          </p:cNvPr>
          <p:cNvCxnSpPr>
            <a:cxnSpLocks/>
          </p:cNvCxnSpPr>
          <p:nvPr/>
        </p:nvCxnSpPr>
        <p:spPr>
          <a:xfrm>
            <a:off x="2225842" y="5026851"/>
            <a:ext cx="312019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26A61F-F1A5-4053-AEB8-1AD88F3A89AF}"/>
              </a:ext>
            </a:extLst>
          </p:cNvPr>
          <p:cNvCxnSpPr>
            <a:cxnSpLocks/>
          </p:cNvCxnSpPr>
          <p:nvPr/>
        </p:nvCxnSpPr>
        <p:spPr>
          <a:xfrm>
            <a:off x="2225841" y="5026851"/>
            <a:ext cx="1203158" cy="15921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BB74B45-B017-4F68-A595-DF362CA8D1C4}"/>
              </a:ext>
            </a:extLst>
          </p:cNvPr>
          <p:cNvCxnSpPr>
            <a:cxnSpLocks/>
          </p:cNvCxnSpPr>
          <p:nvPr/>
        </p:nvCxnSpPr>
        <p:spPr>
          <a:xfrm flipV="1">
            <a:off x="2225840" y="3214092"/>
            <a:ext cx="2193758" cy="1812758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D74B9F6-6FBF-4A86-AD92-BA60EDD4EB78}"/>
              </a:ext>
            </a:extLst>
          </p:cNvPr>
          <p:cNvCxnSpPr>
            <a:cxnSpLocks/>
          </p:cNvCxnSpPr>
          <p:nvPr/>
        </p:nvCxnSpPr>
        <p:spPr>
          <a:xfrm flipH="1" flipV="1">
            <a:off x="2209800" y="2343809"/>
            <a:ext cx="16039" cy="2642935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DA7B4D6-748D-4961-A10E-F0F3055B21D1}"/>
              </a:ext>
            </a:extLst>
          </p:cNvPr>
          <p:cNvCxnSpPr>
            <a:cxnSpLocks/>
          </p:cNvCxnSpPr>
          <p:nvPr/>
        </p:nvCxnSpPr>
        <p:spPr>
          <a:xfrm flipV="1">
            <a:off x="2225839" y="1501599"/>
            <a:ext cx="1812761" cy="3563185"/>
          </a:xfrm>
          <a:prstGeom prst="straightConnector1">
            <a:avLst/>
          </a:prstGeom>
          <a:ln w="635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8A10F10-BE21-43E8-A6B5-1E634504BDF1}"/>
              </a:ext>
            </a:extLst>
          </p:cNvPr>
          <p:cNvSpPr txBox="1"/>
          <p:nvPr/>
        </p:nvSpPr>
        <p:spPr>
          <a:xfrm>
            <a:off x="3581400" y="6506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15FE9A8-9DF5-443A-9419-E7029194E3B4}"/>
              </a:ext>
            </a:extLst>
          </p:cNvPr>
          <p:cNvSpPr txBox="1"/>
          <p:nvPr/>
        </p:nvSpPr>
        <p:spPr>
          <a:xfrm>
            <a:off x="2069431" y="114220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z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023174-9318-430D-A872-92F9C93A89B1}"/>
              </a:ext>
            </a:extLst>
          </p:cNvPr>
          <p:cNvSpPr txBox="1"/>
          <p:nvPr/>
        </p:nvSpPr>
        <p:spPr>
          <a:xfrm>
            <a:off x="5534526" y="475591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6B9945-4E92-4C06-9BD3-31599FDC22D8}"/>
              </a:ext>
            </a:extLst>
          </p:cNvPr>
          <p:cNvSpPr txBox="1"/>
          <p:nvPr/>
        </p:nvSpPr>
        <p:spPr>
          <a:xfrm>
            <a:off x="4062664" y="114152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E11C45-10DA-4755-A476-B86B6A26CF20}"/>
              </a:ext>
            </a:extLst>
          </p:cNvPr>
          <p:cNvSpPr txBox="1"/>
          <p:nvPr/>
        </p:nvSpPr>
        <p:spPr>
          <a:xfrm>
            <a:off x="4359443" y="288120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33A6CF-38C6-43A8-81BA-8A1DA5FE4436}"/>
              </a:ext>
            </a:extLst>
          </p:cNvPr>
          <p:cNvSpPr txBox="1"/>
          <p:nvPr/>
        </p:nvSpPr>
        <p:spPr>
          <a:xfrm>
            <a:off x="1739230" y="282529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00B050"/>
                </a:solidFill>
              </a:rPr>
              <a:t>k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452A963-1CE6-4E38-B5BF-1A0B17C64659}"/>
              </a:ext>
            </a:extLst>
          </p:cNvPr>
          <p:cNvCxnSpPr/>
          <p:nvPr/>
        </p:nvCxnSpPr>
        <p:spPr>
          <a:xfrm flipH="1">
            <a:off x="3970422" y="1603867"/>
            <a:ext cx="68178" cy="4219073"/>
          </a:xfrm>
          <a:prstGeom prst="line">
            <a:avLst/>
          </a:prstGeom>
          <a:ln w="38100">
            <a:solidFill>
              <a:srgbClr val="0070C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B206AC5-72BE-4E1E-8E23-8B3FDDF3AE53}"/>
              </a:ext>
            </a:extLst>
          </p:cNvPr>
          <p:cNvCxnSpPr>
            <a:cxnSpLocks/>
          </p:cNvCxnSpPr>
          <p:nvPr/>
        </p:nvCxnSpPr>
        <p:spPr>
          <a:xfrm flipH="1">
            <a:off x="4385510" y="3214091"/>
            <a:ext cx="46120" cy="2059289"/>
          </a:xfrm>
          <a:prstGeom prst="line">
            <a:avLst/>
          </a:prstGeom>
          <a:ln w="3810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7F20AD4-9C01-4D35-9295-1F48843EF6FB}"/>
              </a:ext>
            </a:extLst>
          </p:cNvPr>
          <p:cNvCxnSpPr>
            <a:cxnSpLocks/>
          </p:cNvCxnSpPr>
          <p:nvPr/>
        </p:nvCxnSpPr>
        <p:spPr>
          <a:xfrm>
            <a:off x="2278979" y="5026850"/>
            <a:ext cx="2080464" cy="311592"/>
          </a:xfrm>
          <a:prstGeom prst="line">
            <a:avLst/>
          </a:prstGeom>
          <a:ln w="3810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F333364-CAEB-45FD-A799-D10ED7206E03}"/>
              </a:ext>
            </a:extLst>
          </p:cNvPr>
          <p:cNvCxnSpPr>
            <a:cxnSpLocks/>
          </p:cNvCxnSpPr>
          <p:nvPr/>
        </p:nvCxnSpPr>
        <p:spPr>
          <a:xfrm>
            <a:off x="2237876" y="5064784"/>
            <a:ext cx="1708482" cy="766180"/>
          </a:xfrm>
          <a:prstGeom prst="line">
            <a:avLst/>
          </a:prstGeom>
          <a:ln w="38100">
            <a:solidFill>
              <a:srgbClr val="0070C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A8ADC2D4-40D8-463B-B980-4BA7A2980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733925"/>
              </p:ext>
            </p:extLst>
          </p:nvPr>
        </p:nvGraphicFramePr>
        <p:xfrm>
          <a:off x="5574633" y="1186675"/>
          <a:ext cx="5414963" cy="147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2" name="Equation" r:id="rId3" imgW="2654280" imgH="723600" progId="Equation.DSMT4">
                  <p:embed/>
                </p:oleObj>
              </mc:Choice>
              <mc:Fallback>
                <p:oleObj name="Equation" r:id="rId3" imgW="26542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74633" y="1186675"/>
                        <a:ext cx="5414963" cy="1477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BC63B9-5AA2-42D0-9006-C928696A7F27}"/>
              </a:ext>
            </a:extLst>
          </p:cNvPr>
          <p:cNvSpPr txBox="1"/>
          <p:nvPr/>
        </p:nvSpPr>
        <p:spPr>
          <a:xfrm>
            <a:off x="267629" y="234176"/>
            <a:ext cx="5564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Convenient coordinate system --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740507B-2F4E-406D-96B4-54CABB5E96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673355"/>
              </p:ext>
            </p:extLst>
          </p:nvPr>
        </p:nvGraphicFramePr>
        <p:xfrm>
          <a:off x="5575300" y="3219450"/>
          <a:ext cx="620395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3" name="Equation" r:id="rId5" imgW="2831760" imgH="482400" progId="Equation.DSMT4">
                  <p:embed/>
                </p:oleObj>
              </mc:Choice>
              <mc:Fallback>
                <p:oleObj name="Equation" r:id="rId5" imgW="28317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75300" y="3219450"/>
                        <a:ext cx="6203950" cy="105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7608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FF916D-5095-4571-A581-97F64FB8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438D4-EC79-4A4C-BD0A-CBCC75C3E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27EF51-6910-47A0-8783-DBCFAFF02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BD1A05A-FA87-4F42-8C0C-6FB5047057FF}"/>
              </a:ext>
            </a:extLst>
          </p:cNvPr>
          <p:cNvGrpSpPr/>
          <p:nvPr/>
        </p:nvGrpSpPr>
        <p:grpSpPr>
          <a:xfrm>
            <a:off x="850149" y="695841"/>
            <a:ext cx="3356876" cy="4247503"/>
            <a:chOff x="1337787" y="795838"/>
            <a:chExt cx="4252496" cy="5826875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0052576-AF61-4DED-B821-D3433FD4B595}"/>
                </a:ext>
              </a:extLst>
            </p:cNvPr>
            <p:cNvCxnSpPr/>
            <p:nvPr/>
          </p:nvCxnSpPr>
          <p:spPr>
            <a:xfrm flipV="1">
              <a:off x="1824399" y="1360448"/>
              <a:ext cx="0" cy="33207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5399C0B-E137-4EEE-AC1A-2AD0A1D33799}"/>
                </a:ext>
              </a:extLst>
            </p:cNvPr>
            <p:cNvCxnSpPr>
              <a:cxnSpLocks/>
            </p:cNvCxnSpPr>
            <p:nvPr/>
          </p:nvCxnSpPr>
          <p:spPr>
            <a:xfrm>
              <a:off x="1824399" y="4681164"/>
              <a:ext cx="312019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E26A61F-F1A5-4053-AEB8-1AD88F3A89AF}"/>
                </a:ext>
              </a:extLst>
            </p:cNvPr>
            <p:cNvCxnSpPr>
              <a:cxnSpLocks/>
            </p:cNvCxnSpPr>
            <p:nvPr/>
          </p:nvCxnSpPr>
          <p:spPr>
            <a:xfrm>
              <a:off x="1824398" y="4681164"/>
              <a:ext cx="1203158" cy="159217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BB74B45-B017-4F68-A595-DF362CA8D1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24397" y="2868405"/>
              <a:ext cx="2193758" cy="1812758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D74B9F6-6FBF-4A86-AD92-BA60EDD4EB7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808357" y="1998122"/>
              <a:ext cx="16039" cy="2642935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CDA7B4D6-748D-4961-A10E-F0F3055B21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24396" y="1155912"/>
              <a:ext cx="1812761" cy="3563185"/>
            </a:xfrm>
            <a:prstGeom prst="straightConnector1">
              <a:avLst/>
            </a:prstGeom>
            <a:ln w="635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8A10F10-BE21-43E8-A6B5-1E634504BDF1}"/>
                </a:ext>
              </a:extLst>
            </p:cNvPr>
            <p:cNvSpPr txBox="1"/>
            <p:nvPr/>
          </p:nvSpPr>
          <p:spPr>
            <a:xfrm>
              <a:off x="3179957" y="6161048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/>
                <a:t>x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15FE9A8-9DF5-443A-9419-E7029194E3B4}"/>
                </a:ext>
              </a:extLst>
            </p:cNvPr>
            <p:cNvSpPr txBox="1"/>
            <p:nvPr/>
          </p:nvSpPr>
          <p:spPr>
            <a:xfrm>
              <a:off x="1667988" y="79651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/>
                <a:t>z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A023174-9318-430D-A872-92F9C93A89B1}"/>
                </a:ext>
              </a:extLst>
            </p:cNvPr>
            <p:cNvSpPr txBox="1"/>
            <p:nvPr/>
          </p:nvSpPr>
          <p:spPr>
            <a:xfrm>
              <a:off x="5133083" y="4410224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/>
                <a:t>y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56B9945-4E92-4C06-9BD3-31599FDC22D8}"/>
                </a:ext>
              </a:extLst>
            </p:cNvPr>
            <p:cNvSpPr txBox="1"/>
            <p:nvPr/>
          </p:nvSpPr>
          <p:spPr>
            <a:xfrm>
              <a:off x="3661221" y="795838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70C0"/>
                  </a:solidFill>
                </a:rPr>
                <a:t>F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2E11C45-10DA-4755-A476-B86B6A26CF20}"/>
                </a:ext>
              </a:extLst>
            </p:cNvPr>
            <p:cNvSpPr txBox="1"/>
            <p:nvPr/>
          </p:nvSpPr>
          <p:spPr>
            <a:xfrm>
              <a:off x="3958000" y="253551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FF0000"/>
                  </a:solidFill>
                </a:rPr>
                <a:t>r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633A6CF-38C6-43A8-81BA-8A1DA5FE4436}"/>
                </a:ext>
              </a:extLst>
            </p:cNvPr>
            <p:cNvSpPr txBox="1"/>
            <p:nvPr/>
          </p:nvSpPr>
          <p:spPr>
            <a:xfrm>
              <a:off x="1337787" y="247961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B050"/>
                  </a:solidFill>
                </a:rPr>
                <a:t>k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52A963-1CE6-4E38-B5BF-1A0B17C64659}"/>
                </a:ext>
              </a:extLst>
            </p:cNvPr>
            <p:cNvCxnSpPr/>
            <p:nvPr/>
          </p:nvCxnSpPr>
          <p:spPr>
            <a:xfrm flipH="1">
              <a:off x="3568979" y="1258180"/>
              <a:ext cx="68178" cy="4219073"/>
            </a:xfrm>
            <a:prstGeom prst="line">
              <a:avLst/>
            </a:prstGeom>
            <a:ln w="38100">
              <a:solidFill>
                <a:srgbClr val="0070C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B206AC5-72BE-4E1E-8E23-8B3FDDF3AE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84067" y="2868404"/>
              <a:ext cx="46120" cy="2059289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7F20AD4-9C01-4D35-9295-1F48843EF6FB}"/>
                </a:ext>
              </a:extLst>
            </p:cNvPr>
            <p:cNvCxnSpPr>
              <a:cxnSpLocks/>
            </p:cNvCxnSpPr>
            <p:nvPr/>
          </p:nvCxnSpPr>
          <p:spPr>
            <a:xfrm>
              <a:off x="1877536" y="4681163"/>
              <a:ext cx="2080464" cy="311592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F333364-CAEB-45FD-A799-D10ED7206E03}"/>
                </a:ext>
              </a:extLst>
            </p:cNvPr>
            <p:cNvCxnSpPr>
              <a:cxnSpLocks/>
            </p:cNvCxnSpPr>
            <p:nvPr/>
          </p:nvCxnSpPr>
          <p:spPr>
            <a:xfrm>
              <a:off x="1836433" y="4719097"/>
              <a:ext cx="1708482" cy="766180"/>
            </a:xfrm>
            <a:prstGeom prst="line">
              <a:avLst/>
            </a:prstGeom>
            <a:ln w="38100">
              <a:solidFill>
                <a:srgbClr val="0070C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A8ADC2D4-40D8-463B-B980-4BA7A2980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04517"/>
              </p:ext>
            </p:extLst>
          </p:nvPr>
        </p:nvGraphicFramePr>
        <p:xfrm>
          <a:off x="5938837" y="626411"/>
          <a:ext cx="4419375" cy="1206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8" name="Equation" r:id="rId3" imgW="2654280" imgH="723600" progId="Equation.DSMT4">
                  <p:embed/>
                </p:oleObj>
              </mc:Choice>
              <mc:Fallback>
                <p:oleObj name="Equation" r:id="rId3" imgW="2654280" imgH="72360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A8ADC2D4-40D8-463B-B980-4BA7A2980A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38837" y="626411"/>
                        <a:ext cx="4419375" cy="1206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BC63B9-5AA2-42D0-9006-C928696A7F27}"/>
              </a:ext>
            </a:extLst>
          </p:cNvPr>
          <p:cNvSpPr txBox="1"/>
          <p:nvPr/>
        </p:nvSpPr>
        <p:spPr>
          <a:xfrm>
            <a:off x="374378" y="156460"/>
            <a:ext cx="5564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Approximate photoemission -- continued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740507B-2F4E-406D-96B4-54CABB5E96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43470"/>
              </p:ext>
            </p:extLst>
          </p:nvPr>
        </p:nvGraphicFramePr>
        <p:xfrm>
          <a:off x="5991726" y="1855372"/>
          <a:ext cx="5108000" cy="870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9" name="Equation" r:id="rId5" imgW="2831760" imgH="482400" progId="Equation.DSMT4">
                  <p:embed/>
                </p:oleObj>
              </mc:Choice>
              <mc:Fallback>
                <p:oleObj name="Equation" r:id="rId5" imgW="2831760" imgH="4824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740507B-2F4E-406D-96B4-54CABB5E96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91726" y="1855372"/>
                        <a:ext cx="5108000" cy="870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713C2091-322C-443A-8240-2D4199E04A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130174"/>
              </p:ext>
            </p:extLst>
          </p:nvPr>
        </p:nvGraphicFramePr>
        <p:xfrm>
          <a:off x="2665248" y="4162445"/>
          <a:ext cx="9147984" cy="2348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10" name="Equation" r:id="rId7" imgW="4356000" imgH="1117440" progId="Equation.DSMT4">
                  <p:embed/>
                </p:oleObj>
              </mc:Choice>
              <mc:Fallback>
                <p:oleObj name="Equation" r:id="rId7" imgW="4356000" imgH="111744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76810793-41C1-4014-8962-B6DF944AA0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65248" y="4162445"/>
                        <a:ext cx="9147984" cy="23483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3616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FDCE43-3183-47C4-91E3-226B93B55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A84434-720F-40ED-8AA3-2CB53A853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DC99A-39C8-4B1D-AF93-821C1394B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B743D5-9891-4D3E-8FAC-074204D986DD}"/>
              </a:ext>
            </a:extLst>
          </p:cNvPr>
          <p:cNvSpPr txBox="1"/>
          <p:nvPr/>
        </p:nvSpPr>
        <p:spPr>
          <a:xfrm>
            <a:off x="267629" y="234176"/>
            <a:ext cx="5564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Approximate photoemission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9BBDC8B-72B2-41FD-A43A-C2EC32D498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471090"/>
              </p:ext>
            </p:extLst>
          </p:nvPr>
        </p:nvGraphicFramePr>
        <p:xfrm>
          <a:off x="993504" y="695841"/>
          <a:ext cx="8748712" cy="387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0" name="Equation" r:id="rId3" imgW="4165560" imgH="1841400" progId="Equation.DSMT4">
                  <p:embed/>
                </p:oleObj>
              </mc:Choice>
              <mc:Fallback>
                <p:oleObj name="Equation" r:id="rId3" imgW="4165560" imgH="184140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713C2091-322C-443A-8240-2D4199E04A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3504" y="695841"/>
                        <a:ext cx="8748712" cy="387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3DF80ED-343B-4D1B-9B38-2609CFC25A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910581"/>
              </p:ext>
            </p:extLst>
          </p:nvPr>
        </p:nvGraphicFramePr>
        <p:xfrm>
          <a:off x="1105714" y="4745928"/>
          <a:ext cx="7361237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1" name="Equation" r:id="rId5" imgW="3504960" imgH="571320" progId="Equation.DSMT4">
                  <p:embed/>
                </p:oleObj>
              </mc:Choice>
              <mc:Fallback>
                <p:oleObj name="Equation" r:id="rId5" imgW="3504960" imgH="57132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713C2091-322C-443A-8240-2D4199E04A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5714" y="4745928"/>
                        <a:ext cx="7361237" cy="1201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0534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6748EB-AFEC-404C-A1CD-B65BF7D78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2/12/2020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4F4E7A-B33D-4334-AECD-E92752598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25C87D-3069-43BB-A77C-B67213FE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AEC57F-A216-48F5-846B-081F4D57A4C1}"/>
              </a:ext>
            </a:extLst>
          </p:cNvPr>
          <p:cNvSpPr txBox="1"/>
          <p:nvPr/>
        </p:nvSpPr>
        <p:spPr>
          <a:xfrm>
            <a:off x="267629" y="234176"/>
            <a:ext cx="5564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Approximate photoemission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355251-64F2-40E2-A4AC-10B29F4B43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548622"/>
              </p:ext>
            </p:extLst>
          </p:nvPr>
        </p:nvGraphicFramePr>
        <p:xfrm>
          <a:off x="1112311" y="985810"/>
          <a:ext cx="6762750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38" name="Equation" r:id="rId3" imgW="4140000" imgH="571320" progId="Equation.DSMT4">
                  <p:embed/>
                </p:oleObj>
              </mc:Choice>
              <mc:Fallback>
                <p:oleObj name="Equation" r:id="rId3" imgW="4140000" imgH="5713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2311" y="985810"/>
                        <a:ext cx="6762750" cy="931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04FC1E6-9636-4450-8956-80D5EAF558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585292"/>
              </p:ext>
            </p:extLst>
          </p:nvPr>
        </p:nvGraphicFramePr>
        <p:xfrm>
          <a:off x="1273524" y="1917672"/>
          <a:ext cx="7361237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39" name="Equation" r:id="rId5" imgW="3504960" imgH="571320" progId="Equation.DSMT4">
                  <p:embed/>
                </p:oleObj>
              </mc:Choice>
              <mc:Fallback>
                <p:oleObj name="Equation" r:id="rId5" imgW="3504960" imgH="5713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3DF80ED-343B-4D1B-9B38-2609CFC25A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73524" y="1917672"/>
                        <a:ext cx="7361237" cy="1201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C3D71A4-1C62-4C11-B64F-5FEF7AC6422B}"/>
              </a:ext>
            </a:extLst>
          </p:cNvPr>
          <p:cNvSpPr txBox="1"/>
          <p:nvPr/>
        </p:nvSpPr>
        <p:spPr>
          <a:xfrm>
            <a:off x="635620" y="3512634"/>
            <a:ext cx="10827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</a:rPr>
              <a:t>Digression – In general, the full transition rate is determined by averaging over all initial states and summing over all final states.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1CCDE4-746E-49DF-B609-01C409CFA755}"/>
              </a:ext>
            </a:extLst>
          </p:cNvPr>
          <p:cNvSpPr txBox="1"/>
          <p:nvPr/>
        </p:nvSpPr>
        <p:spPr>
          <a:xfrm>
            <a:off x="646771" y="4619947"/>
            <a:ext cx="10816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 our case, there is only one initial state, but a continuum of final states.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497972C-D697-4839-9683-8A8C586A85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135919"/>
              </p:ext>
            </p:extLst>
          </p:nvPr>
        </p:nvGraphicFramePr>
        <p:xfrm>
          <a:off x="1523651" y="5362626"/>
          <a:ext cx="7448271" cy="866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40" name="Equation" r:id="rId7" imgW="5460840" imgH="634680" progId="Equation.DSMT4">
                  <p:embed/>
                </p:oleObj>
              </mc:Choice>
              <mc:Fallback>
                <p:oleObj name="Equation" r:id="rId7" imgW="54608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3651" y="5362626"/>
                        <a:ext cx="7448271" cy="866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049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7799</TotalTime>
  <Words>444</Words>
  <Application>Microsoft Office PowerPoint</Application>
  <PresentationFormat>Widescreen</PresentationFormat>
  <Paragraphs>103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391</cp:revision>
  <cp:lastPrinted>2020-02-12T16:25:08Z</cp:lastPrinted>
  <dcterms:created xsi:type="dcterms:W3CDTF">2020-01-06T21:28:26Z</dcterms:created>
  <dcterms:modified xsi:type="dcterms:W3CDTF">2020-02-12T18:55:19Z</dcterms:modified>
</cp:coreProperties>
</file>