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354" r:id="rId3"/>
    <p:sldId id="388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87" r:id="rId18"/>
    <p:sldId id="380" r:id="rId19"/>
    <p:sldId id="381" r:id="rId20"/>
    <p:sldId id="382" r:id="rId21"/>
    <p:sldId id="390" r:id="rId22"/>
    <p:sldId id="391" r:id="rId23"/>
    <p:sldId id="383" r:id="rId24"/>
    <p:sldId id="386" r:id="rId25"/>
    <p:sldId id="384" r:id="rId26"/>
    <p:sldId id="385" r:id="rId2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F00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8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11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11.wmf"/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4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20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23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2388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2388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2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4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image" Target="../media/image53.emf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54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5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4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117693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</a:t>
            </a:r>
          </a:p>
          <a:p>
            <a:pPr algn="ctr"/>
            <a:r>
              <a:rPr lang="en-US" sz="3200" b="1" dirty="0"/>
              <a:t>1-1:50 AM  MWF 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/>
              <a:t>Plan for Lecture 15: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The Dirac equation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Chap. 16 in Professor Carlson’s textbook:    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Dirac equation for a free particle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Dirac equation for a hydrogen atom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749485"/>
              </p:ext>
            </p:extLst>
          </p:nvPr>
        </p:nvGraphicFramePr>
        <p:xfrm>
          <a:off x="1633538" y="232570"/>
          <a:ext cx="8882063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16" name="Equation" r:id="rId3" imgW="5816520" imgH="672840" progId="Equation.DSMT4">
                  <p:embed/>
                </p:oleObj>
              </mc:Choice>
              <mc:Fallback>
                <p:oleObj name="Equation" r:id="rId3" imgW="581652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3538" y="232570"/>
                        <a:ext cx="8882063" cy="1027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642100"/>
              </p:ext>
            </p:extLst>
          </p:nvPr>
        </p:nvGraphicFramePr>
        <p:xfrm>
          <a:off x="1871446" y="1501198"/>
          <a:ext cx="342207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17" name="Equation" r:id="rId5" imgW="2412720" imgH="698400" progId="Equation.DSMT4">
                  <p:embed/>
                </p:oleObj>
              </mc:Choice>
              <mc:Fallback>
                <p:oleObj name="Equation" r:id="rId5" imgW="241272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71446" y="1501198"/>
                        <a:ext cx="3422073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401855"/>
              </p:ext>
            </p:extLst>
          </p:nvPr>
        </p:nvGraphicFramePr>
        <p:xfrm>
          <a:off x="1574800" y="2498726"/>
          <a:ext cx="8248650" cy="404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18" name="Equation" r:id="rId7" imgW="5003640" imgH="2450880" progId="Equation.DSMT4">
                  <p:embed/>
                </p:oleObj>
              </mc:Choice>
              <mc:Fallback>
                <p:oleObj name="Equation" r:id="rId7" imgW="5003640" imgH="245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74800" y="2498726"/>
                        <a:ext cx="8248650" cy="4043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375850"/>
              </p:ext>
            </p:extLst>
          </p:nvPr>
        </p:nvGraphicFramePr>
        <p:xfrm>
          <a:off x="7654861" y="4246119"/>
          <a:ext cx="3890963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19" name="Equation" r:id="rId9" imgW="2489040" imgH="1333440" progId="Equation.DSMT4">
                  <p:embed/>
                </p:oleObj>
              </mc:Choice>
              <mc:Fallback>
                <p:oleObj name="Equation" r:id="rId9" imgW="248904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654861" y="4246119"/>
                        <a:ext cx="3890963" cy="208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A580CAF-14AF-4C3A-9256-1937B0D3EE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216802"/>
              </p:ext>
            </p:extLst>
          </p:nvPr>
        </p:nvGraphicFramePr>
        <p:xfrm>
          <a:off x="6536759" y="1627631"/>
          <a:ext cx="3422073" cy="63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20" name="Equation" r:id="rId11" imgW="1295280" imgH="241200" progId="Equation.DSMT4">
                  <p:embed/>
                </p:oleObj>
              </mc:Choice>
              <mc:Fallback>
                <p:oleObj name="Equation" r:id="rId11" imgW="1295280" imgH="2412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C8BC367B-209D-4A71-870D-887F02356E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536759" y="1627631"/>
                        <a:ext cx="3422073" cy="637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573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3463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does this all mean?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273810"/>
              </p:ext>
            </p:extLst>
          </p:nvPr>
        </p:nvGraphicFramePr>
        <p:xfrm>
          <a:off x="1693224" y="408648"/>
          <a:ext cx="7891463" cy="299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26" name="Equation" r:id="rId3" imgW="4787640" imgH="1815840" progId="Equation.DSMT4">
                  <p:embed/>
                </p:oleObj>
              </mc:Choice>
              <mc:Fallback>
                <p:oleObj name="Equation" r:id="rId3" imgW="4787640" imgH="1815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3224" y="408648"/>
                        <a:ext cx="7891463" cy="2995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20943"/>
              </p:ext>
            </p:extLst>
          </p:nvPr>
        </p:nvGraphicFramePr>
        <p:xfrm>
          <a:off x="8244579" y="1371600"/>
          <a:ext cx="1984509" cy="1845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27" name="Equation" r:id="rId5" imgW="1269720" imgH="1180800" progId="Equation.DSMT4">
                  <p:embed/>
                </p:oleObj>
              </mc:Choice>
              <mc:Fallback>
                <p:oleObj name="Equation" r:id="rId5" imgW="1269720" imgH="1180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44579" y="1371600"/>
                        <a:ext cx="1984509" cy="1845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501237"/>
              </p:ext>
            </p:extLst>
          </p:nvPr>
        </p:nvGraphicFramePr>
        <p:xfrm>
          <a:off x="1774824" y="3332978"/>
          <a:ext cx="467995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28" name="Equation" r:id="rId7" imgW="3403440" imgH="647640" progId="Equation.DSMT4">
                  <p:embed/>
                </p:oleObj>
              </mc:Choice>
              <mc:Fallback>
                <p:oleObj name="Equation" r:id="rId7" imgW="340344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74824" y="3332978"/>
                        <a:ext cx="4679953" cy="890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537957"/>
              </p:ext>
            </p:extLst>
          </p:nvPr>
        </p:nvGraphicFramePr>
        <p:xfrm>
          <a:off x="2286000" y="4207733"/>
          <a:ext cx="5357812" cy="228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29" name="Equation" r:id="rId9" imgW="3251160" imgH="1384200" progId="Equation.DSMT4">
                  <p:embed/>
                </p:oleObj>
              </mc:Choice>
              <mc:Fallback>
                <p:oleObj name="Equation" r:id="rId9" imgW="325116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86000" y="4207733"/>
                        <a:ext cx="5357812" cy="228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952500" y="2512630"/>
            <a:ext cx="4152900" cy="103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05000" y="228601"/>
            <a:ext cx="967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free particles – slightly more convenient notation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990600" y="4343400"/>
            <a:ext cx="4174042" cy="172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52500" y="1526232"/>
            <a:ext cx="4152900" cy="98836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25652" y="4360641"/>
            <a:ext cx="4138990" cy="9883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952500" y="3429000"/>
            <a:ext cx="41529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" y="220980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 mc</a:t>
            </a:r>
            <a:r>
              <a:rPr lang="en-US" sz="2400" baseline="30000" dirty="0">
                <a:latin typeface="+mj-lt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4166544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-mc</a:t>
            </a:r>
            <a:r>
              <a:rPr lang="en-US" sz="2400" baseline="30000" dirty="0">
                <a:latin typeface="+mj-lt"/>
              </a:rPr>
              <a:t>2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425332"/>
              </p:ext>
            </p:extLst>
          </p:nvPr>
        </p:nvGraphicFramePr>
        <p:xfrm>
          <a:off x="990601" y="1783873"/>
          <a:ext cx="307657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69" name="Equation" r:id="rId3" imgW="1866600" imgH="330120" progId="Equation.DSMT4">
                  <p:embed/>
                </p:oleObj>
              </mc:Choice>
              <mc:Fallback>
                <p:oleObj name="Equation" r:id="rId3" imgW="18666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1" y="1783873"/>
                        <a:ext cx="3076575" cy="544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142670"/>
              </p:ext>
            </p:extLst>
          </p:nvPr>
        </p:nvGraphicFramePr>
        <p:xfrm>
          <a:off x="1069275" y="4453583"/>
          <a:ext cx="3306763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70" name="Equation" r:id="rId5" imgW="2006280" imgH="330120" progId="Equation.DSMT4">
                  <p:embed/>
                </p:oleObj>
              </mc:Choice>
              <mc:Fallback>
                <p:oleObj name="Equation" r:id="rId5" imgW="20062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9275" y="4453583"/>
                        <a:ext cx="3306763" cy="544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108667"/>
              </p:ext>
            </p:extLst>
          </p:nvPr>
        </p:nvGraphicFramePr>
        <p:xfrm>
          <a:off x="5295900" y="1006487"/>
          <a:ext cx="4152900" cy="1677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71" name="Equation" r:id="rId7" imgW="3492360" imgH="1409400" progId="Equation.DSMT4">
                  <p:embed/>
                </p:oleObj>
              </mc:Choice>
              <mc:Fallback>
                <p:oleObj name="Equation" r:id="rId7" imgW="349236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95900" y="1006487"/>
                        <a:ext cx="4152900" cy="1677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833195"/>
              </p:ext>
            </p:extLst>
          </p:nvPr>
        </p:nvGraphicFramePr>
        <p:xfrm>
          <a:off x="5410200" y="4248150"/>
          <a:ext cx="4114800" cy="168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72" name="Equation" r:id="rId9" imgW="3441600" imgH="1409400" progId="Equation.DSMT4">
                  <p:embed/>
                </p:oleObj>
              </mc:Choice>
              <mc:Fallback>
                <p:oleObj name="Equation" r:id="rId9" imgW="344160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10200" y="4248150"/>
                        <a:ext cx="4114800" cy="1687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136563"/>
              </p:ext>
            </p:extLst>
          </p:nvPr>
        </p:nvGraphicFramePr>
        <p:xfrm>
          <a:off x="9639300" y="2272460"/>
          <a:ext cx="2246313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73" name="Equation" r:id="rId11" imgW="1333440" imgH="1333440" progId="Equation.DSMT4">
                  <p:embed/>
                </p:oleObj>
              </mc:Choice>
              <mc:Fallback>
                <p:oleObj name="Equation" r:id="rId11" imgW="133344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639300" y="2272460"/>
                        <a:ext cx="2246313" cy="224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48A0D63B-A27B-4CAB-90B6-2F6B1F377DBE}"/>
              </a:ext>
            </a:extLst>
          </p:cNvPr>
          <p:cNvSpPr txBox="1"/>
          <p:nvPr/>
        </p:nvSpPr>
        <p:spPr>
          <a:xfrm>
            <a:off x="266700" y="5945272"/>
            <a:ext cx="1165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For free particle, 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E&gt;0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 and 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E&lt;0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 solutions represent distinct physical situations.</a:t>
            </a:r>
          </a:p>
        </p:txBody>
      </p:sp>
    </p:spTree>
    <p:extLst>
      <p:ext uri="{BB962C8B-B14F-4D97-AF65-F5344CB8AC3E}">
        <p14:creationId xmlns:p14="http://schemas.microsoft.com/office/powerpoint/2010/main" val="192952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428308"/>
              </p:ext>
            </p:extLst>
          </p:nvPr>
        </p:nvGraphicFramePr>
        <p:xfrm>
          <a:off x="2118571" y="502923"/>
          <a:ext cx="433387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117" name="Equation" r:id="rId3" imgW="3124080" imgH="698400" progId="Equation.DSMT4">
                  <p:embed/>
                </p:oleObj>
              </mc:Choice>
              <mc:Fallback>
                <p:oleObj name="Equation" r:id="rId3" imgW="312408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571" y="502923"/>
                        <a:ext cx="4333875" cy="96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own Arrow 5"/>
          <p:cNvSpPr/>
          <p:nvPr/>
        </p:nvSpPr>
        <p:spPr>
          <a:xfrm>
            <a:off x="4457700" y="1388161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269304"/>
              </p:ext>
            </p:extLst>
          </p:nvPr>
        </p:nvGraphicFramePr>
        <p:xfrm>
          <a:off x="2514600" y="1654861"/>
          <a:ext cx="2476500" cy="1092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118" name="Equation" r:id="rId5" imgW="1295280" imgH="571320" progId="Equation.DSMT4">
                  <p:embed/>
                </p:oleObj>
              </mc:Choice>
              <mc:Fallback>
                <p:oleObj name="Equation" r:id="rId5" imgW="129528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4600" y="1654861"/>
                        <a:ext cx="2476500" cy="1092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76400" y="66498"/>
            <a:ext cx="6934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a free particle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508588"/>
              </p:ext>
            </p:extLst>
          </p:nvPr>
        </p:nvGraphicFramePr>
        <p:xfrm>
          <a:off x="1677989" y="3048000"/>
          <a:ext cx="8688387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119" name="Equation" r:id="rId7" imgW="5803560" imgH="1726920" progId="Equation.DSMT4">
                  <p:embed/>
                </p:oleObj>
              </mc:Choice>
              <mc:Fallback>
                <p:oleObj name="Equation" r:id="rId7" imgW="5803560" imgH="1726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77989" y="3048000"/>
                        <a:ext cx="8688387" cy="258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2933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30480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Fermi particle in a scalar potential field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35786"/>
              </p:ext>
            </p:extLst>
          </p:nvPr>
        </p:nvGraphicFramePr>
        <p:xfrm>
          <a:off x="1751807" y="1143000"/>
          <a:ext cx="8688387" cy="423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75" name="Equation" r:id="rId3" imgW="5803560" imgH="2831760" progId="Equation.DSMT4">
                  <p:embed/>
                </p:oleObj>
              </mc:Choice>
              <mc:Fallback>
                <p:oleObj name="Equation" r:id="rId3" imgW="5803560" imgH="283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1807" y="1143000"/>
                        <a:ext cx="8688387" cy="423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5390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2167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711532"/>
              </p:ext>
            </p:extLst>
          </p:nvPr>
        </p:nvGraphicFramePr>
        <p:xfrm>
          <a:off x="2209800" y="415576"/>
          <a:ext cx="5970588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60" name="Equation" r:id="rId3" imgW="3479760" imgH="1307880" progId="Equation.DSMT4">
                  <p:embed/>
                </p:oleObj>
              </mc:Choice>
              <mc:Fallback>
                <p:oleObj name="Equation" r:id="rId3" imgW="347976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9800" y="415576"/>
                        <a:ext cx="5970588" cy="2243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852965"/>
              </p:ext>
            </p:extLst>
          </p:nvPr>
        </p:nvGraphicFramePr>
        <p:xfrm>
          <a:off x="2271156" y="2327270"/>
          <a:ext cx="2476500" cy="1092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61" name="Equation" r:id="rId5" imgW="1295280" imgH="571320" progId="Equation.DSMT4">
                  <p:embed/>
                </p:oleObj>
              </mc:Choice>
              <mc:Fallback>
                <p:oleObj name="Equation" r:id="rId5" imgW="129528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71156" y="2327270"/>
                        <a:ext cx="2476500" cy="1092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385352"/>
              </p:ext>
            </p:extLst>
          </p:nvPr>
        </p:nvGraphicFramePr>
        <p:xfrm>
          <a:off x="2271156" y="3618532"/>
          <a:ext cx="6724948" cy="2629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62" name="Equation" r:id="rId7" imgW="4546440" imgH="1777680" progId="Equation.DSMT4">
                  <p:embed/>
                </p:oleObj>
              </mc:Choice>
              <mc:Fallback>
                <p:oleObj name="Equation" r:id="rId7" imgW="4546440" imgH="1777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71156" y="3618532"/>
                        <a:ext cx="6724948" cy="26298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0828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167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491248"/>
              </p:ext>
            </p:extLst>
          </p:nvPr>
        </p:nvGraphicFramePr>
        <p:xfrm>
          <a:off x="1676400" y="838200"/>
          <a:ext cx="672465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11" name="Equation" r:id="rId3" imgW="4546440" imgH="698400" progId="Equation.DSMT4">
                  <p:embed/>
                </p:oleObj>
              </mc:Choice>
              <mc:Fallback>
                <p:oleObj name="Equation" r:id="rId3" imgW="454644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838200"/>
                        <a:ext cx="6724650" cy="1033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/>
          <p:cNvSpPr/>
          <p:nvPr/>
        </p:nvSpPr>
        <p:spPr>
          <a:xfrm rot="5400000">
            <a:off x="3200400" y="854923"/>
            <a:ext cx="571500" cy="3314700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683459"/>
              </p:ext>
            </p:extLst>
          </p:nvPr>
        </p:nvGraphicFramePr>
        <p:xfrm>
          <a:off x="3233318" y="2863238"/>
          <a:ext cx="50566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12" name="Equation" r:id="rId5" imgW="241200" imgH="215640" progId="Equation.DSMT4">
                  <p:embed/>
                </p:oleObj>
              </mc:Choice>
              <mc:Fallback>
                <p:oleObj name="Equation" r:id="rId5" imgW="2412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3318" y="2863238"/>
                        <a:ext cx="505665" cy="45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765542"/>
              </p:ext>
            </p:extLst>
          </p:nvPr>
        </p:nvGraphicFramePr>
        <p:xfrm>
          <a:off x="1505712" y="3511080"/>
          <a:ext cx="9137904" cy="2913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13" name="Equation" r:id="rId7" imgW="6172200" imgH="1968480" progId="Equation.DSMT4">
                  <p:embed/>
                </p:oleObj>
              </mc:Choice>
              <mc:Fallback>
                <p:oleObj name="Equation" r:id="rId7" imgW="6172200" imgH="1968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05712" y="3511080"/>
                        <a:ext cx="9137904" cy="29138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6261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179627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 – useful identity for operator vectors </a:t>
            </a:r>
            <a:r>
              <a:rPr lang="en-US" sz="2400" b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 and </a:t>
            </a:r>
            <a:r>
              <a:rPr lang="en-US" sz="2400" b="1" dirty="0">
                <a:latin typeface="+mj-lt"/>
              </a:rPr>
              <a:t>B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049364"/>
              </p:ext>
            </p:extLst>
          </p:nvPr>
        </p:nvGraphicFramePr>
        <p:xfrm>
          <a:off x="914400" y="834587"/>
          <a:ext cx="8991600" cy="3092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19" name="Equation" r:id="rId3" imgW="6387840" imgH="2197080" progId="Equation.DSMT4">
                  <p:embed/>
                </p:oleObj>
              </mc:Choice>
              <mc:Fallback>
                <p:oleObj name="Equation" r:id="rId3" imgW="6387840" imgH="2197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834587"/>
                        <a:ext cx="8991600" cy="30923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910969"/>
              </p:ext>
            </p:extLst>
          </p:nvPr>
        </p:nvGraphicFramePr>
        <p:xfrm>
          <a:off x="930274" y="4419600"/>
          <a:ext cx="9229726" cy="176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20" name="Equation" r:id="rId5" imgW="6858000" imgH="1307880" progId="Equation.DSMT4">
                  <p:embed/>
                </p:oleObj>
              </mc:Choice>
              <mc:Fallback>
                <p:oleObj name="Equation" r:id="rId5" imgW="685800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0274" y="4419600"/>
                        <a:ext cx="9229726" cy="176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2855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167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422618"/>
              </p:ext>
            </p:extLst>
          </p:nvPr>
        </p:nvGraphicFramePr>
        <p:xfrm>
          <a:off x="457200" y="371174"/>
          <a:ext cx="10088563" cy="453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23" name="Equation" r:id="rId3" imgW="6819840" imgH="3060360" progId="Equation.DSMT4">
                  <p:embed/>
                </p:oleObj>
              </mc:Choice>
              <mc:Fallback>
                <p:oleObj name="Equation" r:id="rId3" imgW="6819840" imgH="306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371174"/>
                        <a:ext cx="10088563" cy="4532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203236"/>
              </p:ext>
            </p:extLst>
          </p:nvPr>
        </p:nvGraphicFramePr>
        <p:xfrm>
          <a:off x="549274" y="5207453"/>
          <a:ext cx="9520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24" name="Equation" r:id="rId5" imgW="5651280" imgH="723600" progId="Equation.DSMT4">
                  <p:embed/>
                </p:oleObj>
              </mc:Choice>
              <mc:Fallback>
                <p:oleObj name="Equation" r:id="rId5" imgW="56512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9274" y="5207453"/>
                        <a:ext cx="9520288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941601"/>
              </p:ext>
            </p:extLst>
          </p:nvPr>
        </p:nvGraphicFramePr>
        <p:xfrm>
          <a:off x="6400800" y="3953102"/>
          <a:ext cx="2666349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25" name="Equation" r:id="rId7" imgW="1473120" imgH="672840" progId="Equation.DSMT4">
                  <p:embed/>
                </p:oleObj>
              </mc:Choice>
              <mc:Fallback>
                <p:oleObj name="Equation" r:id="rId7" imgW="147312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00800" y="3953102"/>
                        <a:ext cx="2666349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630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167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832878"/>
              </p:ext>
            </p:extLst>
          </p:nvPr>
        </p:nvGraphicFramePr>
        <p:xfrm>
          <a:off x="1828800" y="526627"/>
          <a:ext cx="672465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30" name="Equation" r:id="rId3" imgW="4546440" imgH="698400" progId="Equation.DSMT4">
                  <p:embed/>
                </p:oleObj>
              </mc:Choice>
              <mc:Fallback>
                <p:oleObj name="Equation" r:id="rId3" imgW="454644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526627"/>
                        <a:ext cx="6724650" cy="1033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537482"/>
              </p:ext>
            </p:extLst>
          </p:nvPr>
        </p:nvGraphicFramePr>
        <p:xfrm>
          <a:off x="4186238" y="1873251"/>
          <a:ext cx="512445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31" name="Equation" r:id="rId5" imgW="2628720" imgH="698400" progId="Equation.DSMT4">
                  <p:embed/>
                </p:oleObj>
              </mc:Choice>
              <mc:Fallback>
                <p:oleObj name="Equation" r:id="rId5" imgW="262872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86238" y="1873251"/>
                        <a:ext cx="5124450" cy="136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72113"/>
              </p:ext>
            </p:extLst>
          </p:nvPr>
        </p:nvGraphicFramePr>
        <p:xfrm>
          <a:off x="2667000" y="3479801"/>
          <a:ext cx="6477000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32" name="Equation" r:id="rId7" imgW="4673520" imgH="1904760" progId="Equation.DSMT4">
                  <p:embed/>
                </p:oleObj>
              </mc:Choice>
              <mc:Fallback>
                <p:oleObj name="Equation" r:id="rId7" imgW="4673520" imgH="1904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67000" y="3479801"/>
                        <a:ext cx="6477000" cy="2638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52600" y="2088939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We can </a:t>
            </a:r>
          </a:p>
          <a:p>
            <a:r>
              <a:rPr lang="en-US" sz="2400" dirty="0">
                <a:latin typeface="+mj-lt"/>
              </a:rPr>
              <a:t>show that:</a:t>
            </a:r>
          </a:p>
        </p:txBody>
      </p:sp>
    </p:spTree>
    <p:extLst>
      <p:ext uri="{BB962C8B-B14F-4D97-AF65-F5344CB8AC3E}">
        <p14:creationId xmlns:p14="http://schemas.microsoft.com/office/powerpoint/2010/main" val="9979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558094" y="3733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CA255C-E352-47CD-B560-64ED184502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8159" y="58621"/>
            <a:ext cx="9595681" cy="62977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299DE66-607C-4887-B06A-D77354B99009}"/>
              </a:ext>
            </a:extLst>
          </p:cNvPr>
          <p:cNvSpPr/>
          <p:nvPr/>
        </p:nvSpPr>
        <p:spPr>
          <a:xfrm>
            <a:off x="1447800" y="2057400"/>
            <a:ext cx="9296400" cy="304800"/>
          </a:xfrm>
          <a:prstGeom prst="rect">
            <a:avLst/>
          </a:prstGeom>
          <a:solidFill>
            <a:srgbClr val="DA32AA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831045"/>
              </p:ext>
            </p:extLst>
          </p:nvPr>
        </p:nvGraphicFramePr>
        <p:xfrm>
          <a:off x="1548384" y="838200"/>
          <a:ext cx="4044950" cy="3605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6" name="Equation" r:id="rId3" imgW="2806560" imgH="2501640" progId="Equation.DSMT4">
                  <p:embed/>
                </p:oleObj>
              </mc:Choice>
              <mc:Fallback>
                <p:oleObj name="Equation" r:id="rId3" imgW="2806560" imgH="250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8384" y="838200"/>
                        <a:ext cx="4044950" cy="36056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0" y="2167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 -- continued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BBCC4CA-D163-4B57-AAB1-45006C4227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203951"/>
              </p:ext>
            </p:extLst>
          </p:nvPr>
        </p:nvGraphicFramePr>
        <p:xfrm>
          <a:off x="1577566" y="5048525"/>
          <a:ext cx="8031535" cy="149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7" name="Equation" r:id="rId5" imgW="3695400" imgH="685800" progId="Equation.DSMT4">
                  <p:embed/>
                </p:oleObj>
              </mc:Choice>
              <mc:Fallback>
                <p:oleObj name="Equation" r:id="rId5" imgW="369540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77566" y="5048525"/>
                        <a:ext cx="8031535" cy="1490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429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47BE0-8B71-4E40-B4A3-E11D12454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A79B2C-F53B-4D5A-8D87-3F5B8C68D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C0D1C-59E9-42F4-ABEC-CAD46DC26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35672F-8139-4720-B6E2-7F24456B0245}"/>
              </a:ext>
            </a:extLst>
          </p:cNvPr>
          <p:cNvSpPr txBox="1"/>
          <p:nvPr/>
        </p:nvSpPr>
        <p:spPr>
          <a:xfrm>
            <a:off x="533400" y="381000"/>
            <a:ext cx="106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relationships between the operators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25C1AF4-FDB9-4B73-ABBD-8F288D7B8B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287393"/>
              </p:ext>
            </p:extLst>
          </p:nvPr>
        </p:nvGraphicFramePr>
        <p:xfrm>
          <a:off x="1219200" y="990600"/>
          <a:ext cx="837239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41" name="Equation" r:id="rId3" imgW="2831760" imgH="253800" progId="Equation.DSMT4">
                  <p:embed/>
                </p:oleObj>
              </mc:Choice>
              <mc:Fallback>
                <p:oleObj name="Equation" r:id="rId3" imgW="2831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990600"/>
                        <a:ext cx="8372390" cy="750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77F03EF-FDAA-474A-9A10-9F10D28613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91881"/>
              </p:ext>
            </p:extLst>
          </p:nvPr>
        </p:nvGraphicFramePr>
        <p:xfrm>
          <a:off x="871453" y="2053282"/>
          <a:ext cx="10581074" cy="187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42" name="Equation" r:id="rId5" imgW="4012920" imgH="711000" progId="Equation.DSMT4">
                  <p:embed/>
                </p:oleObj>
              </mc:Choice>
              <mc:Fallback>
                <p:oleObj name="Equation" r:id="rId5" imgW="4012920" imgH="7110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8BBCC4CA-D163-4B57-AAB1-45006C4227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1453" y="2053282"/>
                        <a:ext cx="10581074" cy="187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51424B2-1497-4D3A-99F7-85EA3230B5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553096"/>
              </p:ext>
            </p:extLst>
          </p:nvPr>
        </p:nvGraphicFramePr>
        <p:xfrm>
          <a:off x="1219200" y="4114800"/>
          <a:ext cx="4495800" cy="187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43" name="Equation" r:id="rId7" imgW="1612800" imgH="672840" progId="Equation.DSMT4">
                  <p:embed/>
                </p:oleObj>
              </mc:Choice>
              <mc:Fallback>
                <p:oleObj name="Equation" r:id="rId7" imgW="16128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19200" y="4114800"/>
                        <a:ext cx="4495800" cy="187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4EF141-DB00-4282-8775-86A51FB7F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119578-4577-4FC3-8856-1A819A90C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B89D37-54F2-4E26-9B57-2B6E98850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2E00B8-B426-46A3-9F43-9809BAC3B26C}"/>
              </a:ext>
            </a:extLst>
          </p:cNvPr>
          <p:cNvSpPr txBox="1"/>
          <p:nvPr/>
        </p:nvSpPr>
        <p:spPr>
          <a:xfrm>
            <a:off x="381000" y="228600"/>
            <a:ext cx="1028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allowed combinations of eigenvalues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41A59C8-10B1-4E27-A1BF-B9F415E758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408351"/>
              </p:ext>
            </p:extLst>
          </p:nvPr>
        </p:nvGraphicFramePr>
        <p:xfrm>
          <a:off x="972312" y="575099"/>
          <a:ext cx="6899274" cy="243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61" name="Equation" r:id="rId3" imgW="2082600" imgH="736560" progId="Equation.DSMT4">
                  <p:embed/>
                </p:oleObj>
              </mc:Choice>
              <mc:Fallback>
                <p:oleObj name="Equation" r:id="rId3" imgW="208260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2312" y="575099"/>
                        <a:ext cx="6899274" cy="2439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4681783-30B9-4103-8FC3-41F1B33F0896}"/>
              </a:ext>
            </a:extLst>
          </p:cNvPr>
          <p:cNvSpPr txBox="1"/>
          <p:nvPr/>
        </p:nvSpPr>
        <p:spPr>
          <a:xfrm>
            <a:off x="368808" y="326809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Alternatively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32E8FC8-FCDF-413D-98AB-55E1165ED6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029862"/>
              </p:ext>
            </p:extLst>
          </p:nvPr>
        </p:nvGraphicFramePr>
        <p:xfrm>
          <a:off x="1308068" y="3720612"/>
          <a:ext cx="6227762" cy="2088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62" name="Equation" r:id="rId5" imgW="2120760" imgH="711000" progId="Equation.DSMT4">
                  <p:embed/>
                </p:oleObj>
              </mc:Choice>
              <mc:Fallback>
                <p:oleObj name="Equation" r:id="rId5" imgW="21207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08068" y="3720612"/>
                        <a:ext cx="6227762" cy="2088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54556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9826" y="1092414"/>
            <a:ext cx="6764175" cy="1295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76400" y="152401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 of angular momentum - orbital angular momentum and spin angular momentum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086583"/>
              </p:ext>
            </p:extLst>
          </p:nvPr>
        </p:nvGraphicFramePr>
        <p:xfrm>
          <a:off x="3084616" y="2430097"/>
          <a:ext cx="174811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66" name="Equation" r:id="rId4" imgW="1143000" imgH="647640" progId="Equation.DSMT4">
                  <p:embed/>
                </p:oleObj>
              </mc:Choice>
              <mc:Fallback>
                <p:oleObj name="Equation" r:id="rId4" imgW="11430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84616" y="2430097"/>
                        <a:ext cx="1748118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423496"/>
              </p:ext>
            </p:extLst>
          </p:nvPr>
        </p:nvGraphicFramePr>
        <p:xfrm>
          <a:off x="6116782" y="2489928"/>
          <a:ext cx="1747164" cy="985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67" name="Equation" r:id="rId6" imgW="1193760" imgH="672840" progId="Equation.DSMT4">
                  <p:embed/>
                </p:oleObj>
              </mc:Choice>
              <mc:Fallback>
                <p:oleObj name="Equation" r:id="rId6" imgW="11937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16782" y="2489928"/>
                        <a:ext cx="1747164" cy="985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388495"/>
              </p:ext>
            </p:extLst>
          </p:nvPr>
        </p:nvGraphicFramePr>
        <p:xfrm>
          <a:off x="1752600" y="3675370"/>
          <a:ext cx="8686800" cy="2606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68" name="Equation" r:id="rId8" imgW="6730920" imgH="2019240" progId="Equation.DSMT4">
                  <p:embed/>
                </p:oleObj>
              </mc:Choice>
              <mc:Fallback>
                <p:oleObj name="Equation" r:id="rId8" imgW="6730920" imgH="2019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52600" y="3675370"/>
                        <a:ext cx="8686800" cy="2606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0795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04801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representation of the spin-angular function in terms of spherical harmonic functions and eigenvectors of </a:t>
            </a:r>
            <a:r>
              <a:rPr lang="en-US" sz="2400" dirty="0" err="1">
                <a:latin typeface="Symbol" panose="05050102010706020507" pitchFamily="18" charset="2"/>
              </a:rPr>
              <a:t>s</a:t>
            </a:r>
            <a:r>
              <a:rPr lang="en-US" sz="2400" baseline="-25000" dirty="0" err="1">
                <a:latin typeface="+mj-lt"/>
              </a:rPr>
              <a:t>z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59870"/>
              </p:ext>
            </p:extLst>
          </p:nvPr>
        </p:nvGraphicFramePr>
        <p:xfrm>
          <a:off x="2362201" y="1505130"/>
          <a:ext cx="8113713" cy="227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81" name="Equation" r:id="rId3" imgW="6286320" imgH="1765080" progId="Equation.DSMT4">
                  <p:embed/>
                </p:oleObj>
              </mc:Choice>
              <mc:Fallback>
                <p:oleObj name="Equation" r:id="rId3" imgW="6286320" imgH="1765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201" y="1505130"/>
                        <a:ext cx="8113713" cy="2278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1665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213619"/>
              </p:ext>
            </p:extLst>
          </p:nvPr>
        </p:nvGraphicFramePr>
        <p:xfrm>
          <a:off x="1828801" y="205907"/>
          <a:ext cx="795063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94" name="Equation" r:id="rId3" imgW="6514920" imgH="749160" progId="Equation.DSMT4">
                  <p:embed/>
                </p:oleObj>
              </mc:Choice>
              <mc:Fallback>
                <p:oleObj name="Equation" r:id="rId3" imgW="651492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1" y="205907"/>
                        <a:ext cx="7950631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317678"/>
              </p:ext>
            </p:extLst>
          </p:nvPr>
        </p:nvGraphicFramePr>
        <p:xfrm>
          <a:off x="1948543" y="1009528"/>
          <a:ext cx="3496598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95" name="Equation" r:id="rId5" imgW="2082600" imgH="1002960" progId="Equation.DSMT4">
                  <p:embed/>
                </p:oleObj>
              </mc:Choice>
              <mc:Fallback>
                <p:oleObj name="Equation" r:id="rId5" imgW="208260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48543" y="1009528"/>
                        <a:ext cx="3496598" cy="1684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182801"/>
              </p:ext>
            </p:extLst>
          </p:nvPr>
        </p:nvGraphicFramePr>
        <p:xfrm>
          <a:off x="2971800" y="2895600"/>
          <a:ext cx="4572000" cy="3337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96" name="Equation" r:id="rId7" imgW="3340080" imgH="2438280" progId="Equation.DSMT4">
                  <p:embed/>
                </p:oleObj>
              </mc:Choice>
              <mc:Fallback>
                <p:oleObj name="Equation" r:id="rId7" imgW="3340080" imgH="243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71800" y="2895600"/>
                        <a:ext cx="4572000" cy="3337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8462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882028"/>
              </p:ext>
            </p:extLst>
          </p:nvPr>
        </p:nvGraphicFramePr>
        <p:xfrm>
          <a:off x="1828800" y="152401"/>
          <a:ext cx="512445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86" name="Equation" r:id="rId3" imgW="2628720" imgH="698400" progId="Equation.DSMT4">
                  <p:embed/>
                </p:oleObj>
              </mc:Choice>
              <mc:Fallback>
                <p:oleObj name="Equation" r:id="rId3" imgW="262872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152401"/>
                        <a:ext cx="5124450" cy="136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008005"/>
              </p:ext>
            </p:extLst>
          </p:nvPr>
        </p:nvGraphicFramePr>
        <p:xfrm>
          <a:off x="1981201" y="1752600"/>
          <a:ext cx="5813797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87" name="Equation" r:id="rId5" imgW="3797280" imgH="1841400" progId="Equation.DSMT4">
                  <p:embed/>
                </p:oleObj>
              </mc:Choice>
              <mc:Fallback>
                <p:oleObj name="Equation" r:id="rId5" imgW="3797280" imgH="1841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1201" y="1752600"/>
                        <a:ext cx="5813797" cy="281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81200" y="4679345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Question: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How do these </a:t>
            </a:r>
            <a:r>
              <a:rPr lang="en-US" sz="2400">
                <a:latin typeface="+mj-lt"/>
              </a:rPr>
              <a:t>results reduce to  </a:t>
            </a:r>
            <a:r>
              <a:rPr lang="en-US" sz="2400" dirty="0">
                <a:latin typeface="+mj-lt"/>
              </a:rPr>
              <a:t>the </a:t>
            </a:r>
            <a:r>
              <a:rPr lang="en-US" sz="2400" dirty="0" err="1">
                <a:latin typeface="+mj-lt"/>
              </a:rPr>
              <a:t>Schroedinger</a:t>
            </a:r>
            <a:r>
              <a:rPr lang="en-US" sz="2400" dirty="0">
                <a:latin typeface="+mj-lt"/>
              </a:rPr>
              <a:t> equation in the non-relativistic limit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What new physics is contained more generally?</a:t>
            </a:r>
          </a:p>
        </p:txBody>
      </p:sp>
    </p:spTree>
    <p:extLst>
      <p:ext uri="{BB962C8B-B14F-4D97-AF65-F5344CB8AC3E}">
        <p14:creationId xmlns:p14="http://schemas.microsoft.com/office/powerpoint/2010/main" val="1419976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C44CFF-4C59-4E13-AB16-B925B489A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3ED861-AD12-4A91-8A61-E8B865A77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04DEC9-095C-40FF-8F15-E56E1DCE0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 descr="A person wearing a suit and tie smiling and looking at the camera&#10;&#10;Description automatically generated">
            <a:extLst>
              <a:ext uri="{FF2B5EF4-FFF2-40B4-BE49-F238E27FC236}">
                <a16:creationId xmlns:a16="http://schemas.microsoft.com/office/drawing/2014/main" id="{B96D1D03-F0FC-418E-B078-A70439DFF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33400"/>
            <a:ext cx="2202376" cy="30852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C73FCD2-56BE-46D5-85AD-188B0E85F826}"/>
              </a:ext>
            </a:extLst>
          </p:cNvPr>
          <p:cNvSpPr txBox="1"/>
          <p:nvPr/>
        </p:nvSpPr>
        <p:spPr>
          <a:xfrm>
            <a:off x="3454400" y="609600"/>
            <a:ext cx="683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P. A. M Dirac 1902-1984</a:t>
            </a:r>
          </a:p>
          <a:p>
            <a:r>
              <a:rPr lang="en-US" sz="2400" dirty="0">
                <a:latin typeface="+mj-lt"/>
              </a:rPr>
              <a:t>Won Nobel Prize in Physics in 1933 </a:t>
            </a:r>
          </a:p>
          <a:p>
            <a:r>
              <a:rPr lang="en-US" sz="2400" dirty="0">
                <a:latin typeface="+mj-lt"/>
              </a:rPr>
              <a:t>together with Erwin Schr</a:t>
            </a:r>
            <a:r>
              <a:rPr lang="en-US" sz="2400" dirty="0"/>
              <a:t>ö</a:t>
            </a:r>
            <a:r>
              <a:rPr lang="en-US" sz="2400" dirty="0">
                <a:latin typeface="+mj-lt"/>
              </a:rPr>
              <a:t>dinger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E1AB6F-D200-4CD0-85DC-3C0DB0D6A8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4400" y="2057625"/>
            <a:ext cx="4933950" cy="24900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7730C13-19B3-4EF8-AEB4-B155F8F656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4503247"/>
            <a:ext cx="4167188" cy="94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78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30300" y="304801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Energy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Momentum relationships in classical and quantum mechanics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1017" y="1302311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Non-relativistic mechanics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147707"/>
              </p:ext>
            </p:extLst>
          </p:nvPr>
        </p:nvGraphicFramePr>
        <p:xfrm>
          <a:off x="2667000" y="2743200"/>
          <a:ext cx="1687930" cy="2051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96" name="Equation" r:id="rId3" imgW="1295280" imgH="1574640" progId="Equation.DSMT4">
                  <p:embed/>
                </p:oleObj>
              </mc:Choice>
              <mc:Fallback>
                <p:oleObj name="Equation" r:id="rId3" imgW="129528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0" y="2743200"/>
                        <a:ext cx="1687930" cy="20519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53200" y="1295401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Relativistic mechanics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803918"/>
              </p:ext>
            </p:extLst>
          </p:nvPr>
        </p:nvGraphicFramePr>
        <p:xfrm>
          <a:off x="6140450" y="2279091"/>
          <a:ext cx="5213350" cy="307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97" name="Equation" r:id="rId5" imgW="4000320" imgH="2361960" progId="Equation.DSMT4">
                  <p:embed/>
                </p:oleObj>
              </mc:Choice>
              <mc:Fallback>
                <p:oleObj name="Equation" r:id="rId5" imgW="4000320" imgH="236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40450" y="2279091"/>
                        <a:ext cx="5213350" cy="307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904656" y="766466"/>
            <a:ext cx="5934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Focusing on treatment of Fermi particles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150D9B-A66D-4FC5-BF43-137B3335676C}"/>
              </a:ext>
            </a:extLst>
          </p:cNvPr>
          <p:cNvSpPr txBox="1"/>
          <p:nvPr/>
        </p:nvSpPr>
        <p:spPr>
          <a:xfrm>
            <a:off x="228600" y="3034167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Classical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C5F1A3-1900-4CA3-B48E-7B484EC0F46C}"/>
              </a:ext>
            </a:extLst>
          </p:cNvPr>
          <p:cNvSpPr txBox="1"/>
          <p:nvPr/>
        </p:nvSpPr>
        <p:spPr>
          <a:xfrm>
            <a:off x="228600" y="42672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Quantum</a:t>
            </a:r>
          </a:p>
        </p:txBody>
      </p:sp>
    </p:spTree>
    <p:extLst>
      <p:ext uri="{BB962C8B-B14F-4D97-AF65-F5344CB8AC3E}">
        <p14:creationId xmlns:p14="http://schemas.microsoft.com/office/powerpoint/2010/main" val="72175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068330"/>
              </p:ext>
            </p:extLst>
          </p:nvPr>
        </p:nvGraphicFramePr>
        <p:xfrm>
          <a:off x="2286000" y="1066800"/>
          <a:ext cx="6325189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75" name="Equation" r:id="rId3" imgW="4216320" imgH="2997000" progId="Equation.DSMT4">
                  <p:embed/>
                </p:oleObj>
              </mc:Choice>
              <mc:Fallback>
                <p:oleObj name="Equation" r:id="rId3" imgW="4216320" imgH="299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1066800"/>
                        <a:ext cx="6325189" cy="449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52600" y="235804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Relativistic relationships – continued</a:t>
            </a:r>
          </a:p>
          <a:p>
            <a:r>
              <a:rPr lang="en-US" sz="2400" dirty="0">
                <a:latin typeface="+mj-lt"/>
              </a:rPr>
              <a:t>   Ref:  J. J. Sakurai, Advanced Quantum Mechanics</a:t>
            </a:r>
          </a:p>
        </p:txBody>
      </p:sp>
    </p:spTree>
    <p:extLst>
      <p:ext uri="{BB962C8B-B14F-4D97-AF65-F5344CB8AC3E}">
        <p14:creationId xmlns:p14="http://schemas.microsoft.com/office/powerpoint/2010/main" val="385222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304801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Relativistic relationships – continued</a:t>
            </a:r>
          </a:p>
          <a:p>
            <a:r>
              <a:rPr lang="en-US" sz="2400" dirty="0">
                <a:latin typeface="+mj-lt"/>
              </a:rPr>
              <a:t>   Ref:  J. J. Sakurai, Advanced Quantum Mechanics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083871"/>
              </p:ext>
            </p:extLst>
          </p:nvPr>
        </p:nvGraphicFramePr>
        <p:xfrm>
          <a:off x="1981200" y="1166475"/>
          <a:ext cx="54864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38" name="Equation" r:id="rId3" imgW="3657600" imgH="2361960" progId="Equation.DSMT4">
                  <p:embed/>
                </p:oleObj>
              </mc:Choice>
              <mc:Fallback>
                <p:oleObj name="Equation" r:id="rId3" imgW="3657600" imgH="236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1166475"/>
                        <a:ext cx="54864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409094"/>
              </p:ext>
            </p:extLst>
          </p:nvPr>
        </p:nvGraphicFramePr>
        <p:xfrm>
          <a:off x="2387600" y="4682066"/>
          <a:ext cx="4406011" cy="1674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39" name="Equation" r:id="rId5" imgW="3174840" imgH="1206360" progId="Equation.DSMT4">
                  <p:embed/>
                </p:oleObj>
              </mc:Choice>
              <mc:Fallback>
                <p:oleObj name="Equation" r:id="rId5" imgW="3174840" imgH="1206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87600" y="4682066"/>
                        <a:ext cx="4406011" cy="16742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9365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304801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Relativistic relationships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246530"/>
              </p:ext>
            </p:extLst>
          </p:nvPr>
        </p:nvGraphicFramePr>
        <p:xfrm>
          <a:off x="2445544" y="1143001"/>
          <a:ext cx="4405313" cy="320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63" name="Equation" r:id="rId3" imgW="3174840" imgH="2311200" progId="Equation.DSMT4">
                  <p:embed/>
                </p:oleObj>
              </mc:Choice>
              <mc:Fallback>
                <p:oleObj name="Equation" r:id="rId3" imgW="3174840" imgH="231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45544" y="1143001"/>
                        <a:ext cx="4405313" cy="320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own Arrow 6"/>
          <p:cNvSpPr/>
          <p:nvPr/>
        </p:nvSpPr>
        <p:spPr>
          <a:xfrm>
            <a:off x="4130634" y="4461172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573541"/>
              </p:ext>
            </p:extLst>
          </p:nvPr>
        </p:nvGraphicFramePr>
        <p:xfrm>
          <a:off x="2876550" y="4876800"/>
          <a:ext cx="2476500" cy="1092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64" name="Equation" r:id="rId5" imgW="1295280" imgH="571320" progId="Equation.DSMT4">
                  <p:embed/>
                </p:oleObj>
              </mc:Choice>
              <mc:Fallback>
                <p:oleObj name="Equation" r:id="rId5" imgW="129528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76550" y="4876800"/>
                        <a:ext cx="2476500" cy="1092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9248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78231" y="130474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Four component </a:t>
            </a:r>
            <a:r>
              <a:rPr lang="en-US" sz="2400" dirty="0" err="1">
                <a:latin typeface="+mj-lt"/>
              </a:rPr>
              <a:t>wavefunction</a:t>
            </a:r>
            <a:r>
              <a:rPr lang="en-US" sz="2400" dirty="0">
                <a:latin typeface="+mj-lt"/>
              </a:rPr>
              <a:t> of free Fermi particle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681181"/>
              </p:ext>
            </p:extLst>
          </p:nvPr>
        </p:nvGraphicFramePr>
        <p:xfrm>
          <a:off x="2824164" y="592139"/>
          <a:ext cx="5253037" cy="567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42" name="Equation" r:id="rId3" imgW="3187440" imgH="3441600" progId="Equation.DSMT4">
                  <p:embed/>
                </p:oleObj>
              </mc:Choice>
              <mc:Fallback>
                <p:oleObj name="Equation" r:id="rId3" imgW="3187440" imgH="344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24164" y="592139"/>
                        <a:ext cx="5253037" cy="567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3741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749485"/>
              </p:ext>
            </p:extLst>
          </p:nvPr>
        </p:nvGraphicFramePr>
        <p:xfrm>
          <a:off x="1633538" y="232570"/>
          <a:ext cx="8882063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8" name="Equation" r:id="rId3" imgW="5816520" imgH="672840" progId="Equation.DSMT4">
                  <p:embed/>
                </p:oleObj>
              </mc:Choice>
              <mc:Fallback>
                <p:oleObj name="Equation" r:id="rId3" imgW="581652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3538" y="232570"/>
                        <a:ext cx="8882063" cy="1027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642100"/>
              </p:ext>
            </p:extLst>
          </p:nvPr>
        </p:nvGraphicFramePr>
        <p:xfrm>
          <a:off x="1871446" y="1501198"/>
          <a:ext cx="342207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9" name="Equation" r:id="rId5" imgW="2412720" imgH="698400" progId="Equation.DSMT4">
                  <p:embed/>
                </p:oleObj>
              </mc:Choice>
              <mc:Fallback>
                <p:oleObj name="Equation" r:id="rId5" imgW="241272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71446" y="1501198"/>
                        <a:ext cx="3422073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441357"/>
              </p:ext>
            </p:extLst>
          </p:nvPr>
        </p:nvGraphicFramePr>
        <p:xfrm>
          <a:off x="1752600" y="2499508"/>
          <a:ext cx="7891462" cy="404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0" name="Equation" r:id="rId7" imgW="4787640" imgH="2450880" progId="Equation.DSMT4">
                  <p:embed/>
                </p:oleObj>
              </mc:Choice>
              <mc:Fallback>
                <p:oleObj name="Equation" r:id="rId7" imgW="4787640" imgH="245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52600" y="2499508"/>
                        <a:ext cx="7891462" cy="4043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959425"/>
              </p:ext>
            </p:extLst>
          </p:nvPr>
        </p:nvGraphicFramePr>
        <p:xfrm>
          <a:off x="7848601" y="4193728"/>
          <a:ext cx="1984509" cy="1845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1" name="Equation" r:id="rId9" imgW="1269720" imgH="1180800" progId="Equation.DSMT4">
                  <p:embed/>
                </p:oleObj>
              </mc:Choice>
              <mc:Fallback>
                <p:oleObj name="Equation" r:id="rId9" imgW="1269720" imgH="1180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848601" y="4193728"/>
                        <a:ext cx="1984509" cy="1845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8BC367B-209D-4A71-870D-887F02356E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530845"/>
              </p:ext>
            </p:extLst>
          </p:nvPr>
        </p:nvGraphicFramePr>
        <p:xfrm>
          <a:off x="6536759" y="1627631"/>
          <a:ext cx="3422073" cy="63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2" name="Equation" r:id="rId11" imgW="1295280" imgH="241200" progId="Equation.DSMT4">
                  <p:embed/>
                </p:oleObj>
              </mc:Choice>
              <mc:Fallback>
                <p:oleObj name="Equation" r:id="rId11" imgW="12952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536759" y="1627631"/>
                        <a:ext cx="3422073" cy="637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1828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21268</TotalTime>
  <Words>549</Words>
  <Application>Microsoft Office PowerPoint</Application>
  <PresentationFormat>Widescreen</PresentationFormat>
  <Paragraphs>126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Symbol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1064</cp:revision>
  <cp:lastPrinted>2020-02-17T03:58:18Z</cp:lastPrinted>
  <dcterms:created xsi:type="dcterms:W3CDTF">2012-01-10T18:32:24Z</dcterms:created>
  <dcterms:modified xsi:type="dcterms:W3CDTF">2020-02-17T03:59:45Z</dcterms:modified>
</cp:coreProperties>
</file>