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02" r:id="rId12"/>
    <p:sldId id="403" r:id="rId13"/>
    <p:sldId id="401" r:id="rId14"/>
    <p:sldId id="404" r:id="rId15"/>
    <p:sldId id="405" r:id="rId16"/>
    <p:sldId id="406" r:id="rId17"/>
    <p:sldId id="410" r:id="rId18"/>
    <p:sldId id="411" r:id="rId19"/>
    <p:sldId id="412" r:id="rId20"/>
    <p:sldId id="413" r:id="rId21"/>
    <p:sldId id="407" r:id="rId22"/>
    <p:sldId id="408" r:id="rId2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710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8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s://www.nist.gov/pml/data/results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304800"/>
            <a:ext cx="121158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</a:t>
            </a:r>
          </a:p>
          <a:p>
            <a:pPr algn="ctr"/>
            <a:r>
              <a:rPr lang="en-US" sz="3200" b="1" dirty="0"/>
              <a:t>1:00-1:50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Plan for Lecture 17:</a:t>
            </a:r>
          </a:p>
          <a:p>
            <a:pPr algn="ctr"/>
            <a:r>
              <a:rPr lang="en-US" sz="3200" b="1" dirty="0">
                <a:solidFill>
                  <a:schemeClr val="folHlink"/>
                </a:solidFill>
              </a:rPr>
              <a:t>Dirac equation for hydrogen-like ions and other atoms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Chap. 16 in Carlson’s text – Supplemented with J. J. Sakurai, Advanced QM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Review of results for H-like ions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Generalization to approximate treatment of spherical atoms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Comparison with non-relativistic results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05406-F55A-4D08-8ACA-13EE20D1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28015A-2A78-49AB-B969-E170F7CE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F58DB-31BA-47FC-8D40-C2A46CBB9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0041FF1-5E00-437F-81B7-F357FACF2F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308413"/>
              </p:ext>
            </p:extLst>
          </p:nvPr>
        </p:nvGraphicFramePr>
        <p:xfrm>
          <a:off x="1066800" y="914400"/>
          <a:ext cx="8426084" cy="372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11" name="Equation" r:id="rId3" imgW="4800600" imgH="2120760" progId="Equation.DSMT4">
                  <p:embed/>
                </p:oleObj>
              </mc:Choice>
              <mc:Fallback>
                <p:oleObj name="Equation" r:id="rId3" imgW="4800600" imgH="21207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0041FF1-5E00-437F-81B7-F357FACF2F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914400"/>
                        <a:ext cx="8426084" cy="3725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95D8B7B-8BC6-4FA0-A03B-20921E303F06}"/>
              </a:ext>
            </a:extLst>
          </p:cNvPr>
          <p:cNvSpPr txBox="1"/>
          <p:nvPr/>
        </p:nvSpPr>
        <p:spPr>
          <a:xfrm>
            <a:off x="228600" y="136524"/>
            <a:ext cx="1036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Physical differences due to Dirac equation on the H-like ions</a:t>
            </a:r>
          </a:p>
        </p:txBody>
      </p:sp>
    </p:spTree>
    <p:extLst>
      <p:ext uri="{BB962C8B-B14F-4D97-AF65-F5344CB8AC3E}">
        <p14:creationId xmlns:p14="http://schemas.microsoft.com/office/powerpoint/2010/main" val="2125135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56769"/>
              </p:ext>
            </p:extLst>
          </p:nvPr>
        </p:nvGraphicFramePr>
        <p:xfrm>
          <a:off x="2133601" y="914401"/>
          <a:ext cx="8296275" cy="484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61" name="Equation" r:id="rId3" imgW="4762440" imgH="2781000" progId="Equation.DSMT4">
                  <p:embed/>
                </p:oleObj>
              </mc:Choice>
              <mc:Fallback>
                <p:oleObj name="Equation" r:id="rId3" imgW="4762440" imgH="278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1" y="914401"/>
                        <a:ext cx="8296275" cy="4840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8953" y="163948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</p:spTree>
    <p:extLst>
      <p:ext uri="{BB962C8B-B14F-4D97-AF65-F5344CB8AC3E}">
        <p14:creationId xmlns:p14="http://schemas.microsoft.com/office/powerpoint/2010/main" val="3583603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04801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about ground state of H-like ion from Dirac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715771"/>
              </p:ext>
            </p:extLst>
          </p:nvPr>
        </p:nvGraphicFramePr>
        <p:xfrm>
          <a:off x="5467350" y="1903413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9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7350" y="1903413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039630"/>
              </p:ext>
            </p:extLst>
          </p:nvPr>
        </p:nvGraphicFramePr>
        <p:xfrm>
          <a:off x="2133601" y="1409700"/>
          <a:ext cx="8359775" cy="498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0" name="Equation" r:id="rId5" imgW="5384520" imgH="3213000" progId="Equation.DSMT4">
                  <p:embed/>
                </p:oleObj>
              </mc:Choice>
              <mc:Fallback>
                <p:oleObj name="Equation" r:id="rId5" imgW="5384520" imgH="321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3601" y="1409700"/>
                        <a:ext cx="8359775" cy="4986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9309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2286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Practical solution of radial portions of Dirac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346638"/>
              </p:ext>
            </p:extLst>
          </p:nvPr>
        </p:nvGraphicFramePr>
        <p:xfrm>
          <a:off x="1981201" y="1174750"/>
          <a:ext cx="7456487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39" name="Equation" r:id="rId3" imgW="4978080" imgH="3009600" progId="Equation.DSMT4">
                  <p:embed/>
                </p:oleObj>
              </mc:Choice>
              <mc:Fallback>
                <p:oleObj name="Equation" r:id="rId3" imgW="4978080" imgH="300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1174750"/>
                        <a:ext cx="7456487" cy="450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719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315933"/>
              </p:ext>
            </p:extLst>
          </p:nvPr>
        </p:nvGraphicFramePr>
        <p:xfrm>
          <a:off x="1884566" y="1184998"/>
          <a:ext cx="8250035" cy="5139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0" name="Equation" r:id="rId3" imgW="6032160" imgH="3759120" progId="Equation.DSMT4">
                  <p:embed/>
                </p:oleObj>
              </mc:Choice>
              <mc:Fallback>
                <p:oleObj name="Equation" r:id="rId3" imgW="6032160" imgH="3759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4566" y="1184998"/>
                        <a:ext cx="8250035" cy="5139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3048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general treatment of bound states of Fermi particle within spherical potential   </a:t>
            </a:r>
            <a:r>
              <a:rPr lang="en-US" sz="2400" i="1" dirty="0">
                <a:latin typeface="+mj-lt"/>
              </a:rPr>
              <a:t>V(r) </a:t>
            </a:r>
            <a:r>
              <a:rPr lang="en-US" sz="2400" dirty="0">
                <a:latin typeface="+mj-lt"/>
              </a:rPr>
              <a:t>-- continued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6418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general treatment of bound states of Fermi particle within spherical potential   </a:t>
            </a:r>
            <a:r>
              <a:rPr lang="en-US" sz="2400" i="1" dirty="0">
                <a:latin typeface="+mj-lt"/>
              </a:rPr>
              <a:t>V(r) </a:t>
            </a:r>
            <a:r>
              <a:rPr lang="en-US" sz="2400" dirty="0">
                <a:latin typeface="+mj-lt"/>
              </a:rPr>
              <a:t>-- continued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678985"/>
              </p:ext>
            </p:extLst>
          </p:nvPr>
        </p:nvGraphicFramePr>
        <p:xfrm>
          <a:off x="1981200" y="1371600"/>
          <a:ext cx="8250238" cy="32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22" name="Equation" r:id="rId3" imgW="6032160" imgH="2400120" progId="Equation.DSMT4">
                  <p:embed/>
                </p:oleObj>
              </mc:Choice>
              <mc:Fallback>
                <p:oleObj name="Equation" r:id="rId3" imgW="603216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371600"/>
                        <a:ext cx="8250238" cy="328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4157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70364" y="48549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general treatment of bound states of Fermi particle within spherical potential   </a:t>
            </a:r>
            <a:r>
              <a:rPr lang="en-US" sz="2400" i="1" dirty="0">
                <a:latin typeface="+mj-lt"/>
              </a:rPr>
              <a:t>V(r) </a:t>
            </a:r>
            <a:r>
              <a:rPr lang="en-US" sz="2400" dirty="0">
                <a:latin typeface="+mj-lt"/>
              </a:rPr>
              <a:t>-- continued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678844"/>
              </p:ext>
            </p:extLst>
          </p:nvPr>
        </p:nvGraphicFramePr>
        <p:xfrm>
          <a:off x="1980211" y="879546"/>
          <a:ext cx="4348163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06" name="Equation" r:id="rId3" imgW="3200400" imgH="1054080" progId="Equation.DSMT4">
                  <p:embed/>
                </p:oleObj>
              </mc:Choice>
              <mc:Fallback>
                <p:oleObj name="Equation" r:id="rId3" imgW="320040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0211" y="879546"/>
                        <a:ext cx="4348163" cy="143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574340"/>
              </p:ext>
            </p:extLst>
          </p:nvPr>
        </p:nvGraphicFramePr>
        <p:xfrm>
          <a:off x="2006929" y="2283687"/>
          <a:ext cx="6019800" cy="1717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07" name="Equation" r:id="rId5" imgW="4584600" imgH="1307880" progId="Equation.DSMT4">
                  <p:embed/>
                </p:oleObj>
              </mc:Choice>
              <mc:Fallback>
                <p:oleObj name="Equation" r:id="rId5" imgW="458460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06929" y="2283687"/>
                        <a:ext cx="6019800" cy="1717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726041"/>
              </p:ext>
            </p:extLst>
          </p:nvPr>
        </p:nvGraphicFramePr>
        <p:xfrm>
          <a:off x="2098964" y="4089268"/>
          <a:ext cx="7388226" cy="218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08" name="Equation" r:id="rId7" imgW="5626080" imgH="1663560" progId="Equation.DSMT4">
                  <p:embed/>
                </p:oleObj>
              </mc:Choice>
              <mc:Fallback>
                <p:oleObj name="Equation" r:id="rId7" imgW="562608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98964" y="4089268"/>
                        <a:ext cx="7388226" cy="2182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0802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211877"/>
              </p:ext>
            </p:extLst>
          </p:nvPr>
        </p:nvGraphicFramePr>
        <p:xfrm>
          <a:off x="2133601" y="228600"/>
          <a:ext cx="6354763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59" name="Equation" r:id="rId3" imgW="4838400" imgH="2730240" progId="Equation.DSMT4">
                  <p:embed/>
                </p:oleObj>
              </mc:Choice>
              <mc:Fallback>
                <p:oleObj name="Equation" r:id="rId3" imgW="4838400" imgH="273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1" y="228600"/>
                        <a:ext cx="6354763" cy="358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2979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95301" y="1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results for Au   (from an old code)</a:t>
            </a:r>
          </a:p>
          <a:p>
            <a:endParaRPr lang="en-US" sz="24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052" y="376835"/>
            <a:ext cx="5824538" cy="60213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40136" y="415499"/>
            <a:ext cx="1871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(Ry units)</a:t>
            </a:r>
          </a:p>
        </p:txBody>
      </p:sp>
    </p:spTree>
    <p:extLst>
      <p:ext uri="{BB962C8B-B14F-4D97-AF65-F5344CB8AC3E}">
        <p14:creationId xmlns:p14="http://schemas.microsoft.com/office/powerpoint/2010/main" val="4197477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507" y="63830"/>
            <a:ext cx="4695825" cy="35788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96491" y="60960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1s</a:t>
            </a:r>
            <a:r>
              <a:rPr lang="en-US" sz="2400" baseline="-25000" dirty="0">
                <a:latin typeface="+mj-lt"/>
              </a:rPr>
              <a:t>1/2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8707" y="1295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DA32AA"/>
                </a:solidFill>
                <a:latin typeface="+mj-lt"/>
              </a:rPr>
              <a:t>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4984" y="269997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+mj-lt"/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48600" y="1526233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Au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2514601"/>
            <a:ext cx="4681538" cy="35853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62800" y="2814936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6s</a:t>
            </a:r>
            <a:r>
              <a:rPr lang="en-US" sz="2400" baseline="-25000" dirty="0">
                <a:latin typeface="+mj-lt"/>
              </a:rPr>
              <a:t>1/2</a:t>
            </a:r>
            <a:endParaRPr lang="en-US" sz="2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41865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DA32AA"/>
                </a:solidFill>
                <a:latin typeface="+mj-lt"/>
              </a:rPr>
              <a:t>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1200" y="33528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+mj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40270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021617" y="2057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64FF65-E728-492B-A25F-67073A4F1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124" y="136524"/>
            <a:ext cx="9405938" cy="627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1" y="457201"/>
            <a:ext cx="6498703" cy="5000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68751" y="152401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Au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18288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DA32AA"/>
                </a:solidFill>
                <a:latin typeface="+mj-lt"/>
              </a:rPr>
              <a:t>G</a:t>
            </a:r>
            <a:r>
              <a:rPr lang="en-US" sz="2400" b="1" i="1" baseline="-25000" dirty="0">
                <a:solidFill>
                  <a:srgbClr val="DA32AA"/>
                </a:solidFill>
                <a:latin typeface="+mj-lt"/>
              </a:rPr>
              <a:t>4f5/2</a:t>
            </a:r>
            <a:endParaRPr lang="en-US" sz="2400" b="1" i="1" dirty="0">
              <a:solidFill>
                <a:srgbClr val="DA32AA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22053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+mj-lt"/>
              </a:rPr>
              <a:t>G</a:t>
            </a:r>
            <a:r>
              <a:rPr lang="en-US" sz="2400" b="1" i="1" baseline="-25000" dirty="0">
                <a:solidFill>
                  <a:srgbClr val="00B050"/>
                </a:solidFill>
                <a:latin typeface="+mj-lt"/>
              </a:rPr>
              <a:t>4f7/2</a:t>
            </a:r>
            <a:endParaRPr lang="en-US" sz="2400" b="1" i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38817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+mj-lt"/>
              </a:rPr>
              <a:t>F</a:t>
            </a:r>
            <a:r>
              <a:rPr lang="en-US" sz="2400" b="1" i="1" baseline="-25000" dirty="0">
                <a:solidFill>
                  <a:srgbClr val="00B0F0"/>
                </a:solidFill>
                <a:latin typeface="+mj-lt"/>
              </a:rPr>
              <a:t>4f5/2</a:t>
            </a:r>
            <a:endParaRPr lang="en-US" sz="2400" b="1" i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41103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C000"/>
                </a:solidFill>
                <a:latin typeface="+mj-lt"/>
              </a:rPr>
              <a:t>F</a:t>
            </a:r>
            <a:r>
              <a:rPr lang="en-US" sz="2400" b="1" i="1" baseline="-25000" dirty="0">
                <a:solidFill>
                  <a:srgbClr val="FFC000"/>
                </a:solidFill>
                <a:latin typeface="+mj-lt"/>
              </a:rPr>
              <a:t>4f7/2</a:t>
            </a:r>
            <a:endParaRPr lang="en-US" sz="2400" b="1" i="1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5378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general treatment of bound states of Fermi particle within spherical potential   </a:t>
            </a:r>
            <a:r>
              <a:rPr lang="en-US" sz="2400" i="1" dirty="0">
                <a:latin typeface="+mj-lt"/>
              </a:rPr>
              <a:t>V(r) </a:t>
            </a:r>
            <a:r>
              <a:rPr lang="en-US" sz="2400" dirty="0">
                <a:latin typeface="+mj-lt"/>
              </a:rPr>
              <a:t>– continued</a:t>
            </a:r>
          </a:p>
          <a:p>
            <a:endParaRPr lang="en-US" sz="2400" i="1" dirty="0">
              <a:latin typeface="+mj-lt"/>
            </a:endParaRPr>
          </a:p>
          <a:p>
            <a:r>
              <a:rPr lang="en-US" sz="2400" dirty="0">
                <a:latin typeface="+mj-lt"/>
              </a:rPr>
              <a:t>Some sample results within density functional theory</a:t>
            </a:r>
          </a:p>
          <a:p>
            <a:r>
              <a:rPr lang="en-US" sz="2400" dirty="0">
                <a:latin typeface="+mj-lt"/>
              </a:rPr>
              <a:t>Ref. </a:t>
            </a:r>
            <a:r>
              <a:rPr lang="en-US" sz="2400" dirty="0">
                <a:latin typeface="+mj-lt"/>
                <a:hlinkClick r:id="rId2"/>
              </a:rPr>
              <a:t>https://www.nist.gov/pml/data/results</a:t>
            </a:r>
            <a:endParaRPr lang="en-US" sz="24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702" y="2270786"/>
            <a:ext cx="1933575" cy="1133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1200" y="3886201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72451"/>
              </p:ext>
            </p:extLst>
          </p:nvPr>
        </p:nvGraphicFramePr>
        <p:xfrm>
          <a:off x="1524000" y="3810000"/>
          <a:ext cx="8229600" cy="1371600"/>
        </p:xfrm>
        <a:graphic>
          <a:graphicData uri="http://schemas.openxmlformats.org/drawingml/2006/table">
            <a:tbl>
              <a:tblPr/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-30.305855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-30.314393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-1.322809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-1.326075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-0.498034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-0.500040</a:t>
                      </a:r>
                      <a:br>
                        <a:rPr lang="en-US"/>
                      </a:br>
                      <a:r>
                        <a:rPr lang="en-US"/>
                        <a:t>-0.496232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92486" y="2304159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Energy unit is “</a:t>
            </a:r>
            <a:r>
              <a:rPr lang="en-US" sz="2400" dirty="0" err="1">
                <a:latin typeface="+mj-lt"/>
              </a:rPr>
              <a:t>Hartree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  1H= 27.21138602 eV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76600" y="340723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Non-relativistic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3424536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29600" y="3741717"/>
            <a:ext cx="990600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J=1/2</a:t>
            </a:r>
          </a:p>
          <a:p>
            <a:endParaRPr lang="en-US" sz="1050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endParaRPr lang="en-US" sz="800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r>
              <a:rPr lang="en-US" dirty="0">
                <a:latin typeface="+mj-lt"/>
              </a:rPr>
              <a:t>J=3/2</a:t>
            </a:r>
          </a:p>
        </p:txBody>
      </p:sp>
    </p:spTree>
    <p:extLst>
      <p:ext uri="{BB962C8B-B14F-4D97-AF65-F5344CB8AC3E}">
        <p14:creationId xmlns:p14="http://schemas.microsoft.com/office/powerpoint/2010/main" val="448609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1" y="26719"/>
            <a:ext cx="2124075" cy="12954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38276"/>
              </p:ext>
            </p:extLst>
          </p:nvPr>
        </p:nvGraphicFramePr>
        <p:xfrm>
          <a:off x="2012868" y="1810696"/>
          <a:ext cx="7273870" cy="4536980"/>
        </p:xfrm>
        <a:graphic>
          <a:graphicData uri="http://schemas.openxmlformats.org/drawingml/2006/table">
            <a:tbl>
              <a:tblPr/>
              <a:tblGrid>
                <a:gridCol w="1454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4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1s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-509.982989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-517.456410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2s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-66.285953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-68.209637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2p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-60.017328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-61.753188</a:t>
                      </a:r>
                      <a:br>
                        <a:rPr lang="en-US" sz="1600"/>
                      </a:br>
                      <a:r>
                        <a:rPr lang="en-US" sz="1600"/>
                        <a:t>-59.789712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3s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-9.315192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-9.639319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3p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-7.086634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-7.347319</a:t>
                      </a:r>
                      <a:br>
                        <a:rPr lang="en-US" sz="1600"/>
                      </a:br>
                      <a:r>
                        <a:rPr lang="en-US" sz="1600"/>
                        <a:t>-7.057577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3d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-3.074109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-3.032140</a:t>
                      </a:r>
                      <a:br>
                        <a:rPr lang="en-US" sz="1600"/>
                      </a:br>
                      <a:r>
                        <a:rPr lang="en-US" sz="1600"/>
                        <a:t>-2.984281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4s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-0.820574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-0.851373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4p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-0.346340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/>
                        <a:t>-0.361325</a:t>
                      </a:r>
                      <a:br>
                        <a:rPr lang="en-US" sz="1600"/>
                      </a:br>
                      <a:r>
                        <a:rPr lang="en-US" sz="1600"/>
                        <a:t>-0.33742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52800" y="12954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Non-relativistic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219201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Relativistic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29600" y="1905001"/>
            <a:ext cx="99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J=1/2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endParaRPr lang="en-US" sz="1000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r>
              <a:rPr lang="en-US" dirty="0">
                <a:latin typeface="+mj-lt"/>
              </a:rPr>
              <a:t>J=3/2</a:t>
            </a:r>
          </a:p>
          <a:p>
            <a:endParaRPr lang="en-US" sz="1000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endParaRPr lang="en-US" sz="1000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r>
              <a:rPr lang="en-US" dirty="0">
                <a:latin typeface="+mj-lt"/>
              </a:rPr>
              <a:t>J=3/2</a:t>
            </a:r>
          </a:p>
          <a:p>
            <a:endParaRPr lang="en-US" sz="800" dirty="0">
              <a:latin typeface="+mj-lt"/>
            </a:endParaRPr>
          </a:p>
          <a:p>
            <a:r>
              <a:rPr lang="en-US" dirty="0">
                <a:latin typeface="+mj-lt"/>
              </a:rPr>
              <a:t>J=3/2</a:t>
            </a:r>
          </a:p>
          <a:p>
            <a:r>
              <a:rPr lang="en-US" dirty="0">
                <a:latin typeface="+mj-lt"/>
              </a:rPr>
              <a:t>J=5/2</a:t>
            </a:r>
          </a:p>
          <a:p>
            <a:endParaRPr lang="en-US" sz="800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endParaRPr lang="en-US" sz="800" dirty="0">
              <a:latin typeface="+mj-lt"/>
            </a:endParaRPr>
          </a:p>
          <a:p>
            <a:r>
              <a:rPr lang="en-US" dirty="0">
                <a:latin typeface="+mj-lt"/>
              </a:rPr>
              <a:t>J=1/2</a:t>
            </a:r>
          </a:p>
          <a:p>
            <a:r>
              <a:rPr lang="en-US" dirty="0">
                <a:latin typeface="+mj-lt"/>
              </a:rPr>
              <a:t>J=3/2</a:t>
            </a:r>
          </a:p>
        </p:txBody>
      </p:sp>
    </p:spTree>
    <p:extLst>
      <p:ext uri="{BB962C8B-B14F-4D97-AF65-F5344CB8AC3E}">
        <p14:creationId xmlns:p14="http://schemas.microsoft.com/office/powerpoint/2010/main" val="63392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1355"/>
            <a:ext cx="1181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a scalar, spherically symmetric  potential </a:t>
            </a:r>
            <a:r>
              <a:rPr lang="en-US" sz="2400" i="1" dirty="0">
                <a:latin typeface="+mj-lt"/>
              </a:rPr>
              <a:t>V(r)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465317"/>
              </p:ext>
            </p:extLst>
          </p:nvPr>
        </p:nvGraphicFramePr>
        <p:xfrm>
          <a:off x="756871" y="704987"/>
          <a:ext cx="8489950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3" imgW="5740200" imgH="698400" progId="Equation.DSMT4">
                  <p:embed/>
                </p:oleObj>
              </mc:Choice>
              <mc:Fallback>
                <p:oleObj name="Equation" r:id="rId3" imgW="5740200" imgH="698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6871" y="704987"/>
                        <a:ext cx="8489950" cy="10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033073"/>
              </p:ext>
            </p:extLst>
          </p:nvPr>
        </p:nvGraphicFramePr>
        <p:xfrm>
          <a:off x="2514600" y="4431136"/>
          <a:ext cx="92583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5" imgW="4749480" imgH="698400" progId="Equation.DSMT4">
                  <p:embed/>
                </p:oleObj>
              </mc:Choice>
              <mc:Fallback>
                <p:oleObj name="Equation" r:id="rId5" imgW="4749480" imgH="6984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600" y="4431136"/>
                        <a:ext cx="9258300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988061"/>
              </p:ext>
            </p:extLst>
          </p:nvPr>
        </p:nvGraphicFramePr>
        <p:xfrm>
          <a:off x="838200" y="2131159"/>
          <a:ext cx="8977313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7" imgW="6476760" imgH="1511280" progId="Equation.DSMT4">
                  <p:embed/>
                </p:oleObj>
              </mc:Choice>
              <mc:Fallback>
                <p:oleObj name="Equation" r:id="rId7" imgW="6476760" imgH="1511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2131159"/>
                        <a:ext cx="8977313" cy="2093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3031" y="4459714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can </a:t>
            </a:r>
          </a:p>
          <a:p>
            <a:r>
              <a:rPr lang="en-US" sz="2400" dirty="0">
                <a:latin typeface="+mj-lt"/>
              </a:rPr>
              <a:t>show that:</a:t>
            </a:r>
          </a:p>
        </p:txBody>
      </p:sp>
    </p:spTree>
    <p:extLst>
      <p:ext uri="{BB962C8B-B14F-4D97-AF65-F5344CB8AC3E}">
        <p14:creationId xmlns:p14="http://schemas.microsoft.com/office/powerpoint/2010/main" val="9979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B530A3B-3EFE-48A5-B28C-E463E268AF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085585"/>
              </p:ext>
            </p:extLst>
          </p:nvPr>
        </p:nvGraphicFramePr>
        <p:xfrm>
          <a:off x="609600" y="381000"/>
          <a:ext cx="8299335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76" name="Equation" r:id="rId3" imgW="4660560" imgH="1625400" progId="Equation.DSMT4">
                  <p:embed/>
                </p:oleObj>
              </mc:Choice>
              <mc:Fallback>
                <p:oleObj name="Equation" r:id="rId3" imgW="4660560" imgH="1625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B530A3B-3EFE-48A5-B28C-E463E268AF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81000"/>
                        <a:ext cx="8299335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774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520762-374E-4B73-8BBC-5A771F65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E1197-7397-46D9-8A8B-6DCBBCF4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086E3-8820-4318-84B3-525C1D262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E13321-8D92-45D5-A469-682310C5190A}"/>
              </a:ext>
            </a:extLst>
          </p:cNvPr>
          <p:cNvSpPr txBox="1"/>
          <p:nvPr/>
        </p:nvSpPr>
        <p:spPr>
          <a:xfrm>
            <a:off x="381000" y="228600"/>
            <a:ext cx="1028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allowed combinations of eigenvalues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97A082F-10EF-4802-A8B2-F44A9E19F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46035"/>
              </p:ext>
            </p:extLst>
          </p:nvPr>
        </p:nvGraphicFramePr>
        <p:xfrm>
          <a:off x="823913" y="574675"/>
          <a:ext cx="7194550" cy="243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07" name="Equation" r:id="rId3" imgW="2171520" imgH="736560" progId="Equation.DSMT4">
                  <p:embed/>
                </p:oleObj>
              </mc:Choice>
              <mc:Fallback>
                <p:oleObj name="Equation" r:id="rId3" imgW="2171520" imgH="736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97A082F-10EF-4802-A8B2-F44A9E19F9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3913" y="574675"/>
                        <a:ext cx="7194550" cy="2439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E4D903E-7821-41AF-8F55-8470617E8F3A}"/>
              </a:ext>
            </a:extLst>
          </p:cNvPr>
          <p:cNvSpPr txBox="1"/>
          <p:nvPr/>
        </p:nvSpPr>
        <p:spPr>
          <a:xfrm>
            <a:off x="368808" y="326809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Alternatively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DD24E35-4EF1-49DC-A863-12FA15FE89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203944"/>
              </p:ext>
            </p:extLst>
          </p:nvPr>
        </p:nvGraphicFramePr>
        <p:xfrm>
          <a:off x="1308068" y="3720612"/>
          <a:ext cx="6227762" cy="208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08" name="Equation" r:id="rId5" imgW="2120760" imgH="711000" progId="Equation.DSMT4">
                  <p:embed/>
                </p:oleObj>
              </mc:Choice>
              <mc:Fallback>
                <p:oleObj name="Equation" r:id="rId5" imgW="2120760" imgH="7110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DD24E35-4EF1-49DC-A863-12FA15FE89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8068" y="3720612"/>
                        <a:ext cx="6227762" cy="2088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207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274981"/>
              </p:ext>
            </p:extLst>
          </p:nvPr>
        </p:nvGraphicFramePr>
        <p:xfrm>
          <a:off x="838200" y="336795"/>
          <a:ext cx="7632758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51" name="Equation" r:id="rId3" imgW="5511600" imgH="647640" progId="Equation.DSMT4">
                  <p:embed/>
                </p:oleObj>
              </mc:Choice>
              <mc:Fallback>
                <p:oleObj name="Equation" r:id="rId3" imgW="5511600" imgH="647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336795"/>
                        <a:ext cx="7632758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015771"/>
              </p:ext>
            </p:extLst>
          </p:nvPr>
        </p:nvGraphicFramePr>
        <p:xfrm>
          <a:off x="1295400" y="3019426"/>
          <a:ext cx="6086475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52" name="Equation" r:id="rId5" imgW="4444920" imgH="2438280" progId="Equation.DSMT4">
                  <p:embed/>
                </p:oleObj>
              </mc:Choice>
              <mc:Fallback>
                <p:oleObj name="Equation" r:id="rId5" imgW="4444920" imgH="2438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5400" y="3019426"/>
                        <a:ext cx="6086475" cy="333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79883"/>
              </p:ext>
            </p:extLst>
          </p:nvPr>
        </p:nvGraphicFramePr>
        <p:xfrm>
          <a:off x="685800" y="1641780"/>
          <a:ext cx="888047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53" name="Equation" r:id="rId7" imgW="5752800" imgH="698400" progId="Equation.DSMT4">
                  <p:embed/>
                </p:oleObj>
              </mc:Choice>
              <mc:Fallback>
                <p:oleObj name="Equation" r:id="rId7" imgW="5752800" imgH="6984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5800" y="1641780"/>
                        <a:ext cx="8880475" cy="1077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487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866918"/>
              </p:ext>
            </p:extLst>
          </p:nvPr>
        </p:nvGraphicFramePr>
        <p:xfrm>
          <a:off x="914400" y="1828800"/>
          <a:ext cx="8296275" cy="4178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60" name="Equation" r:id="rId3" imgW="4762440" imgH="2400120" progId="Equation.DSMT4">
                  <p:embed/>
                </p:oleObj>
              </mc:Choice>
              <mc:Fallback>
                <p:oleObj name="Equation" r:id="rId3" imgW="4762440" imgH="24001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828800"/>
                        <a:ext cx="8296275" cy="417857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7A205D9-02A2-419E-8E72-EE380720EC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890347"/>
              </p:ext>
            </p:extLst>
          </p:nvPr>
        </p:nvGraphicFramePr>
        <p:xfrm>
          <a:off x="304800" y="136570"/>
          <a:ext cx="7112000" cy="142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61" name="Equation" r:id="rId5" imgW="3162240" imgH="634680" progId="Equation.DSMT4">
                  <p:embed/>
                </p:oleObj>
              </mc:Choice>
              <mc:Fallback>
                <p:oleObj name="Equation" r:id="rId5" imgW="31622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136570"/>
                        <a:ext cx="7112000" cy="142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5FE82B0-349B-4EBD-A0E8-32F2539E07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397176"/>
              </p:ext>
            </p:extLst>
          </p:nvPr>
        </p:nvGraphicFramePr>
        <p:xfrm>
          <a:off x="8534400" y="375138"/>
          <a:ext cx="3505200" cy="1375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62" name="Equation" r:id="rId7" imgW="2361960" imgH="927000" progId="Equation.DSMT4">
                  <p:embed/>
                </p:oleObj>
              </mc:Choice>
              <mc:Fallback>
                <p:oleObj name="Equation" r:id="rId7" imgW="2361960" imgH="927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34400" y="375138"/>
                        <a:ext cx="3505200" cy="13756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2046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84293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Comparison with Schr</a:t>
            </a:r>
            <a:r>
              <a:rPr lang="en-US" sz="2400" dirty="0"/>
              <a:t>ö</a:t>
            </a:r>
            <a:r>
              <a:rPr lang="en-US" sz="2400" dirty="0">
                <a:latin typeface="+mj-lt"/>
              </a:rPr>
              <a:t>dinger equation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464867"/>
              </p:ext>
            </p:extLst>
          </p:nvPr>
        </p:nvGraphicFramePr>
        <p:xfrm>
          <a:off x="1857375" y="1217613"/>
          <a:ext cx="2801938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83" name="Equation" r:id="rId3" imgW="1993680" imgH="927000" progId="Equation.DSMT4">
                  <p:embed/>
                </p:oleObj>
              </mc:Choice>
              <mc:Fallback>
                <p:oleObj name="Equation" r:id="rId3" imgW="1993680" imgH="927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7375" y="1217613"/>
                        <a:ext cx="2801938" cy="130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499927"/>
              </p:ext>
            </p:extLst>
          </p:nvPr>
        </p:nvGraphicFramePr>
        <p:xfrm>
          <a:off x="5357563" y="1240782"/>
          <a:ext cx="4860925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884" name="Equation" r:id="rId5" imgW="3695400" imgH="1434960" progId="Equation.DSMT4">
                  <p:embed/>
                </p:oleObj>
              </mc:Choice>
              <mc:Fallback>
                <p:oleObj name="Equation" r:id="rId5" imgW="3695400" imgH="1434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57563" y="1240782"/>
                        <a:ext cx="4860925" cy="188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2167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7236" y="3493273"/>
            <a:ext cx="545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Schematic diagram: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60960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6000" y="52578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45720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8400" y="57150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1s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4382" y="4834236"/>
            <a:ext cx="1274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2s,2p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9844" y="4149384"/>
            <a:ext cx="168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3s,3p,3d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019800" y="62484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85213" y="57867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1s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867400" y="44958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67400" y="46482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7400" y="52578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67400" y="54102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99614" y="51816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2s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,2p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1801" y="48768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2p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867400" y="43434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81801" y="44151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,3p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1801" y="41148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,3d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1" y="38055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3d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5/2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5B681C-4700-44BA-A819-38ADC773C0E3}"/>
              </a:ext>
            </a:extLst>
          </p:cNvPr>
          <p:cNvSpPr txBox="1"/>
          <p:nvPr/>
        </p:nvSpPr>
        <p:spPr>
          <a:xfrm>
            <a:off x="9169400" y="594360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F92F3A9-A3D8-486C-8841-8D0E645F7E6D}"/>
              </a:ext>
            </a:extLst>
          </p:cNvPr>
          <p:cNvSpPr txBox="1"/>
          <p:nvPr/>
        </p:nvSpPr>
        <p:spPr>
          <a:xfrm>
            <a:off x="9144000" y="5345724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±</a:t>
            </a:r>
            <a:r>
              <a:rPr lang="en-US" dirty="0"/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432DAE-6483-49B3-BA6B-ADA6822A6753}"/>
              </a:ext>
            </a:extLst>
          </p:cNvPr>
          <p:cNvSpPr txBox="1"/>
          <p:nvPr/>
        </p:nvSpPr>
        <p:spPr>
          <a:xfrm>
            <a:off x="9144000" y="5024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A53FAB-90AE-477F-A618-6819C1F2D2E2}"/>
              </a:ext>
            </a:extLst>
          </p:cNvPr>
          <p:cNvSpPr txBox="1"/>
          <p:nvPr/>
        </p:nvSpPr>
        <p:spPr>
          <a:xfrm>
            <a:off x="9210303" y="4495800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±</a:t>
            </a:r>
            <a:r>
              <a:rPr lang="en-US" dirty="0"/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1D1DCE-8A5C-4B3D-8B1C-E5614DF678CB}"/>
              </a:ext>
            </a:extLst>
          </p:cNvPr>
          <p:cNvSpPr txBox="1"/>
          <p:nvPr/>
        </p:nvSpPr>
        <p:spPr>
          <a:xfrm>
            <a:off x="9210303" y="4191000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±</a:t>
            </a:r>
            <a:r>
              <a:rPr lang="en-US" dirty="0"/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E53300-1C42-4128-A811-54D3C2DBDAF0}"/>
              </a:ext>
            </a:extLst>
          </p:cNvPr>
          <p:cNvSpPr txBox="1"/>
          <p:nvPr/>
        </p:nvSpPr>
        <p:spPr>
          <a:xfrm>
            <a:off x="9227888" y="384918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=-3</a:t>
            </a:r>
          </a:p>
        </p:txBody>
      </p:sp>
    </p:spTree>
    <p:extLst>
      <p:ext uri="{BB962C8B-B14F-4D97-AF65-F5344CB8AC3E}">
        <p14:creationId xmlns:p14="http://schemas.microsoft.com/office/powerpoint/2010/main" val="2689311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05406-F55A-4D08-8ACA-13EE20D1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28015A-2A78-49AB-B969-E170F7CE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F58DB-31BA-47FC-8D40-C2A46CBB9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0041FF1-5E00-437F-81B7-F357FACF2F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558567"/>
              </p:ext>
            </p:extLst>
          </p:nvPr>
        </p:nvGraphicFramePr>
        <p:xfrm>
          <a:off x="990600" y="1143000"/>
          <a:ext cx="7485062" cy="417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89" name="Equation" r:id="rId3" imgW="5689440" imgH="3174840" progId="Equation.DSMT4">
                  <p:embed/>
                </p:oleObj>
              </mc:Choice>
              <mc:Fallback>
                <p:oleObj name="Equation" r:id="rId3" imgW="5689440" imgH="31748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143000"/>
                        <a:ext cx="7485062" cy="417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95D8B7B-8BC6-4FA0-A03B-20921E303F06}"/>
              </a:ext>
            </a:extLst>
          </p:cNvPr>
          <p:cNvSpPr txBox="1"/>
          <p:nvPr/>
        </p:nvSpPr>
        <p:spPr>
          <a:xfrm>
            <a:off x="228600" y="136524"/>
            <a:ext cx="1036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Physical differences due to Dirac equation on the H-like ions</a:t>
            </a:r>
          </a:p>
        </p:txBody>
      </p:sp>
    </p:spTree>
    <p:extLst>
      <p:ext uri="{BB962C8B-B14F-4D97-AF65-F5344CB8AC3E}">
        <p14:creationId xmlns:p14="http://schemas.microsoft.com/office/powerpoint/2010/main" val="1067509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22078</TotalTime>
  <Words>619</Words>
  <Application>Microsoft Office PowerPoint</Application>
  <PresentationFormat>Widescreen</PresentationFormat>
  <Paragraphs>191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1127</cp:revision>
  <cp:lastPrinted>2020-02-21T06:08:51Z</cp:lastPrinted>
  <dcterms:created xsi:type="dcterms:W3CDTF">2012-01-10T18:32:24Z</dcterms:created>
  <dcterms:modified xsi:type="dcterms:W3CDTF">2020-02-21T06:09:16Z</dcterms:modified>
</cp:coreProperties>
</file>