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7" r:id="rId4"/>
    <p:sldId id="279" r:id="rId5"/>
    <p:sldId id="269" r:id="rId6"/>
    <p:sldId id="270" r:id="rId7"/>
    <p:sldId id="271" r:id="rId8"/>
    <p:sldId id="272" r:id="rId9"/>
    <p:sldId id="273" r:id="rId10"/>
    <p:sldId id="274" r:id="rId11"/>
    <p:sldId id="280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0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9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dlmf.nist.gov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doverpublications.com/0486612724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2</a:t>
            </a:r>
          </a:p>
          <a:p>
            <a:endParaRPr lang="en-US" sz="3200" b="1" dirty="0"/>
          </a:p>
          <a:p>
            <a:r>
              <a:rPr lang="en-US" sz="3200" b="1" dirty="0"/>
              <a:t>Quantum particle interacting with classical electromagnetic fields</a:t>
            </a:r>
          </a:p>
          <a:p>
            <a:pPr lvl="1"/>
            <a:r>
              <a:rPr lang="en-US" sz="3200" b="1" dirty="0"/>
              <a:t>Reading:   Chapter 9 in Carlson’s textbook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Summary of basic equations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Examples based on electrostatic fields</a:t>
            </a:r>
          </a:p>
          <a:p>
            <a:pPr marL="457200" indent="-457200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371600"/>
            <a:ext cx="8738616" cy="3581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9110" t="25060" r="36652" b="55755"/>
          <a:stretch/>
        </p:blipFill>
        <p:spPr>
          <a:xfrm>
            <a:off x="2514600" y="252028"/>
            <a:ext cx="1981200" cy="12382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22098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Ai(z)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18288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+mj-lt"/>
              </a:rPr>
              <a:t>Bi(z)</a:t>
            </a:r>
          </a:p>
        </p:txBody>
      </p:sp>
    </p:spTree>
    <p:extLst>
      <p:ext uri="{BB962C8B-B14F-4D97-AF65-F5344CB8AC3E}">
        <p14:creationId xmlns:p14="http://schemas.microsoft.com/office/powerpoint/2010/main" val="3025128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B7BA2B-887F-4F92-91FD-D12136C3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05543-71C6-4E95-A65F-3B262644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D4A8D-42E5-409B-925D-A4CD3354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1E5A5-8FCE-4833-9D20-125E9A6CC9DA}"/>
              </a:ext>
            </a:extLst>
          </p:cNvPr>
          <p:cNvSpPr txBox="1"/>
          <p:nvPr/>
        </p:nvSpPr>
        <p:spPr>
          <a:xfrm>
            <a:off x="579863" y="267629"/>
            <a:ext cx="9879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Maple input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F72CAC-FB4B-4E7C-B4CE-9C3F0EE48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8986"/>
            <a:ext cx="12192000" cy="462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2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269813"/>
              </p:ext>
            </p:extLst>
          </p:nvPr>
        </p:nvGraphicFramePr>
        <p:xfrm>
          <a:off x="2002055" y="130493"/>
          <a:ext cx="6235700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3" imgW="5333760" imgH="2831760" progId="Equation.DSMT4">
                  <p:embed/>
                </p:oleObj>
              </mc:Choice>
              <mc:Fallback>
                <p:oleObj name="Equation" r:id="rId3" imgW="5333760" imgH="28317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2055" y="130493"/>
                        <a:ext cx="6235700" cy="330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253153"/>
              </p:ext>
            </p:extLst>
          </p:nvPr>
        </p:nvGraphicFramePr>
        <p:xfrm>
          <a:off x="2098675" y="3608389"/>
          <a:ext cx="7158038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5" imgW="6273720" imgH="2374560" progId="Equation.DSMT4">
                  <p:embed/>
                </p:oleObj>
              </mc:Choice>
              <mc:Fallback>
                <p:oleObj name="Equation" r:id="rId5" imgW="6273720" imgH="237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8675" y="3608389"/>
                        <a:ext cx="7158038" cy="270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 rot="19908408">
            <a:off x="5373967" y="489322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</a:t>
            </a:r>
            <a:r>
              <a:rPr lang="en-US" sz="2400" dirty="0">
                <a:latin typeface="+mj-lt"/>
              </a:rPr>
              <a:t>normalization constant</a:t>
            </a:r>
          </a:p>
        </p:txBody>
      </p:sp>
    </p:spTree>
    <p:extLst>
      <p:ext uri="{BB962C8B-B14F-4D97-AF65-F5344CB8AC3E}">
        <p14:creationId xmlns:p14="http://schemas.microsoft.com/office/powerpoint/2010/main" val="267261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properties of Airy functions – </a:t>
            </a:r>
          </a:p>
          <a:p>
            <a:r>
              <a:rPr lang="en-US" sz="2400" dirty="0">
                <a:latin typeface="+mj-lt"/>
              </a:rPr>
              <a:t>            Integral form: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1" y="685801"/>
            <a:ext cx="3952875" cy="12287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46120"/>
              </p:ext>
            </p:extLst>
          </p:nvPr>
        </p:nvGraphicFramePr>
        <p:xfrm>
          <a:off x="2887580" y="2063572"/>
          <a:ext cx="5189621" cy="343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4" imgW="3009600" imgH="1993680" progId="Equation.DSMT4">
                  <p:embed/>
                </p:oleObj>
              </mc:Choice>
              <mc:Fallback>
                <p:oleObj name="Equation" r:id="rId4" imgW="3009600" imgH="1993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7580" y="2063572"/>
                        <a:ext cx="5189621" cy="343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00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507074"/>
              </p:ext>
            </p:extLst>
          </p:nvPr>
        </p:nvGraphicFramePr>
        <p:xfrm>
          <a:off x="932984" y="547688"/>
          <a:ext cx="6234113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3" imgW="5333760" imgH="2120760" progId="Equation.DSMT4">
                  <p:embed/>
                </p:oleObj>
              </mc:Choice>
              <mc:Fallback>
                <p:oleObj name="Equation" r:id="rId3" imgW="5333760" imgH="2120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984" y="547688"/>
                        <a:ext cx="6234113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5783" y="15240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8709" y="3144942"/>
            <a:ext cx="8143875" cy="3090655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853130"/>
              </p:ext>
            </p:extLst>
          </p:nvPr>
        </p:nvGraphicFramePr>
        <p:xfrm>
          <a:off x="4209584" y="3128098"/>
          <a:ext cx="1275699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6" imgW="901440" imgH="279360" progId="Equation.DSMT4">
                  <p:embed/>
                </p:oleObj>
              </mc:Choice>
              <mc:Fallback>
                <p:oleObj name="Equation" r:id="rId6" imgW="901440" imgH="279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09584" y="3128098"/>
                        <a:ext cx="1275699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144860"/>
              </p:ext>
            </p:extLst>
          </p:nvPr>
        </p:nvGraphicFramePr>
        <p:xfrm>
          <a:off x="4504859" y="5624514"/>
          <a:ext cx="9890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Equation" r:id="rId8" imgW="698400" imgH="279360" progId="Equation.DSMT4">
                  <p:embed/>
                </p:oleObj>
              </mc:Choice>
              <mc:Fallback>
                <p:oleObj name="Equation" r:id="rId8" imgW="698400" imgH="2793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4859" y="5624514"/>
                        <a:ext cx="989013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794752"/>
              </p:ext>
            </p:extLst>
          </p:nvPr>
        </p:nvGraphicFramePr>
        <p:xfrm>
          <a:off x="6644809" y="4689475"/>
          <a:ext cx="10445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10" imgW="736560" imgH="279360" progId="Equation.DSMT4">
                  <p:embed/>
                </p:oleObj>
              </mc:Choice>
              <mc:Fallback>
                <p:oleObj name="Equation" r:id="rId10" imgW="736560" imgH="2793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44809" y="4689475"/>
                        <a:ext cx="1044575" cy="39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A89EA3D-F6BE-471F-AE91-A6A683A23AD3}"/>
              </a:ext>
            </a:extLst>
          </p:cNvPr>
          <p:cNvSpPr txBox="1"/>
          <p:nvPr/>
        </p:nvSpPr>
        <p:spPr>
          <a:xfrm>
            <a:off x="7404410" y="196901"/>
            <a:ext cx="4605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in this case, physical solutions exist for all energies </a:t>
            </a:r>
            <a:r>
              <a:rPr lang="en-US" sz="2400" b="1" i="1" dirty="0"/>
              <a:t>E</a:t>
            </a:r>
            <a:r>
              <a:rPr lang="en-US" sz="2400" b="1" dirty="0"/>
              <a:t>;  the wavefunction oscillates for</a:t>
            </a:r>
          </a:p>
          <a:p>
            <a:r>
              <a:rPr lang="en-US" sz="2400" b="1" i="1" dirty="0"/>
              <a:t>x&lt;</a:t>
            </a:r>
            <a:r>
              <a:rPr lang="en-US" sz="2400" b="1" i="1" dirty="0" err="1"/>
              <a:t>a+E</a:t>
            </a:r>
            <a:r>
              <a:rPr lang="en-US" sz="2400" b="1" i="1" dirty="0"/>
              <a:t>/</a:t>
            </a:r>
            <a:r>
              <a:rPr lang="en-US" sz="2400" b="1" i="1" dirty="0" err="1"/>
              <a:t>qF</a:t>
            </a:r>
            <a:r>
              <a:rPr lang="en-US" sz="2400" b="1" i="1" dirty="0"/>
              <a:t>  </a:t>
            </a:r>
            <a:r>
              <a:rPr lang="en-US" sz="2400" b="1" dirty="0"/>
              <a:t>and decays for  </a:t>
            </a:r>
            <a:r>
              <a:rPr lang="en-US" sz="2400" b="1" i="1" dirty="0"/>
              <a:t>x&gt;</a:t>
            </a:r>
            <a:r>
              <a:rPr lang="en-US" sz="2400" b="1" i="1" dirty="0" err="1"/>
              <a:t>a+E</a:t>
            </a:r>
            <a:r>
              <a:rPr lang="en-US" sz="2400" b="1" i="1" dirty="0"/>
              <a:t>/</a:t>
            </a:r>
            <a:r>
              <a:rPr lang="en-US" sz="2400" b="1" i="1" dirty="0" err="1"/>
              <a:t>qF</a:t>
            </a:r>
            <a:r>
              <a:rPr lang="en-US" sz="2400" b="1" i="1" dirty="0"/>
              <a:t> .   </a:t>
            </a:r>
          </a:p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622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A464DB-BFB2-4D8F-B604-9F3C35AD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FEB2F-C07F-4C3D-ABD5-76F6058C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FC639-5E3D-43FC-BBC3-5870F6118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DA72B7-938B-408F-8F7A-41282E96259D}"/>
              </a:ext>
            </a:extLst>
          </p:cNvPr>
          <p:cNvSpPr txBox="1"/>
          <p:nvPr/>
        </p:nvSpPr>
        <p:spPr>
          <a:xfrm>
            <a:off x="301083" y="289932"/>
            <a:ext cx="1004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Related example with bound stationary state solutions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2DA3F6B-21B5-4B5A-AF9B-A06CAF762A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666368"/>
              </p:ext>
            </p:extLst>
          </p:nvPr>
        </p:nvGraphicFramePr>
        <p:xfrm>
          <a:off x="736600" y="741363"/>
          <a:ext cx="917575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3" imgW="5968800" imgH="1002960" progId="Equation.DSMT4">
                  <p:embed/>
                </p:oleObj>
              </mc:Choice>
              <mc:Fallback>
                <p:oleObj name="Equation" r:id="rId3" imgW="5968800" imgH="1002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6600" y="741363"/>
                        <a:ext cx="9175750" cy="153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0A1DEA-5964-4789-985C-1DF473D48C86}"/>
              </a:ext>
            </a:extLst>
          </p:cNvPr>
          <p:cNvCxnSpPr/>
          <p:nvPr/>
        </p:nvCxnSpPr>
        <p:spPr>
          <a:xfrm flipV="1">
            <a:off x="3914078" y="2609385"/>
            <a:ext cx="0" cy="30665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23DEA6-2035-499B-A14D-7C358A33F570}"/>
              </a:ext>
            </a:extLst>
          </p:cNvPr>
          <p:cNvCxnSpPr>
            <a:cxnSpLocks/>
          </p:cNvCxnSpPr>
          <p:nvPr/>
        </p:nvCxnSpPr>
        <p:spPr>
          <a:xfrm>
            <a:off x="3882702" y="5675971"/>
            <a:ext cx="472789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EEA379-C56F-4CD6-BE7B-D8EDD2677B5C}"/>
              </a:ext>
            </a:extLst>
          </p:cNvPr>
          <p:cNvSpPr txBox="1"/>
          <p:nvPr/>
        </p:nvSpPr>
        <p:spPr>
          <a:xfrm rot="15992566">
            <a:off x="3071400" y="3911845"/>
            <a:ext cx="76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U(x)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B4ECB-FFD2-42CF-B998-380839C6DDFD}"/>
              </a:ext>
            </a:extLst>
          </p:cNvPr>
          <p:cNvSpPr txBox="1"/>
          <p:nvPr/>
        </p:nvSpPr>
        <p:spPr>
          <a:xfrm>
            <a:off x="8760761" y="5445138"/>
            <a:ext cx="76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AABDC8-8691-4C8A-8679-ABFCC32AD136}"/>
              </a:ext>
            </a:extLst>
          </p:cNvPr>
          <p:cNvCxnSpPr/>
          <p:nvPr/>
        </p:nvCxnSpPr>
        <p:spPr>
          <a:xfrm flipV="1">
            <a:off x="3882702" y="3157511"/>
            <a:ext cx="3661098" cy="251846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49CFA83-A7CB-46BB-A9FA-815BCFE48B24}"/>
              </a:ext>
            </a:extLst>
          </p:cNvPr>
          <p:cNvCxnSpPr>
            <a:cxnSpLocks/>
          </p:cNvCxnSpPr>
          <p:nvPr/>
        </p:nvCxnSpPr>
        <p:spPr>
          <a:xfrm flipH="1" flipV="1">
            <a:off x="3898392" y="2829365"/>
            <a:ext cx="15686" cy="2846606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F39210-DEE8-428A-BBCB-9D762CB6D380}"/>
              </a:ext>
            </a:extLst>
          </p:cNvPr>
          <p:cNvCxnSpPr/>
          <p:nvPr/>
        </p:nvCxnSpPr>
        <p:spPr>
          <a:xfrm>
            <a:off x="3949090" y="4988859"/>
            <a:ext cx="83806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55EA4A-65E6-4968-9D69-16E15C9219F6}"/>
              </a:ext>
            </a:extLst>
          </p:cNvPr>
          <p:cNvCxnSpPr>
            <a:cxnSpLocks/>
          </p:cNvCxnSpPr>
          <p:nvPr/>
        </p:nvCxnSpPr>
        <p:spPr>
          <a:xfrm>
            <a:off x="3949089" y="4416741"/>
            <a:ext cx="176416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632D02-F08D-41AE-AF90-5A3D148BA12E}"/>
              </a:ext>
            </a:extLst>
          </p:cNvPr>
          <p:cNvCxnSpPr>
            <a:cxnSpLocks/>
          </p:cNvCxnSpPr>
          <p:nvPr/>
        </p:nvCxnSpPr>
        <p:spPr>
          <a:xfrm>
            <a:off x="3882702" y="3716462"/>
            <a:ext cx="294840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3701D14-C10D-4B51-82B2-335695A49D64}"/>
              </a:ext>
            </a:extLst>
          </p:cNvPr>
          <p:cNvSpPr txBox="1"/>
          <p:nvPr/>
        </p:nvSpPr>
        <p:spPr>
          <a:xfrm>
            <a:off x="7019365" y="3746215"/>
            <a:ext cx="410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Discrete energy levels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1EC6B483-5782-49D3-B4BA-D170DA96F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278244"/>
              </p:ext>
            </p:extLst>
          </p:nvPr>
        </p:nvGraphicFramePr>
        <p:xfrm>
          <a:off x="7191716" y="4230306"/>
          <a:ext cx="4671045" cy="85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5" imgW="2361960" imgH="431640" progId="Equation.DSMT4">
                  <p:embed/>
                </p:oleObj>
              </mc:Choice>
              <mc:Fallback>
                <p:oleObj name="Equation" r:id="rId5" imgW="23619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91716" y="4230306"/>
                        <a:ext cx="4671045" cy="853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28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AB24A5-56AA-4BC8-BBF5-EE8673CF5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41275"/>
            <a:ext cx="10401300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7B781-4271-4C9C-9D19-08F4E3F3A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2E9F37-CB88-4AE9-B13A-74AD323E2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F99F1-212B-4A4C-9FBE-71C23E6E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3932019-2C8C-43B1-8E70-6FC02A7569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126768"/>
              </p:ext>
            </p:extLst>
          </p:nvPr>
        </p:nvGraphicFramePr>
        <p:xfrm>
          <a:off x="744924" y="1783692"/>
          <a:ext cx="10010775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4520880" imgH="1879560" progId="Equation.DSMT4">
                  <p:embed/>
                </p:oleObj>
              </mc:Choice>
              <mc:Fallback>
                <p:oleObj name="Equation" r:id="rId3" imgW="4520880" imgH="1879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A141518-440D-4327-8587-5386A5375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4924" y="1783692"/>
                        <a:ext cx="10010775" cy="416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EA3FB63-FD9B-45D6-A0F0-902599132325}"/>
              </a:ext>
            </a:extLst>
          </p:cNvPr>
          <p:cNvSpPr txBox="1"/>
          <p:nvPr/>
        </p:nvSpPr>
        <p:spPr>
          <a:xfrm>
            <a:off x="5973337" y="5458736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differs only by phase factor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018397-6097-49E5-8876-E2319B42CF0E}"/>
              </a:ext>
            </a:extLst>
          </p:cNvPr>
          <p:cNvSpPr txBox="1"/>
          <p:nvPr/>
        </p:nvSpPr>
        <p:spPr>
          <a:xfrm>
            <a:off x="267629" y="334537"/>
            <a:ext cx="11396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General formalism for the quantum mechanics of a particle of mass </a:t>
            </a:r>
            <a:r>
              <a:rPr lang="en-US" sz="2400" b="1" i="1" dirty="0"/>
              <a:t>m</a:t>
            </a:r>
            <a:r>
              <a:rPr lang="en-US" sz="2400" b="1" dirty="0"/>
              <a:t> and charge </a:t>
            </a:r>
            <a:r>
              <a:rPr lang="en-US" sz="2400" b="1" i="1" dirty="0"/>
              <a:t>q</a:t>
            </a:r>
            <a:r>
              <a:rPr lang="en-US" sz="2400" b="1" dirty="0"/>
              <a:t> interacting with a electromagnetic field with scalar potential </a:t>
            </a:r>
            <a:r>
              <a:rPr lang="en-US" sz="2400" b="1" i="1" dirty="0"/>
              <a:t>U</a:t>
            </a:r>
            <a:r>
              <a:rPr lang="en-US" sz="2400" b="1" dirty="0"/>
              <a:t>(</a:t>
            </a:r>
            <a:r>
              <a:rPr lang="en-US" sz="2400" b="1" dirty="0" err="1"/>
              <a:t>r,</a:t>
            </a:r>
            <a:r>
              <a:rPr lang="en-US" sz="2400" b="1" i="1" dirty="0" err="1"/>
              <a:t>t</a:t>
            </a:r>
            <a:r>
              <a:rPr lang="en-US" sz="2400" b="1" dirty="0"/>
              <a:t>) and vector potential A(</a:t>
            </a:r>
            <a:r>
              <a:rPr lang="en-US" sz="2400" b="1" dirty="0" err="1"/>
              <a:t>r,</a:t>
            </a:r>
            <a:r>
              <a:rPr lang="en-US" sz="2400" b="1" i="1" dirty="0" err="1"/>
              <a:t>t</a:t>
            </a:r>
            <a:r>
              <a:rPr lang="en-US" sz="2400" b="1" dirty="0"/>
              <a:t>) -- </a:t>
            </a:r>
          </a:p>
        </p:txBody>
      </p:sp>
    </p:spTree>
    <p:extLst>
      <p:ext uri="{BB962C8B-B14F-4D97-AF65-F5344CB8AC3E}">
        <p14:creationId xmlns:p14="http://schemas.microsoft.com/office/powerpoint/2010/main" val="180508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907AB-4F5C-4E86-9853-2CD0B4A8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63C047-404D-4F1A-9F0A-9D14A326C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48DF0-3CB1-4A75-8AEF-A5107EAB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C3732D-71AA-40E4-B98A-A23CD9FADE13}"/>
              </a:ext>
            </a:extLst>
          </p:cNvPr>
          <p:cNvSpPr txBox="1"/>
          <p:nvPr/>
        </p:nvSpPr>
        <p:spPr>
          <a:xfrm>
            <a:off x="579863" y="345688"/>
            <a:ext cx="11032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electrostatic and/or </a:t>
            </a:r>
            <a:r>
              <a:rPr lang="en-US" sz="2400" b="1" dirty="0" err="1"/>
              <a:t>magnetostatic</a:t>
            </a:r>
            <a:r>
              <a:rPr lang="en-US" sz="2400" b="1" dirty="0"/>
              <a:t> fields, the time dependence of the fields becomes trivial, and we expect stationary state solutions to the Schrödinger equation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8F40F0A-CF61-4309-B422-04521A8E8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87730"/>
              </p:ext>
            </p:extLst>
          </p:nvPr>
        </p:nvGraphicFramePr>
        <p:xfrm>
          <a:off x="1263650" y="2185136"/>
          <a:ext cx="8718550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3936960" imgH="1295280" progId="Equation.DSMT4">
                  <p:embed/>
                </p:oleObj>
              </mc:Choice>
              <mc:Fallback>
                <p:oleObj name="Equation" r:id="rId3" imgW="3936960" imgH="1295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3932019-2C8C-43B1-8E70-6FC02A7569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650" y="2185136"/>
                        <a:ext cx="8718550" cy="286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44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85109"/>
              </p:ext>
            </p:extLst>
          </p:nvPr>
        </p:nvGraphicFramePr>
        <p:xfrm>
          <a:off x="925513" y="698500"/>
          <a:ext cx="84931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3" imgW="5524200" imgH="622080" progId="Equation.DSMT4">
                  <p:embed/>
                </p:oleObj>
              </mc:Choice>
              <mc:Fallback>
                <p:oleObj name="Equation" r:id="rId3" imgW="552420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5513" y="698500"/>
                        <a:ext cx="8493125" cy="95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993705"/>
              </p:ext>
            </p:extLst>
          </p:nvPr>
        </p:nvGraphicFramePr>
        <p:xfrm>
          <a:off x="544513" y="1931949"/>
          <a:ext cx="90455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5" imgW="6387840" imgH="1002960" progId="Equation.DSMT4">
                  <p:embed/>
                </p:oleObj>
              </mc:Choice>
              <mc:Fallback>
                <p:oleObj name="Equation" r:id="rId5" imgW="6387840" imgH="1002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513" y="1931949"/>
                        <a:ext cx="904557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743200" y="3657600"/>
            <a:ext cx="0" cy="251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76501" y="5108084"/>
            <a:ext cx="5257800" cy="3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1782721" y="4231433"/>
            <a:ext cx="131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Energy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48600" y="487233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103776" y="3909604"/>
            <a:ext cx="4135225" cy="1957796"/>
          </a:xfrm>
          <a:prstGeom prst="line">
            <a:avLst/>
          </a:prstGeom>
          <a:ln w="38100">
            <a:solidFill>
              <a:srgbClr val="DA32A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51054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743201" y="4350092"/>
            <a:ext cx="4991101" cy="2"/>
          </a:xfrm>
          <a:prstGeom prst="line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48601" y="4038600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08362" y="3539125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U(x)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E0A959-0FBA-4D1A-AA2F-16F392FE9486}"/>
              </a:ext>
            </a:extLst>
          </p:cNvPr>
          <p:cNvSpPr txBox="1"/>
          <p:nvPr/>
        </p:nvSpPr>
        <p:spPr>
          <a:xfrm>
            <a:off x="256478" y="181129"/>
            <a:ext cx="1095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of particle interacting with an electromagnetic field </a:t>
            </a:r>
          </a:p>
        </p:txBody>
      </p:sp>
    </p:spTree>
    <p:extLst>
      <p:ext uri="{BB962C8B-B14F-4D97-AF65-F5344CB8AC3E}">
        <p14:creationId xmlns:p14="http://schemas.microsoft.com/office/powerpoint/2010/main" val="320459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One dimensional Schr</a:t>
            </a:r>
            <a:r>
              <a:rPr lang="en-US" sz="2400" dirty="0"/>
              <a:t>ö</a:t>
            </a:r>
            <a:r>
              <a:rPr lang="en-US" sz="2400" dirty="0">
                <a:latin typeface="+mj-lt"/>
              </a:rPr>
              <a:t>dinger equation for charged particle in an electrostatic field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851415"/>
              </p:ext>
            </p:extLst>
          </p:nvPr>
        </p:nvGraphicFramePr>
        <p:xfrm>
          <a:off x="1905001" y="1035216"/>
          <a:ext cx="50006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3" imgW="3530520" imgH="698400" progId="Equation.DSMT4">
                  <p:embed/>
                </p:oleObj>
              </mc:Choice>
              <mc:Fallback>
                <p:oleObj name="Equation" r:id="rId3" imgW="3530520" imgH="69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1" y="1035216"/>
                        <a:ext cx="5000625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743200" y="1949108"/>
            <a:ext cx="0" cy="251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76501" y="3399592"/>
            <a:ext cx="5257800" cy="3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1782721" y="2522941"/>
            <a:ext cx="131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Energy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8600" y="316384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103776" y="2201112"/>
            <a:ext cx="4135225" cy="1957796"/>
          </a:xfrm>
          <a:prstGeom prst="line">
            <a:avLst/>
          </a:prstGeom>
          <a:ln w="38100">
            <a:solidFill>
              <a:srgbClr val="DA32A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95800" y="339690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743201" y="2641600"/>
            <a:ext cx="4991101" cy="2"/>
          </a:xfrm>
          <a:prstGeom prst="line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48601" y="2330108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08362" y="1830633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U(x)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993311"/>
              </p:ext>
            </p:extLst>
          </p:nvPr>
        </p:nvGraphicFramePr>
        <p:xfrm>
          <a:off x="3429000" y="4309531"/>
          <a:ext cx="6234718" cy="2046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5" imgW="5333760" imgH="1752480" progId="Equation.DSMT4">
                  <p:embed/>
                </p:oleObj>
              </mc:Choice>
              <mc:Fallback>
                <p:oleObj name="Equation" r:id="rId5" imgW="5333760" imgH="1752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4309531"/>
                        <a:ext cx="6234718" cy="2046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5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1524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– library of solutions to differential equations</a:t>
            </a:r>
          </a:p>
          <a:p>
            <a:r>
              <a:rPr lang="en-US" sz="2400" dirty="0">
                <a:latin typeface="+mj-lt"/>
                <a:hlinkClick r:id="rId2"/>
              </a:rPr>
              <a:t>http://dlmf.nist.gov/</a:t>
            </a:r>
            <a:endParaRPr lang="en-US" sz="2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313" y="1213536"/>
            <a:ext cx="7191375" cy="49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4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304800"/>
            <a:ext cx="3629025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548640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http://store.doverpublications.com/0486612724.html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6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304801"/>
            <a:ext cx="856297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9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359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49</cp:revision>
  <dcterms:created xsi:type="dcterms:W3CDTF">2020-01-06T21:28:26Z</dcterms:created>
  <dcterms:modified xsi:type="dcterms:W3CDTF">2020-01-15T18:22:23Z</dcterms:modified>
</cp:coreProperties>
</file>