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5" r:id="rId3"/>
    <p:sldId id="306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22" r:id="rId28"/>
    <p:sldId id="323" r:id="rId29"/>
    <p:sldId id="324" r:id="rId30"/>
    <p:sldId id="325" r:id="rId31"/>
    <p:sldId id="326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1.wmf"/><Relationship Id="rId1" Type="http://schemas.openxmlformats.org/officeDocument/2006/relationships/image" Target="../media/image43.wmf"/><Relationship Id="rId4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png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50.png"/><Relationship Id="rId7" Type="http://schemas.openxmlformats.org/officeDocument/2006/relationships/image" Target="../media/image47.wmf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49.bin"/><Relationship Id="rId5" Type="http://schemas.openxmlformats.org/officeDocument/2006/relationships/image" Target="../media/image46.wmf"/><Relationship Id="rId10" Type="http://schemas.openxmlformats.org/officeDocument/2006/relationships/image" Target="../media/image48.wmf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8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501695" y="1266789"/>
            <a:ext cx="93893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20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Review of single-particle Quantum Mechanics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12D85A-0D2A-44D0-A75C-965C93DA4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86CB4E-FB7D-49FF-B703-9A9BBE168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292459-97D0-492B-828D-F7B61E94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E73E3F6-F06F-49E9-913E-0815BA5CC0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544704"/>
              </p:ext>
            </p:extLst>
          </p:nvPr>
        </p:nvGraphicFramePr>
        <p:xfrm>
          <a:off x="1122053" y="1453994"/>
          <a:ext cx="8231187" cy="443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2" name="Equation" r:id="rId3" imgW="5537160" imgH="2984400" progId="Equation.DSMT4">
                  <p:embed/>
                </p:oleObj>
              </mc:Choice>
              <mc:Fallback>
                <p:oleObj name="Equation" r:id="rId3" imgW="5537160" imgH="2984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2053" y="1453994"/>
                        <a:ext cx="8231187" cy="443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0C6893-0542-4A36-8252-D6912F0C3707}"/>
              </a:ext>
            </a:extLst>
          </p:cNvPr>
          <p:cNvSpPr txBox="1"/>
          <p:nvPr/>
        </p:nvSpPr>
        <p:spPr>
          <a:xfrm>
            <a:off x="200722" y="156117"/>
            <a:ext cx="1173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Analysis of </a:t>
            </a:r>
            <a:r>
              <a:rPr lang="en-US" sz="2400" b="1" dirty="0" err="1"/>
              <a:t>magnetostatic</a:t>
            </a:r>
            <a:r>
              <a:rPr lang="en-US" sz="2400" b="1" dirty="0"/>
              <a:t> effects on atomic structure using perturbation theory, also including the effects of spin-orbit </a:t>
            </a:r>
            <a:r>
              <a:rPr lang="en-US" sz="2400" b="1" dirty="0" err="1"/>
              <a:t>interation</a:t>
            </a:r>
            <a:endParaRPr lang="en-US" sz="2400" b="1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21610524-1EB5-482A-AF99-B8C240EBAA89}"/>
              </a:ext>
            </a:extLst>
          </p:cNvPr>
          <p:cNvSpPr/>
          <p:nvPr/>
        </p:nvSpPr>
        <p:spPr>
          <a:xfrm rot="18671801">
            <a:off x="4131819" y="860960"/>
            <a:ext cx="499946" cy="883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20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F299E-83D9-408A-8469-63D2805B7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83AD5-E1B2-46C4-A5CA-429F4B50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4F9FE3-98EE-4462-9B64-01537AAB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47C4C2-2A2B-4188-BFC3-F3EA4FC744A9}"/>
              </a:ext>
            </a:extLst>
          </p:cNvPr>
          <p:cNvSpPr txBox="1"/>
          <p:nvPr/>
        </p:nvSpPr>
        <p:spPr>
          <a:xfrm>
            <a:off x="1600200" y="150603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Scattering geometry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8E81E56-174B-43D0-A9B5-45EFF4A52EF1}"/>
              </a:ext>
            </a:extLst>
          </p:cNvPr>
          <p:cNvGrpSpPr/>
          <p:nvPr/>
        </p:nvGrpSpPr>
        <p:grpSpPr>
          <a:xfrm>
            <a:off x="2438401" y="1470103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31C6CBD-363F-4A9D-8196-9FFC91D6B2AC}"/>
                </a:ext>
              </a:extLst>
            </p:cNvPr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970F0A7A-B02B-4AB4-8F50-673FC1B0461C}"/>
                </a:ext>
              </a:extLst>
            </p:cNvPr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F9DCD9E-BC7F-4F1C-AD74-572692D911DB}"/>
                </a:ext>
              </a:extLst>
            </p:cNvPr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FE11CF2-CB0D-41AE-A543-384DF166650A}"/>
                </a:ext>
              </a:extLst>
            </p:cNvPr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6D73749-81E8-434F-B121-DFBC5B16E38F}"/>
                </a:ext>
              </a:extLst>
            </p:cNvPr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53A8CF1-F8DE-40DD-8F92-902BF7549E05}"/>
                </a:ext>
              </a:extLst>
            </p:cNvPr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673E64D-9623-49E6-A080-924F0EDCA1A2}"/>
                </a:ext>
              </a:extLst>
            </p:cNvPr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2655F08-8FF4-4286-98B0-4B0A72F0B1AA}"/>
                </a:ext>
              </a:extLst>
            </p:cNvPr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6792788-3C80-4AE7-BEFD-91F46002BB55}"/>
                </a:ext>
              </a:extLst>
            </p:cNvPr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27E27FB2-45B0-44A0-8E1E-B7693D8140E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830614"/>
                </p:ext>
              </p:extLst>
            </p:nvPr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69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>
              <a:extLst>
                <a:ext uri="{FF2B5EF4-FFF2-40B4-BE49-F238E27FC236}">
                  <a16:creationId xmlns:a16="http://schemas.microsoft.com/office/drawing/2014/main" id="{A539BC75-9563-4399-BF3A-8B669F99B4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7378543"/>
                </p:ext>
              </p:extLst>
            </p:nvPr>
          </p:nvGraphicFramePr>
          <p:xfrm>
            <a:off x="5378449" y="2028747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1370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747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9271C30-7CFD-464D-9B96-F4BE8218D8F7}"/>
              </a:ext>
            </a:extLst>
          </p:cNvPr>
          <p:cNvSpPr txBox="1"/>
          <p:nvPr/>
        </p:nvSpPr>
        <p:spPr>
          <a:xfrm>
            <a:off x="367990" y="234176"/>
            <a:ext cx="1028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scattering in terms of probability amplitude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2221EFE9-F7A5-4D97-88A5-38E7A28EB8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956066"/>
              </p:ext>
            </p:extLst>
          </p:nvPr>
        </p:nvGraphicFramePr>
        <p:xfrm>
          <a:off x="1074738" y="4078288"/>
          <a:ext cx="4122737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1" name="Equation" r:id="rId7" imgW="2184120" imgH="634680" progId="Equation.DSMT4">
                  <p:embed/>
                </p:oleObj>
              </mc:Choice>
              <mc:Fallback>
                <p:oleObj name="Equation" r:id="rId7" imgW="2184120" imgH="6346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9D54BFC-A421-47FE-B90C-3AC75AFC26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738" y="4078288"/>
                        <a:ext cx="4122737" cy="119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8487CA0-9252-4A8F-8CCE-1C3DBF4C5F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750351"/>
              </p:ext>
            </p:extLst>
          </p:nvPr>
        </p:nvGraphicFramePr>
        <p:xfrm>
          <a:off x="7153276" y="4172388"/>
          <a:ext cx="3974501" cy="96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2" name="Equation" r:id="rId9" imgW="1892160" imgH="457200" progId="Equation.DSMT4">
                  <p:embed/>
                </p:oleObj>
              </mc:Choice>
              <mc:Fallback>
                <p:oleObj name="Equation" r:id="rId9" imgW="1892160" imgH="4572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9A81EB0F-C6DC-4C31-A393-5183170E43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3276" y="4172388"/>
                        <a:ext cx="3974501" cy="960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62B7CB7-1C2D-49F3-AE00-473E66FC9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77344"/>
              </p:ext>
            </p:extLst>
          </p:nvPr>
        </p:nvGraphicFramePr>
        <p:xfrm>
          <a:off x="7133836" y="1653404"/>
          <a:ext cx="304026" cy="47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3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6F913C41-2D27-404A-BC43-1356E50787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33836" y="1653404"/>
                        <a:ext cx="304026" cy="472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3464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121605-CBD3-4ECA-B2F6-AB515C8D5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19279-1A1E-482A-85D4-941E03B2D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E13D6-89BF-40F9-95FE-198F5E45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BB446A5-9BAE-4557-9CB1-EE95757089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615898"/>
              </p:ext>
            </p:extLst>
          </p:nvPr>
        </p:nvGraphicFramePr>
        <p:xfrm>
          <a:off x="1253288" y="1557632"/>
          <a:ext cx="7650079" cy="400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9" name="Equation" r:id="rId3" imgW="4241520" imgH="2222280" progId="Equation.DSMT4">
                  <p:embed/>
                </p:oleObj>
              </mc:Choice>
              <mc:Fallback>
                <p:oleObj name="Equation" r:id="rId3" imgW="4241520" imgH="2222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3288" y="1557632"/>
                        <a:ext cx="7650079" cy="4008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920E9A4-F680-43A5-A1CF-619AF016E758}"/>
              </a:ext>
            </a:extLst>
          </p:cNvPr>
          <p:cNvSpPr txBox="1"/>
          <p:nvPr/>
        </p:nvSpPr>
        <p:spPr>
          <a:xfrm>
            <a:off x="348916" y="385011"/>
            <a:ext cx="108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we want to show, is that the scattering phase shift  is a measure of the quantum mechanical scattering cross section:</a:t>
            </a:r>
          </a:p>
        </p:txBody>
      </p:sp>
    </p:spTree>
    <p:extLst>
      <p:ext uri="{BB962C8B-B14F-4D97-AF65-F5344CB8AC3E}">
        <p14:creationId xmlns:p14="http://schemas.microsoft.com/office/powerpoint/2010/main" val="3328295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96E31-9814-42A1-BF86-6914BAAD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8F28-D928-4FCF-8925-6B5B7FB7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D2DE8-90D9-46AB-AA74-7E51D3D98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E052A4-2C0A-42E4-B3CD-7DF00AB9E1F1}"/>
              </a:ext>
            </a:extLst>
          </p:cNvPr>
          <p:cNvSpPr txBox="1"/>
          <p:nvPr/>
        </p:nvSpPr>
        <p:spPr>
          <a:xfrm>
            <a:off x="694376" y="589454"/>
            <a:ext cx="980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Continuum solutions of the time independent Schrödinger equation.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7018DDC-FD62-4660-A45A-8631F9444710}"/>
              </a:ext>
            </a:extLst>
          </p:cNvPr>
          <p:cNvSpPr/>
          <p:nvPr/>
        </p:nvSpPr>
        <p:spPr>
          <a:xfrm>
            <a:off x="4754088" y="1905000"/>
            <a:ext cx="2819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E4B0849-E91B-4808-878D-D791BC1BB112}"/>
              </a:ext>
            </a:extLst>
          </p:cNvPr>
          <p:cNvCxnSpPr/>
          <p:nvPr/>
        </p:nvCxnSpPr>
        <p:spPr>
          <a:xfrm>
            <a:off x="6096000" y="3429000"/>
            <a:ext cx="35814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D669D62-15E9-4BDB-B19C-19CEC74749DB}"/>
              </a:ext>
            </a:extLst>
          </p:cNvPr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ö</a:t>
            </a:r>
            <a:endParaRPr lang="en-US" sz="18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11E6FC8-BEDC-445E-A4CB-3958177FAF1B}"/>
              </a:ext>
            </a:extLst>
          </p:cNvPr>
          <p:cNvCxnSpPr/>
          <p:nvPr/>
        </p:nvCxnSpPr>
        <p:spPr>
          <a:xfrm flipV="1">
            <a:off x="6096000" y="948899"/>
            <a:ext cx="0" cy="25304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03E5C4-256B-47E5-B541-C7C29CA332C4}"/>
              </a:ext>
            </a:extLst>
          </p:cNvPr>
          <p:cNvCxnSpPr/>
          <p:nvPr/>
        </p:nvCxnSpPr>
        <p:spPr>
          <a:xfrm>
            <a:off x="6096000" y="3450676"/>
            <a:ext cx="1295400" cy="11975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6343789-13EF-46F2-95A9-A10303EF8C15}"/>
              </a:ext>
            </a:extLst>
          </p:cNvPr>
          <p:cNvCxnSpPr/>
          <p:nvPr/>
        </p:nvCxnSpPr>
        <p:spPr>
          <a:xfrm flipV="1">
            <a:off x="6095154" y="1688584"/>
            <a:ext cx="2134447" cy="17404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FF1BB65-2A68-4A00-92C7-57024B297BFF}"/>
              </a:ext>
            </a:extLst>
          </p:cNvPr>
          <p:cNvSpPr txBox="1"/>
          <p:nvPr/>
        </p:nvSpPr>
        <p:spPr>
          <a:xfrm>
            <a:off x="7524008" y="154906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r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3AA9EF0-FCCA-48A1-B450-62B183CDB7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234963"/>
              </p:ext>
            </p:extLst>
          </p:nvPr>
        </p:nvGraphicFramePr>
        <p:xfrm>
          <a:off x="2209801" y="4683615"/>
          <a:ext cx="6774791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Equation" r:id="rId3" imgW="3213000" imgH="672840" progId="Equation.DSMT4">
                  <p:embed/>
                </p:oleObj>
              </mc:Choice>
              <mc:Fallback>
                <p:oleObj name="Equation" r:id="rId3" imgW="321300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1" y="4683615"/>
                        <a:ext cx="6774791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5FFA6883-0BB1-4CA8-8E40-13E859ADE98E}"/>
              </a:ext>
            </a:extLst>
          </p:cNvPr>
          <p:cNvSpPr txBox="1"/>
          <p:nvPr/>
        </p:nvSpPr>
        <p:spPr>
          <a:xfrm>
            <a:off x="7524008" y="4495801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68F293-6B0E-4E58-989B-4449264C0261}"/>
              </a:ext>
            </a:extLst>
          </p:cNvPr>
          <p:cNvSpPr txBox="1"/>
          <p:nvPr/>
        </p:nvSpPr>
        <p:spPr>
          <a:xfrm>
            <a:off x="6163788" y="907129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DFCE28-F13A-4559-9915-7A49C374D9A6}"/>
              </a:ext>
            </a:extLst>
          </p:cNvPr>
          <p:cNvSpPr txBox="1"/>
          <p:nvPr/>
        </p:nvSpPr>
        <p:spPr>
          <a:xfrm>
            <a:off x="9733808" y="3200401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B4D111-2A97-4A02-AB47-7937A19F05A4}"/>
              </a:ext>
            </a:extLst>
          </p:cNvPr>
          <p:cNvSpPr txBox="1"/>
          <p:nvPr/>
        </p:nvSpPr>
        <p:spPr>
          <a:xfrm>
            <a:off x="156411" y="168442"/>
            <a:ext cx="10527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a free particle in quantum mechanics --</a:t>
            </a:r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64B0D3FC-86C6-4B9D-A89C-EBE0244E8E09}"/>
              </a:ext>
            </a:extLst>
          </p:cNvPr>
          <p:cNvSpPr/>
          <p:nvPr/>
        </p:nvSpPr>
        <p:spPr>
          <a:xfrm rot="2718298">
            <a:off x="4794346" y="5597769"/>
            <a:ext cx="691376" cy="602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15C268-545C-4998-B0DE-9F44DC924498}"/>
              </a:ext>
            </a:extLst>
          </p:cNvPr>
          <p:cNvSpPr txBox="1"/>
          <p:nvPr/>
        </p:nvSpPr>
        <p:spPr>
          <a:xfrm>
            <a:off x="5709424" y="5654481"/>
            <a:ext cx="539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Potential interaction due to spherical target for 0 </a:t>
            </a:r>
            <a:r>
              <a:rPr lang="en-US" sz="2400" b="1" dirty="0">
                <a:latin typeface="Symbol" panose="05050102010706020507" pitchFamily="18" charset="2"/>
              </a:rPr>
              <a:t>£</a:t>
            </a:r>
            <a:r>
              <a:rPr lang="en-US" sz="2400" b="1" dirty="0"/>
              <a:t> </a:t>
            </a:r>
            <a:r>
              <a:rPr lang="en-US" sz="2400" b="1" i="1" dirty="0"/>
              <a:t>r</a:t>
            </a:r>
            <a:r>
              <a:rPr lang="en-US" sz="2400" b="1" dirty="0"/>
              <a:t> </a:t>
            </a:r>
            <a:r>
              <a:rPr lang="en-US" sz="2400" b="1" dirty="0">
                <a:latin typeface="Symbol" panose="05050102010706020507" pitchFamily="18" charset="2"/>
              </a:rPr>
              <a:t>£ </a:t>
            </a:r>
            <a:r>
              <a:rPr lang="en-US" sz="2400" b="1" i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1782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A5761D-F8E8-42A0-B003-B22A8334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9025F0-5145-4884-B141-8039A0C91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7ABD9-A5AB-496F-9C89-95905204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66E7C39-B0B4-486D-A119-55397BDBBE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29358"/>
              </p:ext>
            </p:extLst>
          </p:nvPr>
        </p:nvGraphicFramePr>
        <p:xfrm>
          <a:off x="1657026" y="55564"/>
          <a:ext cx="8325174" cy="231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8" name="Equation" r:id="rId3" imgW="5333760" imgH="1485720" progId="Equation.DSMT4">
                  <p:embed/>
                </p:oleObj>
              </mc:Choice>
              <mc:Fallback>
                <p:oleObj name="Equation" r:id="rId3" imgW="5333760" imgH="1485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7026" y="55564"/>
                        <a:ext cx="8325174" cy="2319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7E9EED6-8CCD-4FB4-9A00-C1E6B05341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27686"/>
              </p:ext>
            </p:extLst>
          </p:nvPr>
        </p:nvGraphicFramePr>
        <p:xfrm>
          <a:off x="1799063" y="2245113"/>
          <a:ext cx="747871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9" name="Equation" r:id="rId5" imgW="4838400" imgH="3149280" progId="Equation.DSMT4">
                  <p:embed/>
                </p:oleObj>
              </mc:Choice>
              <mc:Fallback>
                <p:oleObj name="Equation" r:id="rId5" imgW="4838400" imgH="3149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9063" y="2245113"/>
                        <a:ext cx="7478712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642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3C254-C671-464C-9C07-0B8C8C363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28307-EB2A-4B14-BB6C-92A503A5A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C20D32-6F6D-4842-A523-75635721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44872B7-0DBD-48A8-A496-FA97442FFF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577852"/>
              </p:ext>
            </p:extLst>
          </p:nvPr>
        </p:nvGraphicFramePr>
        <p:xfrm>
          <a:off x="1676400" y="1"/>
          <a:ext cx="85344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3" name="Equation" r:id="rId3" imgW="5384520" imgH="1015920" progId="Equation.DSMT4">
                  <p:embed/>
                </p:oleObj>
              </mc:Choice>
              <mc:Fallback>
                <p:oleObj name="Equation" r:id="rId3" imgW="5384520" imgH="1015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"/>
                        <a:ext cx="8534400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262BE8-39DD-442D-A321-9FCA09689A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59577"/>
              </p:ext>
            </p:extLst>
          </p:nvPr>
        </p:nvGraphicFramePr>
        <p:xfrm>
          <a:off x="1676400" y="1654567"/>
          <a:ext cx="728345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4" name="Equation" r:id="rId5" imgW="4711680" imgH="3162240" progId="Equation.DSMT4">
                  <p:embed/>
                </p:oleObj>
              </mc:Choice>
              <mc:Fallback>
                <p:oleObj name="Equation" r:id="rId5" imgW="4711680" imgH="3162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1654567"/>
                        <a:ext cx="728345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3F87C26-9335-48DA-9E14-3C8C70E81E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468037"/>
              </p:ext>
            </p:extLst>
          </p:nvPr>
        </p:nvGraphicFramePr>
        <p:xfrm>
          <a:off x="7526848" y="4378513"/>
          <a:ext cx="4342961" cy="82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45" name="Equation" r:id="rId7" imgW="2273040" imgH="431640" progId="Equation.DSMT4">
                  <p:embed/>
                </p:oleObj>
              </mc:Choice>
              <mc:Fallback>
                <p:oleObj name="Equation" r:id="rId7" imgW="227304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5B74C1-A8F4-484E-BA62-7D59821816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6848" y="4378513"/>
                        <a:ext cx="4342961" cy="824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1907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3DAFC-9B91-44F1-A53C-915FF94E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B3519F-AFC4-4502-95AD-A22D378B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09AF6-2D6E-4450-AB26-E6B7A770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9D6ABD2-63E4-46FC-AE07-6A98F1E3BD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940607"/>
              </p:ext>
            </p:extLst>
          </p:nvPr>
        </p:nvGraphicFramePr>
        <p:xfrm>
          <a:off x="1828801" y="30164"/>
          <a:ext cx="66944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6" name="Equation" r:id="rId3" imgW="4330440" imgH="1346040" progId="Equation.DSMT4">
                  <p:embed/>
                </p:oleObj>
              </mc:Choice>
              <mc:Fallback>
                <p:oleObj name="Equation" r:id="rId3" imgW="4330440" imgH="134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30164"/>
                        <a:ext cx="6694487" cy="207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A98E65-4809-4A43-B4A7-CA20D4C8E0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200471"/>
              </p:ext>
            </p:extLst>
          </p:nvPr>
        </p:nvGraphicFramePr>
        <p:xfrm>
          <a:off x="2016827" y="2109789"/>
          <a:ext cx="5253037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7" name="Equation" r:id="rId5" imgW="3225600" imgH="2781000" progId="Equation.DSMT4">
                  <p:embed/>
                </p:oleObj>
              </mc:Choice>
              <mc:Fallback>
                <p:oleObj name="Equation" r:id="rId5" imgW="3225600" imgH="278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6827" y="2109789"/>
                        <a:ext cx="5253037" cy="453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18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65A13B-0183-41FE-98EE-B27F2B15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FF7F9D-3A15-4E67-B9C3-54F65FD3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61F34-6A3A-4AC7-8D1F-A3585EE3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4118258-D783-4699-92AB-D22A177C19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041041"/>
              </p:ext>
            </p:extLst>
          </p:nvPr>
        </p:nvGraphicFramePr>
        <p:xfrm>
          <a:off x="5428228" y="1287165"/>
          <a:ext cx="22145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8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8228" y="1287165"/>
                        <a:ext cx="2214563" cy="117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2BA652E-9220-47CE-982F-99A611F993A4}"/>
              </a:ext>
            </a:extLst>
          </p:cNvPr>
          <p:cNvSpPr txBox="1"/>
          <p:nvPr/>
        </p:nvSpPr>
        <p:spPr>
          <a:xfrm>
            <a:off x="838200" y="1642119"/>
            <a:ext cx="1107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Significance of this inequality --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4FE558-A48F-47FA-874B-2C4CF4C63051}"/>
              </a:ext>
            </a:extLst>
          </p:cNvPr>
          <p:cNvSpPr txBox="1"/>
          <p:nvPr/>
        </p:nvSpPr>
        <p:spPr>
          <a:xfrm>
            <a:off x="535534" y="2779545"/>
            <a:ext cx="11166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 inequality motivates a class of estimation methods known as variational methods to converge to the ground state energy </a:t>
            </a:r>
            <a:r>
              <a:rPr lang="en-US" sz="2400" b="1" i="1" dirty="0"/>
              <a:t>E</a:t>
            </a:r>
            <a:r>
              <a:rPr lang="en-US" sz="2400" b="1" i="1" baseline="-25000" dirty="0"/>
              <a:t>0</a:t>
            </a:r>
            <a:r>
              <a:rPr lang="en-US" sz="2400" b="1" i="1" dirty="0"/>
              <a:t> </a:t>
            </a:r>
            <a:r>
              <a:rPr lang="en-US" sz="2400" b="1" dirty="0"/>
              <a:t>and the corresponding ground state probability amplitude.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685B520-FFD4-49E5-88C9-AC2ABFF8B9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612647"/>
              </p:ext>
            </p:extLst>
          </p:nvPr>
        </p:nvGraphicFramePr>
        <p:xfrm>
          <a:off x="1180040" y="4232545"/>
          <a:ext cx="7247696" cy="192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79" name="Equation" r:id="rId5" imgW="3962160" imgH="1054080" progId="Equation.DSMT4">
                  <p:embed/>
                </p:oleObj>
              </mc:Choice>
              <mc:Fallback>
                <p:oleObj name="Equation" r:id="rId5" imgW="3962160" imgH="10540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617524D-D41D-42B6-94CB-8C06B46701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0040" y="4232545"/>
                        <a:ext cx="7247696" cy="19280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19AC943-CA09-4ED2-847D-3A9FE6D14890}"/>
              </a:ext>
            </a:extLst>
          </p:cNvPr>
          <p:cNvSpPr txBox="1"/>
          <p:nvPr/>
        </p:nvSpPr>
        <p:spPr>
          <a:xfrm>
            <a:off x="191911" y="136525"/>
            <a:ext cx="823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Variational methods --</a:t>
            </a:r>
          </a:p>
        </p:txBody>
      </p:sp>
    </p:spTree>
    <p:extLst>
      <p:ext uri="{BB962C8B-B14F-4D97-AF65-F5344CB8AC3E}">
        <p14:creationId xmlns:p14="http://schemas.microsoft.com/office/powerpoint/2010/main" val="120167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4572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Quantum states of  H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baseline="30000" dirty="0">
                <a:latin typeface="+mj-lt"/>
              </a:rPr>
              <a:t>+</a:t>
            </a:r>
            <a:endParaRPr lang="en-US" sz="2400" dirty="0">
              <a:latin typeface="+mj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4876800" y="3200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3429000" y="2057400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Arrow Connector 9"/>
          <p:cNvCxnSpPr>
            <a:stCxn id="6" idx="7"/>
            <a:endCxn id="8" idx="4"/>
          </p:cNvCxnSpPr>
          <p:nvPr/>
        </p:nvCxnSpPr>
        <p:spPr>
          <a:xfrm flipV="1">
            <a:off x="3178082" y="2148840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5"/>
            <a:endCxn id="8" idx="1"/>
          </p:cNvCxnSpPr>
          <p:nvPr/>
        </p:nvCxnSpPr>
        <p:spPr>
          <a:xfrm flipH="1" flipV="1">
            <a:off x="3442392" y="2070792"/>
            <a:ext cx="1564491" cy="12596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5"/>
          </p:cNvCxnSpPr>
          <p:nvPr/>
        </p:nvCxnSpPr>
        <p:spPr>
          <a:xfrm>
            <a:off x="3178082" y="3330482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600" y="336207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</a:t>
            </a:r>
            <a:r>
              <a:rPr lang="en-US" sz="2400" i="1" baseline="-25000" dirty="0">
                <a:latin typeface="+mj-lt"/>
              </a:rPr>
              <a:t>AB</a:t>
            </a:r>
            <a:endParaRPr lang="en-US" sz="2400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0" y="25146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b="1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1336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b="1" baseline="-25000" dirty="0" err="1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6683" y="1676401"/>
            <a:ext cx="31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604886"/>
              </p:ext>
            </p:extLst>
          </p:nvPr>
        </p:nvGraphicFramePr>
        <p:xfrm>
          <a:off x="4537442" y="3922416"/>
          <a:ext cx="6012717" cy="2408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4216320" imgH="1688760" progId="Equation.DSMT4">
                  <p:embed/>
                </p:oleObj>
              </mc:Choice>
              <mc:Fallback>
                <p:oleObj name="Equation" r:id="rId3" imgW="4216320" imgH="16887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7442" y="3922416"/>
                        <a:ext cx="6012717" cy="2408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497218"/>
              </p:ext>
            </p:extLst>
          </p:nvPr>
        </p:nvGraphicFramePr>
        <p:xfrm>
          <a:off x="6584482" y="1519360"/>
          <a:ext cx="2246686" cy="1766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1307880" imgH="1028520" progId="Equation.DSMT4">
                  <p:embed/>
                </p:oleObj>
              </mc:Choice>
              <mc:Fallback>
                <p:oleObj name="Equation" r:id="rId5" imgW="1307880" imgH="102852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4482" y="1519360"/>
                        <a:ext cx="2246686" cy="1766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72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345292-5A84-467F-81A8-92DA0E91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8FF0F-8BFB-4667-83B5-5A949748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40F2D-5936-4291-A89B-A4ACAE69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3257C2-ED64-4F43-9FE1-FB0F920FE717}"/>
              </a:ext>
            </a:extLst>
          </p:cNvPr>
          <p:cNvSpPr txBox="1"/>
          <p:nvPr/>
        </p:nvSpPr>
        <p:spPr>
          <a:xfrm>
            <a:off x="468351" y="446049"/>
            <a:ext cx="8575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Recall the eigenstates of a H atom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36BD53-F21D-42DE-B1CE-6453614CC9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53937"/>
              </p:ext>
            </p:extLst>
          </p:nvPr>
        </p:nvGraphicFramePr>
        <p:xfrm>
          <a:off x="930275" y="979488"/>
          <a:ext cx="6461125" cy="518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7" name="Equation" r:id="rId3" imgW="3466800" imgH="2781000" progId="Equation.DSMT4">
                  <p:embed/>
                </p:oleObj>
              </mc:Choice>
              <mc:Fallback>
                <p:oleObj name="Equation" r:id="rId3" imgW="3466800" imgH="2781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5136BD53-F21D-42DE-B1CE-6453614CC9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0275" y="979488"/>
                        <a:ext cx="6461125" cy="5180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389A145-989C-4AF2-87A8-524A9D28F3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1483" y="676881"/>
            <a:ext cx="1885950" cy="37719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808C384-B99E-4322-BE31-8B767D4A5C22}"/>
              </a:ext>
            </a:extLst>
          </p:cNvPr>
          <p:cNvSpPr txBox="1"/>
          <p:nvPr/>
        </p:nvSpPr>
        <p:spPr>
          <a:xfrm>
            <a:off x="10317433" y="534219"/>
            <a:ext cx="23975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n=5, n=4</a:t>
            </a:r>
          </a:p>
          <a:p>
            <a:pPr algn="l"/>
            <a:r>
              <a:rPr lang="en-US" sz="2400" b="1" i="1" dirty="0"/>
              <a:t>n=3</a:t>
            </a:r>
          </a:p>
          <a:p>
            <a:pPr algn="l"/>
            <a:endParaRPr lang="en-US" sz="1200" b="1" i="1" dirty="0"/>
          </a:p>
          <a:p>
            <a:pPr algn="l"/>
            <a:r>
              <a:rPr lang="en-US" sz="2400" b="1" i="1" dirty="0"/>
              <a:t>n=2</a:t>
            </a:r>
          </a:p>
          <a:p>
            <a:pPr algn="l"/>
            <a:endParaRPr lang="en-US" sz="2400" b="1" i="1" dirty="0"/>
          </a:p>
          <a:p>
            <a:pPr algn="l"/>
            <a:endParaRPr lang="en-US" sz="2400" b="1" i="1" dirty="0"/>
          </a:p>
          <a:p>
            <a:pPr algn="l"/>
            <a:endParaRPr lang="en-US" sz="2400" b="1" i="1" dirty="0"/>
          </a:p>
          <a:p>
            <a:pPr algn="l"/>
            <a:endParaRPr lang="en-US" sz="2400" b="1" i="1" dirty="0"/>
          </a:p>
          <a:p>
            <a:pPr algn="l"/>
            <a:endParaRPr lang="en-US" sz="2400" b="1" i="1" dirty="0"/>
          </a:p>
          <a:p>
            <a:pPr algn="l"/>
            <a:endParaRPr lang="en-US" sz="2400" b="1" i="1" dirty="0"/>
          </a:p>
          <a:p>
            <a:pPr algn="l"/>
            <a:r>
              <a:rPr lang="en-US" sz="2400" b="1" i="1" dirty="0"/>
              <a:t>n=1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93BC4424-6EF3-48F3-B924-8644566129CD}"/>
              </a:ext>
            </a:extLst>
          </p:cNvPr>
          <p:cNvSpPr/>
          <p:nvPr/>
        </p:nvSpPr>
        <p:spPr>
          <a:xfrm rot="18508198">
            <a:off x="5051502" y="5565215"/>
            <a:ext cx="944137" cy="4616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83CF42-0091-442D-BB68-3C3EAA5D4C8F}"/>
              </a:ext>
            </a:extLst>
          </p:cNvPr>
          <p:cNvSpPr txBox="1"/>
          <p:nvPr/>
        </p:nvSpPr>
        <p:spPr>
          <a:xfrm>
            <a:off x="5822771" y="5851209"/>
            <a:ext cx="6055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Useful basis for representing states of H</a:t>
            </a:r>
            <a:r>
              <a:rPr lang="en-US" sz="2400" b="1" baseline="-25000" dirty="0"/>
              <a:t>2</a:t>
            </a:r>
            <a:r>
              <a:rPr lang="en-US" sz="2400" b="1" baseline="30000" dirty="0"/>
              <a:t>+</a:t>
            </a:r>
            <a:r>
              <a:rPr lang="en-US" sz="2400" b="1" dirty="0"/>
              <a:t> ion</a:t>
            </a:r>
          </a:p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759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204328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336176" y="3489949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71717" y="136525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35814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2133600" y="36725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>
            <a:stCxn id="5" idx="7"/>
            <a:endCxn id="7" idx="4"/>
          </p:cNvCxnSpPr>
          <p:nvPr/>
        </p:nvCxnSpPr>
        <p:spPr>
          <a:xfrm flipV="1">
            <a:off x="1882682" y="458697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5"/>
            <a:endCxn id="7" idx="4"/>
          </p:cNvCxnSpPr>
          <p:nvPr/>
        </p:nvCxnSpPr>
        <p:spPr>
          <a:xfrm flipH="1" flipV="1">
            <a:off x="2179320" y="458697"/>
            <a:ext cx="1532162" cy="1181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6" idx="5"/>
          </p:cNvCxnSpPr>
          <p:nvPr/>
        </p:nvCxnSpPr>
        <p:spPr>
          <a:xfrm>
            <a:off x="1882682" y="1640339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16719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</a:t>
            </a:r>
            <a:r>
              <a:rPr lang="en-US" sz="2400" i="1" baseline="-25000" dirty="0">
                <a:latin typeface="+mj-lt"/>
              </a:rPr>
              <a:t>AB</a:t>
            </a:r>
            <a:endParaRPr lang="en-US" sz="2400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82445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b="1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44345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b="1" baseline="-25000" dirty="0" err="1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1283" y="-13743"/>
            <a:ext cx="310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512980"/>
              </p:ext>
            </p:extLst>
          </p:nvPr>
        </p:nvGraphicFramePr>
        <p:xfrm>
          <a:off x="4281488" y="161925"/>
          <a:ext cx="5562600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7" name="Equation" r:id="rId3" imgW="3911400" imgH="2844720" progId="Equation.DSMT4">
                  <p:embed/>
                </p:oleObj>
              </mc:Choice>
              <mc:Fallback>
                <p:oleObj name="Equation" r:id="rId3" imgW="3911400" imgH="28447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1488" y="161925"/>
                        <a:ext cx="5562600" cy="404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2402915"/>
              </p:ext>
            </p:extLst>
          </p:nvPr>
        </p:nvGraphicFramePr>
        <p:xfrm>
          <a:off x="2340543" y="4486762"/>
          <a:ext cx="6117657" cy="144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8" name="Equation" r:id="rId5" imgW="4356000" imgH="1028520" progId="Equation.DSMT4">
                  <p:embed/>
                </p:oleObj>
              </mc:Choice>
              <mc:Fallback>
                <p:oleObj name="Equation" r:id="rId5" imgW="4356000" imgH="10285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0543" y="4486762"/>
                        <a:ext cx="6117657" cy="1444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502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7526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Oval 5"/>
          <p:cNvSpPr/>
          <p:nvPr/>
        </p:nvSpPr>
        <p:spPr>
          <a:xfrm>
            <a:off x="3581400" y="151025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Oval 6"/>
          <p:cNvSpPr/>
          <p:nvPr/>
        </p:nvSpPr>
        <p:spPr>
          <a:xfrm>
            <a:off x="2133600" y="36725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>
            <a:stCxn id="5" idx="7"/>
            <a:endCxn id="7" idx="4"/>
          </p:cNvCxnSpPr>
          <p:nvPr/>
        </p:nvCxnSpPr>
        <p:spPr>
          <a:xfrm flipV="1">
            <a:off x="1882682" y="458697"/>
            <a:ext cx="296638" cy="10738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5"/>
            <a:endCxn id="7" idx="4"/>
          </p:cNvCxnSpPr>
          <p:nvPr/>
        </p:nvCxnSpPr>
        <p:spPr>
          <a:xfrm flipH="1" flipV="1">
            <a:off x="2179320" y="458697"/>
            <a:ext cx="1532162" cy="11816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5"/>
            <a:endCxn id="6" idx="5"/>
          </p:cNvCxnSpPr>
          <p:nvPr/>
        </p:nvCxnSpPr>
        <p:spPr>
          <a:xfrm>
            <a:off x="1882682" y="1640339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1671936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</a:t>
            </a:r>
            <a:r>
              <a:rPr lang="en-US" sz="2400" i="1" baseline="-25000" dirty="0">
                <a:latin typeface="+mj-lt"/>
              </a:rPr>
              <a:t>AB</a:t>
            </a:r>
            <a:endParaRPr lang="en-US" sz="2400" i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00200" y="82445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b="1" baseline="-25000" dirty="0" err="1">
                <a:latin typeface="+mj-lt"/>
              </a:rPr>
              <a:t>A</a:t>
            </a:r>
            <a:endParaRPr lang="en-US" sz="2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44345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r</a:t>
            </a:r>
            <a:r>
              <a:rPr lang="en-US" sz="2400" b="1" baseline="-25000" dirty="0" err="1">
                <a:latin typeface="+mj-lt"/>
              </a:rPr>
              <a:t>B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285504"/>
              </p:ext>
            </p:extLst>
          </p:nvPr>
        </p:nvGraphicFramePr>
        <p:xfrm>
          <a:off x="4145280" y="394529"/>
          <a:ext cx="6154889" cy="158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0" name="Equation" r:id="rId3" imgW="4483080" imgH="1155600" progId="Equation.DSMT4">
                  <p:embed/>
                </p:oleObj>
              </mc:Choice>
              <mc:Fallback>
                <p:oleObj name="Equation" r:id="rId3" imgW="4483080" imgH="1155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5280" y="394529"/>
                        <a:ext cx="6154889" cy="1586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559513"/>
              </p:ext>
            </p:extLst>
          </p:nvPr>
        </p:nvGraphicFramePr>
        <p:xfrm>
          <a:off x="2957513" y="2139950"/>
          <a:ext cx="8154987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1" name="Equation" r:id="rId5" imgW="5549760" imgH="1790640" progId="Equation.DSMT4">
                  <p:embed/>
                </p:oleObj>
              </mc:Choice>
              <mc:Fallback>
                <p:oleObj name="Equation" r:id="rId5" imgW="5549760" imgH="1790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7513" y="2139950"/>
                        <a:ext cx="8154987" cy="263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95221"/>
              </p:ext>
            </p:extLst>
          </p:nvPr>
        </p:nvGraphicFramePr>
        <p:xfrm>
          <a:off x="1773456" y="5029200"/>
          <a:ext cx="8384307" cy="68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72" name="Equation" r:id="rId7" imgW="3809880" imgH="355320" progId="Equation.DSMT4">
                  <p:embed/>
                </p:oleObj>
              </mc:Choice>
              <mc:Fallback>
                <p:oleObj name="Equation" r:id="rId7" imgW="380988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73456" y="5029200"/>
                        <a:ext cx="8384307" cy="684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041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85915"/>
              </p:ext>
            </p:extLst>
          </p:nvPr>
        </p:nvGraphicFramePr>
        <p:xfrm>
          <a:off x="1223433" y="577321"/>
          <a:ext cx="7653337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7" name="Equation" r:id="rId3" imgW="5448240" imgH="2145960" progId="Equation.DSMT4">
                  <p:embed/>
                </p:oleObj>
              </mc:Choice>
              <mc:Fallback>
                <p:oleObj name="Equation" r:id="rId3" imgW="5448240" imgH="2145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3433" y="577321"/>
                        <a:ext cx="7653337" cy="301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33450"/>
              </p:ext>
            </p:extLst>
          </p:nvPr>
        </p:nvGraphicFramePr>
        <p:xfrm>
          <a:off x="1223433" y="3917950"/>
          <a:ext cx="7264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8" name="Equation" r:id="rId5" imgW="5143320" imgH="1726920" progId="Equation.DSMT4">
                  <p:embed/>
                </p:oleObj>
              </mc:Choice>
              <mc:Fallback>
                <p:oleObj name="Equation" r:id="rId5" imgW="5143320" imgH="17269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23433" y="3917950"/>
                        <a:ext cx="72644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5868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30480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matrix elements: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17776"/>
              </p:ext>
            </p:extLst>
          </p:nvPr>
        </p:nvGraphicFramePr>
        <p:xfrm>
          <a:off x="2481264" y="966789"/>
          <a:ext cx="5470525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9" name="Equation" r:id="rId3" imgW="3835080" imgH="1765080" progId="Equation.DSMT4">
                  <p:embed/>
                </p:oleObj>
              </mc:Choice>
              <mc:Fallback>
                <p:oleObj name="Equation" r:id="rId3" imgW="3835080" imgH="1765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1264" y="966789"/>
                        <a:ext cx="5470525" cy="251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90708"/>
              </p:ext>
            </p:extLst>
          </p:nvPr>
        </p:nvGraphicFramePr>
        <p:xfrm>
          <a:off x="2495550" y="3683000"/>
          <a:ext cx="5724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0" name="Equation" r:id="rId5" imgW="4279680" imgH="1714320" progId="Equation.DSMT4">
                  <p:embed/>
                </p:oleObj>
              </mc:Choice>
              <mc:Fallback>
                <p:oleObj name="Equation" r:id="rId5" imgW="4279680" imgH="1714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95550" y="3683000"/>
                        <a:ext cx="5724525" cy="229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5631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0640" y="13652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matrix elements – summary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645748"/>
              </p:ext>
            </p:extLst>
          </p:nvPr>
        </p:nvGraphicFramePr>
        <p:xfrm>
          <a:off x="416371" y="3429000"/>
          <a:ext cx="5199062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5" name="Equation" r:id="rId3" imgW="3644640" imgH="1104840" progId="Equation.DSMT4">
                  <p:embed/>
                </p:oleObj>
              </mc:Choice>
              <mc:Fallback>
                <p:oleObj name="Equation" r:id="rId3" imgW="3644640" imgH="11048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6371" y="3429000"/>
                        <a:ext cx="5199062" cy="157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B93FF3F-C8E8-4F36-B6FD-0006C8328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008356"/>
              </p:ext>
            </p:extLst>
          </p:nvPr>
        </p:nvGraphicFramePr>
        <p:xfrm>
          <a:off x="280640" y="738868"/>
          <a:ext cx="5470525" cy="251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6" name="Equation" r:id="rId5" imgW="3835080" imgH="1765080" progId="Equation.DSMT4">
                  <p:embed/>
                </p:oleObj>
              </mc:Choice>
              <mc:Fallback>
                <p:oleObj name="Equation" r:id="rId5" imgW="3835080" imgH="1765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3B93FF3F-C8E8-4F36-B6FD-0006C8328A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640" y="738868"/>
                        <a:ext cx="5470525" cy="2516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DECD7C5-45B1-49E2-AA38-2259D8358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518115"/>
              </p:ext>
            </p:extLst>
          </p:nvPr>
        </p:nvGraphicFramePr>
        <p:xfrm>
          <a:off x="6096000" y="123948"/>
          <a:ext cx="5541963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7" name="Equation" r:id="rId7" imgW="3771720" imgH="672840" progId="Equation.DSMT4">
                  <p:embed/>
                </p:oleObj>
              </mc:Choice>
              <mc:Fallback>
                <p:oleObj name="Equation" r:id="rId7" imgW="3771720" imgH="672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DECD7C5-45B1-49E2-AA38-2259D83583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0" y="123948"/>
                        <a:ext cx="5541963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14F65EF-3C86-44AF-A0C8-8843D819C0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904091"/>
              </p:ext>
            </p:extLst>
          </p:nvPr>
        </p:nvGraphicFramePr>
        <p:xfrm>
          <a:off x="5995639" y="1397645"/>
          <a:ext cx="6045200" cy="41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8" name="Equation" r:id="rId9" imgW="4279680" imgH="2946240" progId="Equation.DSMT4">
                  <p:embed/>
                </p:oleObj>
              </mc:Choice>
              <mc:Fallback>
                <p:oleObj name="Equation" r:id="rId9" imgW="4279680" imgH="2946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B14F65EF-3C86-44AF-A0C8-8843D819C0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95639" y="1397645"/>
                        <a:ext cx="6045200" cy="4159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04091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92396"/>
            <a:ext cx="9144000" cy="270933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366820"/>
              </p:ext>
            </p:extLst>
          </p:nvPr>
        </p:nvGraphicFramePr>
        <p:xfrm>
          <a:off x="7469188" y="1079500"/>
          <a:ext cx="10874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9" name="Equation" r:id="rId4" imgW="609480" imgH="291960" progId="Equation.DSMT4">
                  <p:embed/>
                </p:oleObj>
              </mc:Choice>
              <mc:Fallback>
                <p:oleObj name="Equation" r:id="rId4" imgW="609480" imgH="29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69188" y="1079500"/>
                        <a:ext cx="108743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272364"/>
              </p:ext>
            </p:extLst>
          </p:nvPr>
        </p:nvGraphicFramePr>
        <p:xfrm>
          <a:off x="7621588" y="2603500"/>
          <a:ext cx="10874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0" name="Equation" r:id="rId6" imgW="609480" imgH="291960" progId="Equation.DSMT4">
                  <p:embed/>
                </p:oleObj>
              </mc:Choice>
              <mc:Fallback>
                <p:oleObj name="Equation" r:id="rId6" imgW="609480" imgH="291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1588" y="2603500"/>
                        <a:ext cx="108743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00203" y="3428306"/>
            <a:ext cx="9144000" cy="2973659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894355"/>
              </p:ext>
            </p:extLst>
          </p:nvPr>
        </p:nvGraphicFramePr>
        <p:xfrm>
          <a:off x="4200525" y="5410200"/>
          <a:ext cx="1155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1" name="Equation" r:id="rId9" imgW="647640" imgH="291960" progId="Equation.DSMT4">
                  <p:embed/>
                </p:oleObj>
              </mc:Choice>
              <mc:Fallback>
                <p:oleObj name="Equation" r:id="rId9" imgW="647640" imgH="2919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00525" y="5410200"/>
                        <a:ext cx="11557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72248"/>
              </p:ext>
            </p:extLst>
          </p:nvPr>
        </p:nvGraphicFramePr>
        <p:xfrm>
          <a:off x="2546350" y="5715000"/>
          <a:ext cx="11541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2" name="Equation" r:id="rId11" imgW="647640" imgH="291960" progId="Equation.DSMT4">
                  <p:embed/>
                </p:oleObj>
              </mc:Choice>
              <mc:Fallback>
                <p:oleObj name="Equation" r:id="rId11" imgW="647640" imgH="2919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46350" y="5715000"/>
                        <a:ext cx="1154113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B7F4DBD-0B13-4750-886D-78F020554DA7}"/>
              </a:ext>
            </a:extLst>
          </p:cNvPr>
          <p:cNvCxnSpPr/>
          <p:nvPr/>
        </p:nvCxnSpPr>
        <p:spPr>
          <a:xfrm>
            <a:off x="7127391" y="513244"/>
            <a:ext cx="0" cy="296622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713002-B358-4A6A-912B-1063FB50C93F}"/>
              </a:ext>
            </a:extLst>
          </p:cNvPr>
          <p:cNvCxnSpPr/>
          <p:nvPr/>
        </p:nvCxnSpPr>
        <p:spPr>
          <a:xfrm>
            <a:off x="5041232" y="692396"/>
            <a:ext cx="2081463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80372DF-8BFB-4998-BC0F-19AE043DA914}"/>
              </a:ext>
            </a:extLst>
          </p:cNvPr>
          <p:cNvSpPr txBox="1"/>
          <p:nvPr/>
        </p:nvSpPr>
        <p:spPr>
          <a:xfrm>
            <a:off x="5919537" y="866274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92687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856824"/>
            <a:ext cx="6648450" cy="38100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170383"/>
              </p:ext>
            </p:extLst>
          </p:nvPr>
        </p:nvGraphicFramePr>
        <p:xfrm>
          <a:off x="5334001" y="3048000"/>
          <a:ext cx="1131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5" name="Equation" r:id="rId4" imgW="634680" imgH="291960" progId="Equation.DSMT4">
                  <p:embed/>
                </p:oleObj>
              </mc:Choice>
              <mc:Fallback>
                <p:oleObj name="Equation" r:id="rId4" imgW="634680" imgH="291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1" y="3048000"/>
                        <a:ext cx="1131887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0" y="4953001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Experimental bond length according to NIST:</a:t>
            </a:r>
          </a:p>
          <a:p>
            <a:r>
              <a:rPr lang="en-US" sz="2400">
                <a:latin typeface="+mj-lt"/>
              </a:rPr>
              <a:t>                              </a:t>
            </a:r>
            <a:r>
              <a:rPr lang="en-US" sz="2400" dirty="0">
                <a:latin typeface="+mj-lt"/>
              </a:rPr>
              <a:t>~ </a:t>
            </a:r>
            <a:r>
              <a:rPr lang="en-US" sz="2400">
                <a:latin typeface="+mj-lt"/>
              </a:rPr>
              <a:t>2 Bohr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685801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407467" y="3160069"/>
            <a:ext cx="1600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  <a:r>
              <a:rPr lang="en-US" sz="2400" i="1" baseline="-25000" dirty="0">
                <a:latin typeface="+mj-lt"/>
              </a:rPr>
              <a:t>+</a:t>
            </a:r>
            <a:r>
              <a:rPr lang="en-US" sz="2400" i="1" dirty="0">
                <a:latin typeface="+mj-lt"/>
              </a:rPr>
              <a:t>(Ry)</a:t>
            </a:r>
          </a:p>
        </p:txBody>
      </p:sp>
    </p:spTree>
    <p:extLst>
      <p:ext uri="{BB962C8B-B14F-4D97-AF65-F5344CB8AC3E}">
        <p14:creationId xmlns:p14="http://schemas.microsoft.com/office/powerpoint/2010/main" val="1608299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F743F-304D-48AD-8FE5-E917D6C0F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3387A2-C1E3-485E-8425-DD5B3DA7A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47A5B-74FA-4714-BFFA-DBE1065A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45380C-99FA-48DD-A0A0-A435908A38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0448"/>
              </p:ext>
            </p:extLst>
          </p:nvPr>
        </p:nvGraphicFramePr>
        <p:xfrm>
          <a:off x="133350" y="2865437"/>
          <a:ext cx="119253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2" name="Equation" r:id="rId3" imgW="11925269" imgH="1127705" progId="Equation.DSMT4">
                  <p:embed/>
                </p:oleObj>
              </mc:Choice>
              <mc:Fallback>
                <p:oleObj name="Equation" r:id="rId3" imgW="11925269" imgH="11277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350" y="2865437"/>
                        <a:ext cx="11925300" cy="112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C60B91A-68D5-473D-93D6-68CEDBB1C823}"/>
              </a:ext>
            </a:extLst>
          </p:cNvPr>
          <p:cNvSpPr txBox="1"/>
          <p:nvPr/>
        </p:nvSpPr>
        <p:spPr>
          <a:xfrm>
            <a:off x="316089" y="1268045"/>
            <a:ext cx="10385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Fermi Golden Rule</a:t>
            </a:r>
          </a:p>
          <a:p>
            <a:pPr algn="l"/>
            <a:r>
              <a:rPr lang="en-US" sz="2400" b="1" dirty="0"/>
              <a:t>       Resonant transition rate due to time harmonic perturbation --</a:t>
            </a:r>
          </a:p>
        </p:txBody>
      </p:sp>
    </p:spTree>
    <p:extLst>
      <p:ext uri="{BB962C8B-B14F-4D97-AF65-F5344CB8AC3E}">
        <p14:creationId xmlns:p14="http://schemas.microsoft.com/office/powerpoint/2010/main" val="696364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53590B-7516-4C7A-B521-E414A96F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22D6C3-AAFD-4F5F-B656-FD3C11A9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4DD47-78EE-4733-8C90-1193935E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41A1C86-CFC3-403D-A668-678E015C46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8776"/>
              </p:ext>
            </p:extLst>
          </p:nvPr>
        </p:nvGraphicFramePr>
        <p:xfrm>
          <a:off x="1011238" y="587375"/>
          <a:ext cx="8699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3" imgW="4825800" imgH="1282680" progId="Equation.DSMT4">
                  <p:embed/>
                </p:oleObj>
              </mc:Choice>
              <mc:Fallback>
                <p:oleObj name="Equation" r:id="rId3" imgW="4825800" imgH="1282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1238" y="587375"/>
                        <a:ext cx="8699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5AC30A9-2A48-4042-A83C-D1729063EF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831055"/>
              </p:ext>
            </p:extLst>
          </p:nvPr>
        </p:nvGraphicFramePr>
        <p:xfrm>
          <a:off x="1011238" y="3100387"/>
          <a:ext cx="7950200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Equation" r:id="rId5" imgW="5448240" imgH="2171520" progId="Equation.DSMT4">
                  <p:embed/>
                </p:oleObj>
              </mc:Choice>
              <mc:Fallback>
                <p:oleObj name="Equation" r:id="rId5" imgW="5448240" imgH="21715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1238" y="3100387"/>
                        <a:ext cx="7950200" cy="317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07371FE-EABD-447D-8175-9E0615F3F10A}"/>
              </a:ext>
            </a:extLst>
          </p:cNvPr>
          <p:cNvSpPr txBox="1"/>
          <p:nvPr/>
        </p:nvSpPr>
        <p:spPr>
          <a:xfrm>
            <a:off x="269488" y="144071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</p:spTree>
    <p:extLst>
      <p:ext uri="{BB962C8B-B14F-4D97-AF65-F5344CB8AC3E}">
        <p14:creationId xmlns:p14="http://schemas.microsoft.com/office/powerpoint/2010/main" val="3866508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2A9C4-1536-487A-B95B-447D6483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BE8A1-C0F4-493A-B531-ECB0E02E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7B78F-3123-48B5-86A5-9D81990D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BE566C-E18F-4BD2-8ECB-F9241B0E1A4D}"/>
              </a:ext>
            </a:extLst>
          </p:cNvPr>
          <p:cNvSpPr txBox="1"/>
          <p:nvPr/>
        </p:nvSpPr>
        <p:spPr>
          <a:xfrm>
            <a:off x="1524000" y="2167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Dirac equation for electron in the field of  a H-like ion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9105C39-2F51-47CB-84D9-291BD306AD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282337"/>
              </p:ext>
            </p:extLst>
          </p:nvPr>
        </p:nvGraphicFramePr>
        <p:xfrm>
          <a:off x="1671638" y="483339"/>
          <a:ext cx="8848725" cy="586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38" name="Equation" r:id="rId3" imgW="5981400" imgH="3962160" progId="Equation.DSMT4">
                  <p:embed/>
                </p:oleObj>
              </mc:Choice>
              <mc:Fallback>
                <p:oleObj name="Equation" r:id="rId3" imgW="5981400" imgH="39621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1638" y="483339"/>
                        <a:ext cx="8848725" cy="586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021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CAF09-E1AD-47DA-B942-D6B4A114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66BF4-BABE-4736-A053-7F7F7A69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AD999-DD13-48CA-9C10-68EA9B0E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155CF2-BC37-4BE2-A81D-502C364F948B}"/>
              </a:ext>
            </a:extLst>
          </p:cNvPr>
          <p:cNvSpPr txBox="1"/>
          <p:nvPr/>
        </p:nvSpPr>
        <p:spPr>
          <a:xfrm>
            <a:off x="591015" y="401444"/>
            <a:ext cx="100695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Comment on exam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      Three multipart problems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       Be careful about units.   Professor Carlson’s text is in SI units.   Many 	graduate level texts are in </a:t>
            </a:r>
            <a:r>
              <a:rPr lang="en-US" sz="2400" b="1" dirty="0" err="1"/>
              <a:t>cgs</a:t>
            </a:r>
            <a:r>
              <a:rPr lang="en-US" sz="2400" b="1" dirty="0"/>
              <a:t> Gaussian units as are some of the  	PHY 	742 lecture notes.     It is often convenient/advisable to convert to 	dimensionless units.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          In your spare time, think about your presentation topic</a:t>
            </a:r>
          </a:p>
        </p:txBody>
      </p:sp>
    </p:spTree>
    <p:extLst>
      <p:ext uri="{BB962C8B-B14F-4D97-AF65-F5344CB8AC3E}">
        <p14:creationId xmlns:p14="http://schemas.microsoft.com/office/powerpoint/2010/main" val="2431271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12C74-C7A2-4860-860F-2464AE76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066417-5C0B-4BA7-8502-E6D7400E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760C5-6894-4495-978E-01D76F2E9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B505D6-E353-4A0E-BC28-FA89312039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079562"/>
              </p:ext>
            </p:extLst>
          </p:nvPr>
        </p:nvGraphicFramePr>
        <p:xfrm>
          <a:off x="1981201" y="129296"/>
          <a:ext cx="7789863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8" name="Equation" r:id="rId3" imgW="5626080" imgH="1930320" progId="Equation.DSMT4">
                  <p:embed/>
                </p:oleObj>
              </mc:Choice>
              <mc:Fallback>
                <p:oleObj name="Equation" r:id="rId3" imgW="5626080" imgH="19303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29296"/>
                        <a:ext cx="7789863" cy="267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7E9FC5-BE05-4A05-A4D9-467C7AA9CE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942129"/>
              </p:ext>
            </p:extLst>
          </p:nvPr>
        </p:nvGraphicFramePr>
        <p:xfrm>
          <a:off x="1828800" y="2610852"/>
          <a:ext cx="55372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79" name="Equation" r:id="rId5" imgW="4076640" imgH="1002960" progId="Equation.DSMT4">
                  <p:embed/>
                </p:oleObj>
              </mc:Choice>
              <mc:Fallback>
                <p:oleObj name="Equation" r:id="rId5" imgW="4076640" imgH="1002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610852"/>
                        <a:ext cx="5537200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9BCFC87-FE73-4A5E-B9BC-30FAB68A8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869169"/>
              </p:ext>
            </p:extLst>
          </p:nvPr>
        </p:nvGraphicFramePr>
        <p:xfrm>
          <a:off x="1816926" y="4065002"/>
          <a:ext cx="7058025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80" name="Equation" r:id="rId7" imgW="4711680" imgH="1625400" progId="Equation.DSMT4">
                  <p:embed/>
                </p:oleObj>
              </mc:Choice>
              <mc:Fallback>
                <p:oleObj name="Equation" r:id="rId7" imgW="4711680" imgH="1625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16926" y="4065002"/>
                        <a:ext cx="7058025" cy="2435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9003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E2AEA-660A-4159-B5A4-FC5449DE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60E070-EFEC-4A35-AE94-B6FD3A75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8F197-CD3E-40A3-9AF0-9F11A0BA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4E7178-C908-4B1F-93CF-50C45DEC75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884892"/>
              </p:ext>
            </p:extLst>
          </p:nvPr>
        </p:nvGraphicFramePr>
        <p:xfrm>
          <a:off x="1692276" y="2705589"/>
          <a:ext cx="7259814" cy="3650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5" name="Equation" r:id="rId3" imgW="8290560" imgH="4168168" progId="Equation.DSMT4">
                  <p:embed/>
                </p:oleObj>
              </mc:Choice>
              <mc:Fallback>
                <p:oleObj name="Equation" r:id="rId3" imgW="8290560" imgH="41681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6" y="2705589"/>
                        <a:ext cx="7259814" cy="36507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6B74C58-0EFD-4469-8C59-6FC939BF1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64081"/>
              </p:ext>
            </p:extLst>
          </p:nvPr>
        </p:nvGraphicFramePr>
        <p:xfrm>
          <a:off x="984955" y="747888"/>
          <a:ext cx="3307567" cy="170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6" name="Equation" r:id="rId5" imgW="1625400" imgH="838080" progId="Equation.DSMT4">
                  <p:embed/>
                </p:oleObj>
              </mc:Choice>
              <mc:Fallback>
                <p:oleObj name="Equation" r:id="rId5" imgW="16254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4955" y="747888"/>
                        <a:ext cx="3307567" cy="1705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B4DD344-88E6-4587-84A5-6E4D6032163A}"/>
              </a:ext>
            </a:extLst>
          </p:cNvPr>
          <p:cNvSpPr txBox="1"/>
          <p:nvPr/>
        </p:nvSpPr>
        <p:spPr>
          <a:xfrm>
            <a:off x="146756" y="136525"/>
            <a:ext cx="4572000" cy="461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cgs</a:t>
            </a:r>
            <a:r>
              <a:rPr lang="en-US" sz="2400" b="1" dirty="0"/>
              <a:t> Gaussian units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784A13C-7F1A-401A-8843-A304E769C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762386"/>
              </p:ext>
            </p:extLst>
          </p:nvPr>
        </p:nvGraphicFramePr>
        <p:xfrm>
          <a:off x="6297613" y="666750"/>
          <a:ext cx="3848100" cy="185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7" name="Equation" r:id="rId7" imgW="1892160" imgH="914400" progId="Equation.DSMT4">
                  <p:embed/>
                </p:oleObj>
              </mc:Choice>
              <mc:Fallback>
                <p:oleObj name="Equation" r:id="rId7" imgW="1892160" imgH="914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6B74C58-0EFD-4469-8C59-6FC939BF1A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97613" y="666750"/>
                        <a:ext cx="3848100" cy="185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55CBD0A-5C63-4CB8-B98A-182679BCB36B}"/>
              </a:ext>
            </a:extLst>
          </p:cNvPr>
          <p:cNvSpPr txBox="1"/>
          <p:nvPr/>
        </p:nvSpPr>
        <p:spPr>
          <a:xfrm>
            <a:off x="5729115" y="130879"/>
            <a:ext cx="4572000" cy="461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SI units</a:t>
            </a:r>
          </a:p>
        </p:txBody>
      </p:sp>
    </p:spTree>
    <p:extLst>
      <p:ext uri="{BB962C8B-B14F-4D97-AF65-F5344CB8AC3E}">
        <p14:creationId xmlns:p14="http://schemas.microsoft.com/office/powerpoint/2010/main" val="100875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42C271-BB7E-4CCF-9A53-2FF9CE3B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962574-96D4-4EDB-9CC8-DAB03958A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89454-2C05-4573-AF55-53E2D9C1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175ED1-7D2F-4ADA-ACD6-18676AFAEC25}"/>
              </a:ext>
            </a:extLst>
          </p:cNvPr>
          <p:cNvSpPr/>
          <p:nvPr/>
        </p:nvSpPr>
        <p:spPr>
          <a:xfrm>
            <a:off x="0" y="648833"/>
            <a:ext cx="10232801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Interaction of a particle of mass </a:t>
            </a:r>
            <a:r>
              <a:rPr lang="en-US" sz="2400" b="1" i="1" dirty="0"/>
              <a:t>m</a:t>
            </a:r>
            <a:r>
              <a:rPr lang="en-US" sz="2400" b="1" dirty="0"/>
              <a:t> and charge </a:t>
            </a:r>
            <a:r>
              <a:rPr lang="en-US" sz="2400" b="1" i="1" dirty="0"/>
              <a:t>q</a:t>
            </a:r>
            <a:r>
              <a:rPr lang="en-US" sz="2400" b="1" dirty="0"/>
              <a:t> with an electromagnetic field:</a:t>
            </a:r>
          </a:p>
          <a:p>
            <a:pPr lvl="1"/>
            <a:r>
              <a:rPr lang="en-US" sz="2400" b="1" dirty="0"/>
              <a:t>Classical Hamiltonian in SI units: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Quantum Hamiltonian in SI units and in coordinate representation: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  <a:p>
            <a:pPr lvl="1"/>
            <a:r>
              <a:rPr lang="en-US" sz="2400" b="1" dirty="0"/>
              <a:t>Relationship of scalar and vector potentials to electric and magnetic fields:</a:t>
            </a:r>
          </a:p>
          <a:p>
            <a:pPr lvl="1"/>
            <a:endParaRPr lang="en-US" sz="2400" b="1" dirty="0"/>
          </a:p>
          <a:p>
            <a:pPr lvl="1"/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F1AEE43-6DBF-4A4C-9310-0551B37BA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920858"/>
              </p:ext>
            </p:extLst>
          </p:nvPr>
        </p:nvGraphicFramePr>
        <p:xfrm>
          <a:off x="2209800" y="1275452"/>
          <a:ext cx="7420845" cy="967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5" name="Equation" r:id="rId3" imgW="4381200" imgH="571320" progId="Equation.DSMT4">
                  <p:embed/>
                </p:oleObj>
              </mc:Choice>
              <mc:Fallback>
                <p:oleObj name="Equation" r:id="rId3" imgW="4381200" imgH="571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F1AEE43-6DBF-4A4C-9310-0551B37BA4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1275452"/>
                        <a:ext cx="7420845" cy="967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0E3569-756C-4EB5-912F-27765F41C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687562"/>
              </p:ext>
            </p:extLst>
          </p:nvPr>
        </p:nvGraphicFramePr>
        <p:xfrm>
          <a:off x="2315243" y="2806430"/>
          <a:ext cx="6933817" cy="137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6" name="Equation" r:id="rId5" imgW="4533840" imgH="901440" progId="Equation.DSMT4">
                  <p:embed/>
                </p:oleObj>
              </mc:Choice>
              <mc:Fallback>
                <p:oleObj name="Equation" r:id="rId5" imgW="4533840" imgH="901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80E3569-756C-4EB5-912F-27765F41C6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5243" y="2806430"/>
                        <a:ext cx="6933817" cy="137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E7E3FE1-6555-404B-8BD0-ED0908D3B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513346"/>
              </p:ext>
            </p:extLst>
          </p:nvPr>
        </p:nvGraphicFramePr>
        <p:xfrm>
          <a:off x="2338330" y="4228891"/>
          <a:ext cx="3997421" cy="463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7" name="Equation" r:id="rId7" imgW="1752480" imgH="203040" progId="Equation.DSMT4">
                  <p:embed/>
                </p:oleObj>
              </mc:Choice>
              <mc:Fallback>
                <p:oleObj name="Equation" r:id="rId7" imgW="175248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E7E3FE1-6555-404B-8BD0-ED0908D3BD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38330" y="4228891"/>
                        <a:ext cx="3997421" cy="463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F3A87F0-19AB-468F-B788-0A8FE6A7D1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6029435"/>
              </p:ext>
            </p:extLst>
          </p:nvPr>
        </p:nvGraphicFramePr>
        <p:xfrm>
          <a:off x="2432506" y="5041715"/>
          <a:ext cx="5784394" cy="1314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8" name="Equation" r:id="rId9" imgW="2793960" imgH="634680" progId="Equation.DSMT4">
                  <p:embed/>
                </p:oleObj>
              </mc:Choice>
              <mc:Fallback>
                <p:oleObj name="Equation" r:id="rId9" imgW="2793960" imgH="6346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1F3A87F0-19AB-468F-B788-0A8FE6A7D1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32506" y="5041715"/>
                        <a:ext cx="5784394" cy="1314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79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633F92-9B68-43F8-A7C2-B37A4723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023701-8E1C-420A-8503-1CB82483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0B31C-910C-4CC7-B0AA-18001400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667395-ABAA-4EBA-898F-E50B1D5D61BB}"/>
              </a:ext>
            </a:extLst>
          </p:cNvPr>
          <p:cNvSpPr txBox="1"/>
          <p:nvPr/>
        </p:nvSpPr>
        <p:spPr>
          <a:xfrm>
            <a:off x="334537" y="136525"/>
            <a:ext cx="10236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60C558-6B69-43C7-8EED-74D5D3A55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245730"/>
              </p:ext>
            </p:extLst>
          </p:nvPr>
        </p:nvGraphicFramePr>
        <p:xfrm>
          <a:off x="592561" y="756118"/>
          <a:ext cx="7874738" cy="2306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8" name="Equation" r:id="rId3" imgW="3555720" imgH="1041120" progId="Equation.DSMT4">
                  <p:embed/>
                </p:oleObj>
              </mc:Choice>
              <mc:Fallback>
                <p:oleObj name="Equation" r:id="rId3" imgW="3555720" imgH="1041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C3560C2-49ED-4F0C-A2A4-57C95C1806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2561" y="756118"/>
                        <a:ext cx="7874738" cy="2306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419F470-839D-4A9E-8B6E-A55C293F4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873222"/>
              </p:ext>
            </p:extLst>
          </p:nvPr>
        </p:nvGraphicFramePr>
        <p:xfrm>
          <a:off x="1686624" y="3186113"/>
          <a:ext cx="978535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99" name="Equation" r:id="rId5" imgW="4597200" imgH="1346040" progId="Equation.DSMT4">
                  <p:embed/>
                </p:oleObj>
              </mc:Choice>
              <mc:Fallback>
                <p:oleObj name="Equation" r:id="rId5" imgW="4597200" imgH="1346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B282159-96A1-4E1F-AB1F-B1AA6FBB40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86624" y="3186113"/>
                        <a:ext cx="9785350" cy="28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064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7F5DC-E2E8-4C88-B428-3C09C9725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FA5B0-F7B6-40AF-8B10-E0733A33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07927-1F95-47DF-85C1-EE8A24AC1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5ACC67-E019-4755-AF17-8AFA20F4B0D3}"/>
              </a:ext>
            </a:extLst>
          </p:cNvPr>
          <p:cNvSpPr txBox="1"/>
          <p:nvPr/>
        </p:nvSpPr>
        <p:spPr>
          <a:xfrm>
            <a:off x="437444" y="341120"/>
            <a:ext cx="10916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Consideration of effects of a static magnetic field on quantum states of a charged  free particle.    First consider the spatial degrees of freedom (ignoring intrinsic spin).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C0E1B05-09E8-4329-9452-B27AAC368B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351509"/>
              </p:ext>
            </p:extLst>
          </p:nvPr>
        </p:nvGraphicFramePr>
        <p:xfrm>
          <a:off x="1210565" y="1601715"/>
          <a:ext cx="9770869" cy="251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0" name="Equation" r:id="rId3" imgW="6172200" imgH="1587240" progId="Equation.DSMT4">
                  <p:embed/>
                </p:oleObj>
              </mc:Choice>
              <mc:Fallback>
                <p:oleObj name="Equation" r:id="rId3" imgW="6172200" imgH="1587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0565" y="1601715"/>
                        <a:ext cx="9770869" cy="2513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776096E-DC2D-4CB4-AD71-F94B330E6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02122"/>
              </p:ext>
            </p:extLst>
          </p:nvPr>
        </p:nvGraphicFramePr>
        <p:xfrm>
          <a:off x="1262256" y="4379371"/>
          <a:ext cx="7697788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1" name="Equation" r:id="rId5" imgW="4114800" imgH="698400" progId="Equation.DSMT4">
                  <p:embed/>
                </p:oleObj>
              </mc:Choice>
              <mc:Fallback>
                <p:oleObj name="Equation" r:id="rId5" imgW="4114800" imgH="6984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2256" y="4379371"/>
                        <a:ext cx="7697788" cy="1306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FEE28-DB75-4905-A06F-BADC0433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138425-4794-4BA8-B9E1-2D3E2E95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F3E46-1CE9-4168-9372-15A8A35B2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F18CB4-8B33-4D1C-BAFF-269B9A328D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590470"/>
              </p:ext>
            </p:extLst>
          </p:nvPr>
        </p:nvGraphicFramePr>
        <p:xfrm>
          <a:off x="182563" y="471488"/>
          <a:ext cx="11826875" cy="591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0" name="Equation" r:id="rId3" imgW="11826240" imgH="5913342" progId="Equation.DSMT4">
                  <p:embed/>
                </p:oleObj>
              </mc:Choice>
              <mc:Fallback>
                <p:oleObj name="Equation" r:id="rId3" imgW="11826240" imgH="59133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563" y="471488"/>
                        <a:ext cx="11826875" cy="5913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2265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36D99-F137-4D16-9557-A6E72CEE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D16EB-0CEF-4E78-A555-11C91F6F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FFD47-95DD-43A2-82F7-6E4330A5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A4D1FDD-1740-4016-9130-5924600C23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745513"/>
              </p:ext>
            </p:extLst>
          </p:nvPr>
        </p:nvGraphicFramePr>
        <p:xfrm>
          <a:off x="957263" y="1073150"/>
          <a:ext cx="10279062" cy="471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4" name="Equation" r:id="rId3" imgW="10279598" imgH="4709326" progId="Equation.DSMT4">
                  <p:embed/>
                </p:oleObj>
              </mc:Choice>
              <mc:Fallback>
                <p:oleObj name="Equation" r:id="rId3" imgW="10279598" imgH="47093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7263" y="1073150"/>
                        <a:ext cx="10279062" cy="471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039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3DA3F3-783B-4428-928B-0B0A5BA6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2/28/2020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3A1E1-9588-4778-8208-A1A90AEAD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2020 -- Lecture 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C1BF8-6576-42D9-B1AF-914BFA71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971F84-1726-4FD7-938D-29465D41ED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15458"/>
              </p:ext>
            </p:extLst>
          </p:nvPr>
        </p:nvGraphicFramePr>
        <p:xfrm>
          <a:off x="1438275" y="784202"/>
          <a:ext cx="9182100" cy="430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0" name="Equation" r:id="rId3" imgW="6959520" imgH="3263760" progId="Equation.DSMT4">
                  <p:embed/>
                </p:oleObj>
              </mc:Choice>
              <mc:Fallback>
                <p:oleObj name="Equation" r:id="rId3" imgW="6959520" imgH="3263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8275" y="784202"/>
                        <a:ext cx="9182100" cy="430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C9FC954-976D-4BBA-A0AA-D9B816F1C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11552"/>
              </p:ext>
            </p:extLst>
          </p:nvPr>
        </p:nvGraphicFramePr>
        <p:xfrm>
          <a:off x="1736725" y="5386388"/>
          <a:ext cx="5805488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1" name="Equation" r:id="rId5" imgW="3632040" imgH="571320" progId="Equation.DSMT4">
                  <p:embed/>
                </p:oleObj>
              </mc:Choice>
              <mc:Fallback>
                <p:oleObj name="Equation" r:id="rId5" imgW="3632040" imgH="571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36725" y="5386388"/>
                        <a:ext cx="5805488" cy="912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A70C0EE-3892-4802-B564-DBF559DA9CE8}"/>
              </a:ext>
            </a:extLst>
          </p:cNvPr>
          <p:cNvSpPr txBox="1"/>
          <p:nvPr/>
        </p:nvSpPr>
        <p:spPr>
          <a:xfrm>
            <a:off x="617034" y="29483"/>
            <a:ext cx="11173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Interaction of </a:t>
            </a:r>
            <a:r>
              <a:rPr lang="en-US" sz="2400" b="1" dirty="0" err="1"/>
              <a:t>magnetostatic</a:t>
            </a:r>
            <a:r>
              <a:rPr lang="en-US" sz="2400" b="1" dirty="0"/>
              <a:t> field B with a hydrogen atom (including contribution of intrinsic electron spin, omitting contribution of intrinsic  proton spin).</a:t>
            </a:r>
          </a:p>
        </p:txBody>
      </p:sp>
    </p:spTree>
    <p:extLst>
      <p:ext uri="{BB962C8B-B14F-4D97-AF65-F5344CB8AC3E}">
        <p14:creationId xmlns:p14="http://schemas.microsoft.com/office/powerpoint/2010/main" val="243039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10178</TotalTime>
  <Words>831</Words>
  <Application>Microsoft Office PowerPoint</Application>
  <PresentationFormat>Widescreen</PresentationFormat>
  <Paragraphs>190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Cambria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518</cp:revision>
  <cp:lastPrinted>2020-02-28T15:50:49Z</cp:lastPrinted>
  <dcterms:created xsi:type="dcterms:W3CDTF">2020-01-06T21:28:26Z</dcterms:created>
  <dcterms:modified xsi:type="dcterms:W3CDTF">2020-02-28T15:51:38Z</dcterms:modified>
</cp:coreProperties>
</file>