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05" r:id="rId3"/>
    <p:sldId id="311" r:id="rId4"/>
    <p:sldId id="317" r:id="rId5"/>
    <p:sldId id="318" r:id="rId6"/>
    <p:sldId id="319" r:id="rId7"/>
    <p:sldId id="320" r:id="rId8"/>
    <p:sldId id="321" r:id="rId9"/>
    <p:sldId id="322" r:id="rId10"/>
    <p:sldId id="310" r:id="rId11"/>
    <p:sldId id="323" r:id="rId12"/>
    <p:sldId id="324" r:id="rId13"/>
    <p:sldId id="325" r:id="rId14"/>
    <p:sldId id="326"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43" y="1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42" d="100"/>
        <a:sy n="42"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3/25/2020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the notion of quantized radiation in the form of photons came very early in the development of quantum theory.     Our task is to see how this quantization can be derived from the classical equations of Electrodynamics.</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these definitions of the vector potential amplitudes, we can now write an expression for the quantum mechanical form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vector potential, we can also write expressions for the electric and magnetic fields.</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32996251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 is going to happen?</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20986729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paper, the notion of a “coherent” state was introduced.    As we will see, the expectation values of the electric and magnetic fields are non-zero for a system in a coherent state.</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702745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prove these identities </a:t>
            </a:r>
            <a:r>
              <a:rPr lang="en-US"/>
              <a:t>(for HW #18).</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529009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schedule that we have used from the beginning.     Comments/suggestions are welcome.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394733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altered schedule.   Note that there is one homework problem which hopefully you will be able to complete before the next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equation here is expressed purely in terms of the vector potential.</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724001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equations for the vector potential,</a:t>
            </a:r>
            <a:r>
              <a:rPr lang="en-US" baseline="0" dirty="0"/>
              <a:t> we find that there are two plane wave solutions with two different polarizations as indicated by the index </a:t>
            </a:r>
            <a:r>
              <a:rPr lang="en-US" baseline="0" dirty="0">
                <a:latin typeface="Symbol" panose="05050102010706020507" pitchFamily="18" charset="2"/>
              </a:rPr>
              <a:t>sigma.</a:t>
            </a:r>
            <a:endParaRPr lang="en-US" dirty="0">
              <a:latin typeface="Symbol" panose="05050102010706020507" pitchFamily="18" charset="2"/>
            </a:endParaRP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3465298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plane wave terms, we can simplify the form of the energy of the electromagnetic field.</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3539478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details of the derivation.</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690320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how the EM field energy can be quantized, thinking in terms of the analogy of these equations to those of the Harmonic oscillator.    We introduce a normalization factor and the creation and annihilation operators.</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3188012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the commutation relations for the creation and annihilation operators.        At the end, we do arrive at an expression that is very much like that of the Harmonic oscillator.    However, in this case, the constant term causes trouble because it represents an uncontrolled energy.      No problem.   If it is unphysical it is strategically  removed.   Unfortunately, it will come back to bother us on occasion…</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404693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3/25/2020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22</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3/25/2020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22</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3/25/2020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22</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3/25/2020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22</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3/25/2020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22</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3/25/2020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22</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7.bin"/><Relationship Id="rId5" Type="http://schemas.openxmlformats.org/officeDocument/2006/relationships/image" Target="../media/image17.wmf"/><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18.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22.wmf"/><Relationship Id="rId4" Type="http://schemas.openxmlformats.org/officeDocument/2006/relationships/oleObject" Target="../embeddings/oleObject19.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7.wmf"/><Relationship Id="rId3" Type="http://schemas.openxmlformats.org/officeDocument/2006/relationships/notesSlide" Target="../notesSlides/notesSlide5.xml"/><Relationship Id="rId7" Type="http://schemas.openxmlformats.org/officeDocument/2006/relationships/image" Target="../media/image4.wmf"/><Relationship Id="rId12"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6.wmf"/><Relationship Id="rId5" Type="http://schemas.openxmlformats.org/officeDocument/2006/relationships/image" Target="../media/image3.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5.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9.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11.wmf"/><Relationship Id="rId4" Type="http://schemas.openxmlformats.org/officeDocument/2006/relationships/oleObject" Target="../embeddings/oleObject10.bin"/><Relationship Id="rId9"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4.bin"/><Relationship Id="rId5" Type="http://schemas.openxmlformats.org/officeDocument/2006/relationships/image" Target="../media/image14.wmf"/><Relationship Id="rId4" Type="http://schemas.openxmlformats.org/officeDocument/2006/relationships/oleObject" Target="../embeddings/oleObject13.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3/25/2020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22</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4555093"/>
          </a:xfrm>
          <a:prstGeom prst="rect">
            <a:avLst/>
          </a:prstGeom>
          <a:noFill/>
        </p:spPr>
        <p:txBody>
          <a:bodyPr wrap="square" rtlCol="0">
            <a:spAutoFit/>
          </a:bodyPr>
          <a:lstStyle/>
          <a:p>
            <a:pPr algn="ctr"/>
            <a:r>
              <a:rPr lang="en-US" sz="3200" b="1" dirty="0">
                <a:solidFill>
                  <a:srgbClr val="7030A0"/>
                </a:solidFill>
              </a:rPr>
              <a:t>Plan for Lecture 22</a:t>
            </a:r>
          </a:p>
          <a:p>
            <a:pPr algn="ctr"/>
            <a:endParaRPr lang="en-US" sz="1000" b="1" dirty="0">
              <a:solidFill>
                <a:srgbClr val="7030A0"/>
              </a:solidFill>
            </a:endParaRPr>
          </a:p>
          <a:p>
            <a:pPr algn="ctr"/>
            <a:r>
              <a:rPr lang="en-US" sz="3200" b="1" dirty="0">
                <a:solidFill>
                  <a:srgbClr val="7030A0"/>
                </a:solidFill>
              </a:rPr>
              <a:t>Quantization of the Electromagnetic fields</a:t>
            </a:r>
          </a:p>
          <a:p>
            <a:pPr algn="ctr"/>
            <a:endParaRPr lang="en-US" sz="3200" b="1" dirty="0">
              <a:solidFill>
                <a:srgbClr val="7030A0"/>
              </a:solidFill>
            </a:endParaRPr>
          </a:p>
          <a:p>
            <a:r>
              <a:rPr lang="en-US" sz="2400" b="1" dirty="0">
                <a:solidFill>
                  <a:srgbClr val="7030A0"/>
                </a:solidFill>
              </a:rPr>
              <a:t>Read XVII. Quantizing Electromagnetic Fields. </a:t>
            </a:r>
          </a:p>
          <a:p>
            <a:endParaRPr lang="en-US" sz="2400" b="1" dirty="0">
              <a:solidFill>
                <a:srgbClr val="7030A0"/>
              </a:solidFill>
            </a:endParaRPr>
          </a:p>
          <a:p>
            <a:pPr marL="457200" indent="-457200">
              <a:buAutoNum type="arabicPeriod"/>
            </a:pPr>
            <a:r>
              <a:rPr lang="en-US" sz="2400" b="1" dirty="0"/>
              <a:t>Classical Hamiltonian for the electromagnetic fields</a:t>
            </a:r>
          </a:p>
          <a:p>
            <a:pPr marL="457200" indent="-457200">
              <a:buAutoNum type="arabicPeriod"/>
            </a:pPr>
            <a:r>
              <a:rPr lang="en-US" sz="2400" b="1" dirty="0"/>
              <a:t>Quantum Hamiltonian for the electromagnetic fields</a:t>
            </a:r>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3/25/2020</a:t>
            </a:r>
          </a:p>
        </p:txBody>
      </p:sp>
      <p:sp>
        <p:nvSpPr>
          <p:cNvPr id="3" name="Footer Placeholder 2"/>
          <p:cNvSpPr>
            <a:spLocks noGrp="1"/>
          </p:cNvSpPr>
          <p:nvPr>
            <p:ph type="ftr" sz="quarter" idx="11"/>
          </p:nvPr>
        </p:nvSpPr>
        <p:spPr/>
        <p:txBody>
          <a:bodyPr/>
          <a:lstStyle/>
          <a:p>
            <a:r>
              <a:rPr lang="en-US"/>
              <a:t>PHY 742 -- Spring 2020 -- Lecture 22</a:t>
            </a:r>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5292439"/>
              </p:ext>
            </p:extLst>
          </p:nvPr>
        </p:nvGraphicFramePr>
        <p:xfrm>
          <a:off x="838200" y="1000459"/>
          <a:ext cx="5148262" cy="1585912"/>
        </p:xfrm>
        <a:graphic>
          <a:graphicData uri="http://schemas.openxmlformats.org/presentationml/2006/ole">
            <mc:AlternateContent xmlns:mc="http://schemas.openxmlformats.org/markup-compatibility/2006">
              <mc:Choice xmlns:v="urn:schemas-microsoft-com:vml" Requires="v">
                <p:oleObj spid="_x0000_s161870" name="Equation" r:id="rId4" imgW="2514600" imgH="774360" progId="Equation.DSMT4">
                  <p:embed/>
                </p:oleObj>
              </mc:Choice>
              <mc:Fallback>
                <p:oleObj name="Equation" r:id="rId4" imgW="2514600" imgH="774360" progId="Equation.DSMT4">
                  <p:embed/>
                  <p:pic>
                    <p:nvPicPr>
                      <p:cNvPr id="5" name="Object 4"/>
                      <p:cNvPicPr/>
                      <p:nvPr/>
                    </p:nvPicPr>
                    <p:blipFill>
                      <a:blip r:embed="rId5"/>
                      <a:stretch>
                        <a:fillRect/>
                      </a:stretch>
                    </p:blipFill>
                    <p:spPr>
                      <a:xfrm>
                        <a:off x="838200" y="1000459"/>
                        <a:ext cx="5148262" cy="15859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AC596FF-602F-4E89-A8C3-A200B34FD2BC}"/>
              </a:ext>
            </a:extLst>
          </p:cNvPr>
          <p:cNvSpPr txBox="1"/>
          <p:nvPr/>
        </p:nvSpPr>
        <p:spPr>
          <a:xfrm>
            <a:off x="250521" y="275573"/>
            <a:ext cx="9169052" cy="461665"/>
          </a:xfrm>
          <a:prstGeom prst="rect">
            <a:avLst/>
          </a:prstGeom>
          <a:noFill/>
        </p:spPr>
        <p:txBody>
          <a:bodyPr wrap="square" rtlCol="0">
            <a:spAutoFit/>
          </a:bodyPr>
          <a:lstStyle/>
          <a:p>
            <a:pPr algn="l"/>
            <a:r>
              <a:rPr lang="en-US" sz="2400" b="1" dirty="0"/>
              <a:t>Creation and annihilation operators:</a:t>
            </a:r>
          </a:p>
        </p:txBody>
      </p:sp>
      <p:graphicFrame>
        <p:nvGraphicFramePr>
          <p:cNvPr id="7" name="Object 6">
            <a:extLst>
              <a:ext uri="{FF2B5EF4-FFF2-40B4-BE49-F238E27FC236}">
                <a16:creationId xmlns:a16="http://schemas.microsoft.com/office/drawing/2014/main" id="{8A2CC5E6-D35E-423D-B779-A93B963BF0E2}"/>
              </a:ext>
            </a:extLst>
          </p:cNvPr>
          <p:cNvGraphicFramePr>
            <a:graphicFrameLocks noChangeAspect="1"/>
          </p:cNvGraphicFramePr>
          <p:nvPr>
            <p:extLst>
              <p:ext uri="{D42A27DB-BD31-4B8C-83A1-F6EECF244321}">
                <p14:modId xmlns:p14="http://schemas.microsoft.com/office/powerpoint/2010/main" val="230209878"/>
              </p:ext>
            </p:extLst>
          </p:nvPr>
        </p:nvGraphicFramePr>
        <p:xfrm>
          <a:off x="838200" y="3252227"/>
          <a:ext cx="9397620" cy="2038806"/>
        </p:xfrm>
        <a:graphic>
          <a:graphicData uri="http://schemas.openxmlformats.org/presentationml/2006/ole">
            <mc:AlternateContent xmlns:mc="http://schemas.openxmlformats.org/markup-compatibility/2006">
              <mc:Choice xmlns:v="urn:schemas-microsoft-com:vml" Requires="v">
                <p:oleObj spid="_x0000_s161871" name="Equation" r:id="rId6" imgW="3276360" imgH="711000" progId="Equation.DSMT4">
                  <p:embed/>
                </p:oleObj>
              </mc:Choice>
              <mc:Fallback>
                <p:oleObj name="Equation" r:id="rId6" imgW="3276360" imgH="711000" progId="Equation.DSMT4">
                  <p:embed/>
                  <p:pic>
                    <p:nvPicPr>
                      <p:cNvPr id="0" name=""/>
                      <p:cNvPicPr/>
                      <p:nvPr/>
                    </p:nvPicPr>
                    <p:blipFill>
                      <a:blip r:embed="rId7"/>
                      <a:stretch>
                        <a:fillRect/>
                      </a:stretch>
                    </p:blipFill>
                    <p:spPr>
                      <a:xfrm>
                        <a:off x="838200" y="3252227"/>
                        <a:ext cx="9397620" cy="203880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8E4CCE2-6222-46D0-A712-0C48EF56986F}"/>
              </a:ext>
            </a:extLst>
          </p:cNvPr>
          <p:cNvSpPr txBox="1"/>
          <p:nvPr/>
        </p:nvSpPr>
        <p:spPr>
          <a:xfrm>
            <a:off x="838200" y="5724395"/>
            <a:ext cx="10046918" cy="461665"/>
          </a:xfrm>
          <a:prstGeom prst="rect">
            <a:avLst/>
          </a:prstGeom>
          <a:noFill/>
        </p:spPr>
        <p:txBody>
          <a:bodyPr wrap="square" rtlCol="0">
            <a:spAutoFit/>
          </a:bodyPr>
          <a:lstStyle/>
          <a:p>
            <a:pPr algn="l"/>
            <a:r>
              <a:rPr lang="en-US" sz="2400" b="1" dirty="0"/>
              <a:t>Note:  We are assuming that the polarization vector is real.</a:t>
            </a:r>
          </a:p>
        </p:txBody>
      </p:sp>
    </p:spTree>
    <p:extLst>
      <p:ext uri="{BB962C8B-B14F-4D97-AF65-F5344CB8AC3E}">
        <p14:creationId xmlns:p14="http://schemas.microsoft.com/office/powerpoint/2010/main" val="978182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23D3-3E53-4DA7-AB42-C0ADE1360863}"/>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CF5B7E45-7C2A-487E-AF7F-32B5684BD250}"/>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0B7317A6-4572-43A9-8575-1C774E2AF055}"/>
              </a:ext>
            </a:extLst>
          </p:cNvPr>
          <p:cNvSpPr>
            <a:spLocks noGrp="1"/>
          </p:cNvSpPr>
          <p:nvPr>
            <p:ph type="sldNum" sz="quarter" idx="12"/>
          </p:nvPr>
        </p:nvSpPr>
        <p:spPr/>
        <p:txBody>
          <a:bodyPr/>
          <a:lstStyle/>
          <a:p>
            <a:fld id="{E23FF32D-176F-4F5B-8878-5D48FB6FF26A}" type="slidenum">
              <a:rPr lang="en-US" smtClean="0"/>
              <a:t>11</a:t>
            </a:fld>
            <a:endParaRPr lang="en-US"/>
          </a:p>
        </p:txBody>
      </p:sp>
      <p:graphicFrame>
        <p:nvGraphicFramePr>
          <p:cNvPr id="5" name="Object 4">
            <a:extLst>
              <a:ext uri="{FF2B5EF4-FFF2-40B4-BE49-F238E27FC236}">
                <a16:creationId xmlns:a16="http://schemas.microsoft.com/office/drawing/2014/main" id="{1DA3C425-DBC0-46CF-B624-886BCEB5ACA4}"/>
              </a:ext>
            </a:extLst>
          </p:cNvPr>
          <p:cNvGraphicFramePr>
            <a:graphicFrameLocks noChangeAspect="1"/>
          </p:cNvGraphicFramePr>
          <p:nvPr>
            <p:extLst>
              <p:ext uri="{D42A27DB-BD31-4B8C-83A1-F6EECF244321}">
                <p14:modId xmlns:p14="http://schemas.microsoft.com/office/powerpoint/2010/main" val="3602491316"/>
              </p:ext>
            </p:extLst>
          </p:nvPr>
        </p:nvGraphicFramePr>
        <p:xfrm>
          <a:off x="163923" y="569325"/>
          <a:ext cx="11864153" cy="5787025"/>
        </p:xfrm>
        <a:graphic>
          <a:graphicData uri="http://schemas.openxmlformats.org/presentationml/2006/ole">
            <mc:AlternateContent xmlns:mc="http://schemas.openxmlformats.org/markup-compatibility/2006">
              <mc:Choice xmlns:v="urn:schemas-microsoft-com:vml" Requires="v">
                <p:oleObj spid="_x0000_s174093" name="Equation" r:id="rId4" imgW="4368600" imgH="2133360" progId="Equation.DSMT4">
                  <p:embed/>
                </p:oleObj>
              </mc:Choice>
              <mc:Fallback>
                <p:oleObj name="Equation" r:id="rId4" imgW="4368600" imgH="2133360" progId="Equation.DSMT4">
                  <p:embed/>
                  <p:pic>
                    <p:nvPicPr>
                      <p:cNvPr id="7" name="Object 6">
                        <a:extLst>
                          <a:ext uri="{FF2B5EF4-FFF2-40B4-BE49-F238E27FC236}">
                            <a16:creationId xmlns:a16="http://schemas.microsoft.com/office/drawing/2014/main" id="{8A2CC5E6-D35E-423D-B779-A93B963BF0E2}"/>
                          </a:ext>
                        </a:extLst>
                      </p:cNvPr>
                      <p:cNvPicPr/>
                      <p:nvPr/>
                    </p:nvPicPr>
                    <p:blipFill>
                      <a:blip r:embed="rId5"/>
                      <a:stretch>
                        <a:fillRect/>
                      </a:stretch>
                    </p:blipFill>
                    <p:spPr>
                      <a:xfrm>
                        <a:off x="163923" y="569325"/>
                        <a:ext cx="11864153" cy="5787025"/>
                      </a:xfrm>
                      <a:prstGeom prst="rect">
                        <a:avLst/>
                      </a:prstGeom>
                    </p:spPr>
                  </p:pic>
                </p:oleObj>
              </mc:Fallback>
            </mc:AlternateContent>
          </a:graphicData>
        </a:graphic>
      </p:graphicFrame>
    </p:spTree>
    <p:extLst>
      <p:ext uri="{BB962C8B-B14F-4D97-AF65-F5344CB8AC3E}">
        <p14:creationId xmlns:p14="http://schemas.microsoft.com/office/powerpoint/2010/main" val="3581934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7B016-C360-405E-8A4A-84A0E34C2C23}"/>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31974323-178E-4CA3-A9A1-FB5AFC0CC9CC}"/>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ECBF93B5-7E22-45A0-BC85-99DD1315957B}"/>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1B7A31CC-CE9C-4BA7-9FA4-DE1DE8FC01D5}"/>
              </a:ext>
            </a:extLst>
          </p:cNvPr>
          <p:cNvSpPr txBox="1"/>
          <p:nvPr/>
        </p:nvSpPr>
        <p:spPr>
          <a:xfrm>
            <a:off x="538619" y="338203"/>
            <a:ext cx="10133556" cy="4524315"/>
          </a:xfrm>
          <a:prstGeom prst="rect">
            <a:avLst/>
          </a:prstGeom>
          <a:noFill/>
        </p:spPr>
        <p:txBody>
          <a:bodyPr wrap="square" rtlCol="0">
            <a:spAutoFit/>
          </a:bodyPr>
          <a:lstStyle/>
          <a:p>
            <a:pPr algn="l"/>
            <a:r>
              <a:rPr lang="en-US" sz="2400" b="1" dirty="0"/>
              <a:t>What is the expectation value of the E field for a pure eigenstate |n&gt; of the electromagnetic Hamiltonian?</a:t>
            </a:r>
          </a:p>
          <a:p>
            <a:pPr marL="914400" lvl="1" indent="-457200">
              <a:buFont typeface="+mj-lt"/>
              <a:buAutoNum type="arabicPeriod"/>
            </a:pPr>
            <a:r>
              <a:rPr lang="en-US" sz="2400" b="1" dirty="0"/>
              <a:t>A complex (non zero) number</a:t>
            </a:r>
          </a:p>
          <a:p>
            <a:pPr marL="914400" lvl="1" indent="-457200">
              <a:buFont typeface="+mj-lt"/>
              <a:buAutoNum type="arabicPeriod"/>
            </a:pPr>
            <a:r>
              <a:rPr lang="en-US" sz="2400" b="1" dirty="0"/>
              <a:t>Zero</a:t>
            </a:r>
          </a:p>
          <a:p>
            <a:pPr marL="914400" lvl="1" indent="-457200">
              <a:buFont typeface="+mj-lt"/>
              <a:buAutoNum type="arabicPeriod"/>
            </a:pPr>
            <a:r>
              <a:rPr lang="en-US" sz="2400" b="1" dirty="0"/>
              <a:t>Infinity</a:t>
            </a:r>
          </a:p>
          <a:p>
            <a:endParaRPr lang="en-US" sz="2400" b="1" dirty="0"/>
          </a:p>
          <a:p>
            <a:r>
              <a:rPr lang="en-US" sz="2400" b="1" dirty="0"/>
              <a:t>What is the expectation value of the B field for a pure eigenstate |n&gt; of the electromagnetic Hamiltonian?</a:t>
            </a:r>
          </a:p>
          <a:p>
            <a:pPr marL="914400" lvl="1" indent="-457200">
              <a:buFont typeface="+mj-lt"/>
              <a:buAutoNum type="arabicPeriod"/>
            </a:pPr>
            <a:r>
              <a:rPr lang="en-US" sz="2400" b="1" dirty="0"/>
              <a:t>A complex (non zero) number</a:t>
            </a:r>
          </a:p>
          <a:p>
            <a:pPr marL="914400" lvl="1" indent="-457200">
              <a:buFont typeface="+mj-lt"/>
              <a:buAutoNum type="arabicPeriod"/>
            </a:pPr>
            <a:r>
              <a:rPr lang="en-US" sz="2400" b="1" dirty="0"/>
              <a:t>Zero</a:t>
            </a:r>
          </a:p>
          <a:p>
            <a:pPr marL="914400" lvl="1" indent="-457200">
              <a:buFont typeface="+mj-lt"/>
              <a:buAutoNum type="arabicPeriod"/>
            </a:pPr>
            <a:r>
              <a:rPr lang="en-US" sz="2400" b="1" dirty="0"/>
              <a:t>Infinity</a:t>
            </a:r>
          </a:p>
          <a:p>
            <a:endParaRPr lang="en-US" sz="2400" b="1" dirty="0"/>
          </a:p>
        </p:txBody>
      </p:sp>
    </p:spTree>
    <p:extLst>
      <p:ext uri="{BB962C8B-B14F-4D97-AF65-F5344CB8AC3E}">
        <p14:creationId xmlns:p14="http://schemas.microsoft.com/office/powerpoint/2010/main" val="525362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1EBCA3-7405-4B9B-A485-AEB6CC27E6D6}"/>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F36489AA-5302-4FA9-AA64-1137236101EC}"/>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EB5E4851-6C75-4702-87FD-8D590585ADF7}"/>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885358D4-6337-4ADB-9818-FA4C6D138A1C}"/>
              </a:ext>
            </a:extLst>
          </p:cNvPr>
          <p:cNvSpPr txBox="1"/>
          <p:nvPr/>
        </p:nvSpPr>
        <p:spPr>
          <a:xfrm>
            <a:off x="475989" y="313151"/>
            <a:ext cx="10509337" cy="830997"/>
          </a:xfrm>
          <a:prstGeom prst="rect">
            <a:avLst/>
          </a:prstGeom>
          <a:noFill/>
        </p:spPr>
        <p:txBody>
          <a:bodyPr wrap="square" rtlCol="0">
            <a:spAutoFit/>
          </a:bodyPr>
          <a:lstStyle/>
          <a:p>
            <a:pPr algn="l"/>
            <a:r>
              <a:rPr lang="en-US" sz="2400" b="1" dirty="0"/>
              <a:t>How does a quantum mechanical E or B field exist?     Consider a linear combination of pure photon states --</a:t>
            </a:r>
          </a:p>
        </p:txBody>
      </p:sp>
      <p:pic>
        <p:nvPicPr>
          <p:cNvPr id="6" name="Picture 5">
            <a:extLst>
              <a:ext uri="{FF2B5EF4-FFF2-40B4-BE49-F238E27FC236}">
                <a16:creationId xmlns:a16="http://schemas.microsoft.com/office/drawing/2014/main" id="{80FE31F3-4DC9-47B3-9EED-20EBAD37F1CF}"/>
              </a:ext>
            </a:extLst>
          </p:cNvPr>
          <p:cNvPicPr>
            <a:picLocks noChangeAspect="1"/>
          </p:cNvPicPr>
          <p:nvPr/>
        </p:nvPicPr>
        <p:blipFill>
          <a:blip r:embed="rId3"/>
          <a:stretch>
            <a:fillRect/>
          </a:stretch>
        </p:blipFill>
        <p:spPr>
          <a:xfrm>
            <a:off x="1145805" y="1469085"/>
            <a:ext cx="9839521" cy="5069827"/>
          </a:xfrm>
          <a:prstGeom prst="rect">
            <a:avLst/>
          </a:prstGeom>
        </p:spPr>
      </p:pic>
      <p:pic>
        <p:nvPicPr>
          <p:cNvPr id="7" name="Picture 6">
            <a:extLst>
              <a:ext uri="{FF2B5EF4-FFF2-40B4-BE49-F238E27FC236}">
                <a16:creationId xmlns:a16="http://schemas.microsoft.com/office/drawing/2014/main" id="{CB1BC38B-E626-4D39-938C-2AAA14BF334E}"/>
              </a:ext>
            </a:extLst>
          </p:cNvPr>
          <p:cNvPicPr>
            <a:picLocks noChangeAspect="1"/>
          </p:cNvPicPr>
          <p:nvPr/>
        </p:nvPicPr>
        <p:blipFill>
          <a:blip r:embed="rId4"/>
          <a:stretch>
            <a:fillRect/>
          </a:stretch>
        </p:blipFill>
        <p:spPr>
          <a:xfrm>
            <a:off x="475989" y="1116660"/>
            <a:ext cx="10868025" cy="704850"/>
          </a:xfrm>
          <a:prstGeom prst="rect">
            <a:avLst/>
          </a:prstGeom>
        </p:spPr>
      </p:pic>
    </p:spTree>
    <p:extLst>
      <p:ext uri="{BB962C8B-B14F-4D97-AF65-F5344CB8AC3E}">
        <p14:creationId xmlns:p14="http://schemas.microsoft.com/office/powerpoint/2010/main" val="862514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64DB60-E3CC-46A5-8CAE-6FDCFB6D44DE}"/>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46C4CD67-C9B8-492D-8969-8E7C31EA46B3}"/>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493B761E-D98B-4902-A4B7-B77B33C2711F}"/>
              </a:ext>
            </a:extLst>
          </p:cNvPr>
          <p:cNvSpPr>
            <a:spLocks noGrp="1"/>
          </p:cNvSpPr>
          <p:nvPr>
            <p:ph type="sldNum" sz="quarter" idx="12"/>
          </p:nvPr>
        </p:nvSpPr>
        <p:spPr/>
        <p:txBody>
          <a:bodyPr/>
          <a:lstStyle/>
          <a:p>
            <a:fld id="{E23FF32D-176F-4F5B-8878-5D48FB6FF26A}" type="slidenum">
              <a:rPr lang="en-US" smtClean="0"/>
              <a:t>14</a:t>
            </a:fld>
            <a:endParaRPr lang="en-US"/>
          </a:p>
        </p:txBody>
      </p:sp>
      <p:graphicFrame>
        <p:nvGraphicFramePr>
          <p:cNvPr id="5" name="Object 4">
            <a:extLst>
              <a:ext uri="{FF2B5EF4-FFF2-40B4-BE49-F238E27FC236}">
                <a16:creationId xmlns:a16="http://schemas.microsoft.com/office/drawing/2014/main" id="{F067FFE5-8508-4C0F-A7D5-D97238017097}"/>
              </a:ext>
            </a:extLst>
          </p:cNvPr>
          <p:cNvGraphicFramePr>
            <a:graphicFrameLocks noChangeAspect="1"/>
          </p:cNvGraphicFramePr>
          <p:nvPr>
            <p:extLst>
              <p:ext uri="{D42A27DB-BD31-4B8C-83A1-F6EECF244321}">
                <p14:modId xmlns:p14="http://schemas.microsoft.com/office/powerpoint/2010/main" val="2226232011"/>
              </p:ext>
            </p:extLst>
          </p:nvPr>
        </p:nvGraphicFramePr>
        <p:xfrm>
          <a:off x="1391171" y="934733"/>
          <a:ext cx="9206819" cy="4589245"/>
        </p:xfrm>
        <a:graphic>
          <a:graphicData uri="http://schemas.openxmlformats.org/presentationml/2006/ole">
            <mc:AlternateContent xmlns:mc="http://schemas.openxmlformats.org/markup-compatibility/2006">
              <mc:Choice xmlns:v="urn:schemas-microsoft-com:vml" Requires="v">
                <p:oleObj spid="_x0000_s175114" name="Equation" r:id="rId4" imgW="4127400" imgH="2057400" progId="Equation.DSMT4">
                  <p:embed/>
                </p:oleObj>
              </mc:Choice>
              <mc:Fallback>
                <p:oleObj name="Equation" r:id="rId4" imgW="4127400" imgH="2057400" progId="Equation.DSMT4">
                  <p:embed/>
                  <p:pic>
                    <p:nvPicPr>
                      <p:cNvPr id="0" name=""/>
                      <p:cNvPicPr/>
                      <p:nvPr/>
                    </p:nvPicPr>
                    <p:blipFill>
                      <a:blip r:embed="rId5"/>
                      <a:stretch>
                        <a:fillRect/>
                      </a:stretch>
                    </p:blipFill>
                    <p:spPr>
                      <a:xfrm>
                        <a:off x="1391171" y="934733"/>
                        <a:ext cx="9206819" cy="4589245"/>
                      </a:xfrm>
                      <a:prstGeom prst="rect">
                        <a:avLst/>
                      </a:prstGeom>
                    </p:spPr>
                  </p:pic>
                </p:oleObj>
              </mc:Fallback>
            </mc:AlternateContent>
          </a:graphicData>
        </a:graphic>
      </p:graphicFrame>
    </p:spTree>
    <p:extLst>
      <p:ext uri="{BB962C8B-B14F-4D97-AF65-F5344CB8AC3E}">
        <p14:creationId xmlns:p14="http://schemas.microsoft.com/office/powerpoint/2010/main" val="301906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23F7CE8-AA1E-411C-A7DB-2907421072EF}"/>
              </a:ext>
            </a:extLst>
          </p:cNvPr>
          <p:cNvSpPr/>
          <p:nvPr/>
        </p:nvSpPr>
        <p:spPr>
          <a:xfrm>
            <a:off x="706352" y="4149826"/>
            <a:ext cx="11017624" cy="365125"/>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0AE16EE0-7C38-4F03-A463-6B7038FF3B45}"/>
              </a:ext>
            </a:extLst>
          </p:cNvPr>
          <p:cNvSpPr txBox="1"/>
          <p:nvPr/>
        </p:nvSpPr>
        <p:spPr>
          <a:xfrm>
            <a:off x="204328" y="487025"/>
            <a:ext cx="11519648" cy="6370975"/>
          </a:xfrm>
          <a:prstGeom prst="rect">
            <a:avLst/>
          </a:prstGeom>
          <a:noFill/>
        </p:spPr>
        <p:txBody>
          <a:bodyPr wrap="square" rtlCol="0">
            <a:spAutoFit/>
          </a:bodyPr>
          <a:lstStyle/>
          <a:p>
            <a:pPr algn="l"/>
            <a:r>
              <a:rPr lang="en-US" sz="2400" b="1" dirty="0"/>
              <a:t>Single particle analysis</a:t>
            </a:r>
          </a:p>
          <a:p>
            <a:pPr lvl="1"/>
            <a:r>
              <a:rPr lang="en-US" sz="2400" b="1" dirty="0"/>
              <a:t>Single particle interacting with electromagnetic fields – EC Chap. 9</a:t>
            </a:r>
          </a:p>
          <a:p>
            <a:pPr lvl="1"/>
            <a:r>
              <a:rPr lang="en-US" sz="2400" b="1" dirty="0">
                <a:sym typeface="Wingdings" panose="05000000000000000000" pitchFamily="2" charset="2"/>
              </a:rPr>
              <a:t>Scattering of a particle from a spherical potential – EC Chap. 14</a:t>
            </a:r>
          </a:p>
          <a:p>
            <a:pPr lvl="1"/>
            <a:r>
              <a:rPr lang="en-US" sz="2400" b="1" dirty="0">
                <a:sym typeface="Wingdings" panose="05000000000000000000" pitchFamily="2" charset="2"/>
              </a:rPr>
              <a:t>More time independent perturbation methods – EC  Chap. 12, 13</a:t>
            </a:r>
            <a:endParaRPr lang="en-US" sz="2400" dirty="0"/>
          </a:p>
          <a:p>
            <a:pPr lvl="1"/>
            <a:r>
              <a:rPr lang="en-US" sz="2400" b="1" dirty="0"/>
              <a:t>Single electron states of a multi-well potential </a:t>
            </a:r>
            <a:r>
              <a:rPr lang="en-US" sz="2400" b="1" dirty="0">
                <a:sym typeface="Wingdings" panose="05000000000000000000" pitchFamily="2" charset="2"/>
              </a:rPr>
              <a:t> molecules and solids – EC Chap. 2,6</a:t>
            </a:r>
          </a:p>
          <a:p>
            <a:pPr lvl="1"/>
            <a:r>
              <a:rPr lang="en-US" sz="2400" b="1" dirty="0">
                <a:sym typeface="Wingdings" panose="05000000000000000000" pitchFamily="2" charset="2"/>
              </a:rPr>
              <a:t>Time dependent perturbation methods – EC  Chap. 15</a:t>
            </a:r>
          </a:p>
          <a:p>
            <a:pPr lvl="1"/>
            <a:r>
              <a:rPr lang="en-US" sz="2400" b="1" dirty="0"/>
              <a:t>Relativistic effects and the Dirac Equation – EC Chap. 16</a:t>
            </a:r>
          </a:p>
          <a:p>
            <a:pPr lvl="1"/>
            <a:r>
              <a:rPr lang="en-US" sz="2400" b="1" dirty="0">
                <a:sym typeface="Wingdings" panose="05000000000000000000" pitchFamily="2" charset="2"/>
              </a:rPr>
              <a:t>Path integral formalism (Feynman) – EC Chap. 11.C</a:t>
            </a:r>
          </a:p>
          <a:p>
            <a:endParaRPr lang="en-US" sz="2400" b="1" dirty="0">
              <a:sym typeface="Wingdings" panose="05000000000000000000" pitchFamily="2" charset="2"/>
            </a:endParaRPr>
          </a:p>
          <a:p>
            <a:r>
              <a:rPr lang="en-US" sz="2400" b="1" dirty="0">
                <a:sym typeface="Wingdings" panose="05000000000000000000" pitchFamily="2" charset="2"/>
              </a:rPr>
              <a:t>Multiple particle analysis</a:t>
            </a:r>
          </a:p>
          <a:p>
            <a:pPr lvl="1"/>
            <a:r>
              <a:rPr lang="en-US" sz="2400" b="1" dirty="0">
                <a:sym typeface="Wingdings" panose="05000000000000000000" pitchFamily="2" charset="2"/>
              </a:rPr>
              <a:t>Quantization of the electromagnetic fields – EC Chap.  17</a:t>
            </a:r>
          </a:p>
          <a:p>
            <a:pPr lvl="1"/>
            <a:r>
              <a:rPr lang="en-US" sz="2400" b="1" dirty="0">
                <a:sym typeface="Wingdings" panose="05000000000000000000" pitchFamily="2" charset="2"/>
              </a:rPr>
              <a:t>Photons and atoms – EC Chap. 18</a:t>
            </a:r>
          </a:p>
          <a:p>
            <a:pPr lvl="1"/>
            <a:r>
              <a:rPr lang="en-US" sz="2400" b="1" dirty="0"/>
              <a:t>Multi particle systems;  Bose and Fermi particles – EC Chap. 10</a:t>
            </a:r>
          </a:p>
          <a:p>
            <a:pPr lvl="1"/>
            <a:r>
              <a:rPr lang="en-US" sz="2400" b="1" dirty="0"/>
              <a:t>Multi electron atoms and materials</a:t>
            </a:r>
          </a:p>
          <a:p>
            <a:pPr lvl="2"/>
            <a:r>
              <a:rPr lang="en-US" sz="2400" b="1" dirty="0" err="1"/>
              <a:t>Hartree-Fock</a:t>
            </a:r>
            <a:r>
              <a:rPr lang="en-US" sz="2400" b="1" dirty="0"/>
              <a:t> approximation</a:t>
            </a:r>
          </a:p>
          <a:p>
            <a:pPr lvl="2"/>
            <a:r>
              <a:rPr lang="en-US" sz="2400" b="1" dirty="0"/>
              <a:t>Density functional approximation</a:t>
            </a:r>
          </a:p>
          <a:p>
            <a:endParaRPr lang="en-US" sz="2400" b="1" dirty="0"/>
          </a:p>
        </p:txBody>
      </p:sp>
      <p:sp>
        <p:nvSpPr>
          <p:cNvPr id="7" name="TextBox 6">
            <a:extLst>
              <a:ext uri="{FF2B5EF4-FFF2-40B4-BE49-F238E27FC236}">
                <a16:creationId xmlns:a16="http://schemas.microsoft.com/office/drawing/2014/main" id="{89484EA3-CC72-45CB-9B69-DBB0778A40E2}"/>
              </a:ext>
            </a:extLst>
          </p:cNvPr>
          <p:cNvSpPr txBox="1"/>
          <p:nvPr/>
        </p:nvSpPr>
        <p:spPr>
          <a:xfrm>
            <a:off x="71717" y="136525"/>
            <a:ext cx="11282083" cy="584775"/>
          </a:xfrm>
          <a:prstGeom prst="rect">
            <a:avLst/>
          </a:prstGeom>
          <a:noFill/>
        </p:spPr>
        <p:txBody>
          <a:bodyPr wrap="square" rtlCol="0">
            <a:spAutoFit/>
          </a:bodyPr>
          <a:lstStyle/>
          <a:p>
            <a:pPr algn="ctr"/>
            <a:r>
              <a:rPr lang="en-US" sz="3200" b="1" dirty="0"/>
              <a:t>Topics for Quantum Mechanics II</a:t>
            </a:r>
          </a:p>
        </p:txBody>
      </p:sp>
      <p:sp>
        <p:nvSpPr>
          <p:cNvPr id="2" name="Date Placeholder 1">
            <a:extLst>
              <a:ext uri="{FF2B5EF4-FFF2-40B4-BE49-F238E27FC236}">
                <a16:creationId xmlns:a16="http://schemas.microsoft.com/office/drawing/2014/main" id="{2C401588-FE56-4B2F-8703-2A2FFDB206F3}"/>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E3E85DCA-3E17-4D42-A4F5-A21F8C7FBD1A}"/>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34D3043B-5F4C-4FA0-B430-FAB520479425}"/>
              </a:ext>
            </a:extLst>
          </p:cNvPr>
          <p:cNvSpPr>
            <a:spLocks noGrp="1"/>
          </p:cNvSpPr>
          <p:nvPr>
            <p:ph type="sldNum" sz="quarter" idx="12"/>
          </p:nvPr>
        </p:nvSpPr>
        <p:spPr/>
        <p:txBody>
          <a:bodyPr/>
          <a:lstStyle/>
          <a:p>
            <a:fld id="{E23FF32D-176F-4F5B-8878-5D48FB6FF26A}" type="slidenum">
              <a:rPr lang="en-US" smtClean="0"/>
              <a:t>2</a:t>
            </a:fld>
            <a:endParaRPr lang="en-US"/>
          </a:p>
        </p:txBody>
      </p:sp>
    </p:spTree>
    <p:extLst>
      <p:ext uri="{BB962C8B-B14F-4D97-AF65-F5344CB8AC3E}">
        <p14:creationId xmlns:p14="http://schemas.microsoft.com/office/powerpoint/2010/main" val="383107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0C5C03-1C3B-4DF6-98B3-E9E5809953EB}"/>
              </a:ext>
            </a:extLst>
          </p:cNvPr>
          <p:cNvPicPr>
            <a:picLocks noChangeAspect="1"/>
          </p:cNvPicPr>
          <p:nvPr/>
        </p:nvPicPr>
        <p:blipFill>
          <a:blip r:embed="rId3"/>
          <a:stretch>
            <a:fillRect/>
          </a:stretch>
        </p:blipFill>
        <p:spPr>
          <a:xfrm>
            <a:off x="1100137" y="895350"/>
            <a:ext cx="9991725" cy="5067300"/>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3</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100137" y="1135022"/>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2F7966-A1EA-4CAE-BEA2-2D8AE4DEC99F}"/>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3C7A9F75-EC4C-45B5-8DD3-395B7396E042}"/>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3D702DD2-B5BD-451D-8A92-5C2873118EDE}"/>
              </a:ext>
            </a:extLst>
          </p:cNvPr>
          <p:cNvSpPr>
            <a:spLocks noGrp="1"/>
          </p:cNvSpPr>
          <p:nvPr>
            <p:ph type="sldNum" sz="quarter" idx="12"/>
          </p:nvPr>
        </p:nvSpPr>
        <p:spPr/>
        <p:txBody>
          <a:bodyPr/>
          <a:lstStyle/>
          <a:p>
            <a:fld id="{E23FF32D-176F-4F5B-8878-5D48FB6FF26A}" type="slidenum">
              <a:rPr lang="en-US" smtClean="0"/>
              <a:t>4</a:t>
            </a:fld>
            <a:endParaRPr lang="en-US"/>
          </a:p>
        </p:txBody>
      </p:sp>
      <p:graphicFrame>
        <p:nvGraphicFramePr>
          <p:cNvPr id="7" name="Object 6">
            <a:extLst>
              <a:ext uri="{FF2B5EF4-FFF2-40B4-BE49-F238E27FC236}">
                <a16:creationId xmlns:a16="http://schemas.microsoft.com/office/drawing/2014/main" id="{1A827EAD-DE33-4B14-80CB-DAC070DC9900}"/>
              </a:ext>
            </a:extLst>
          </p:cNvPr>
          <p:cNvGraphicFramePr>
            <a:graphicFrameLocks noChangeAspect="1"/>
          </p:cNvGraphicFramePr>
          <p:nvPr>
            <p:extLst>
              <p:ext uri="{D42A27DB-BD31-4B8C-83A1-F6EECF244321}">
                <p14:modId xmlns:p14="http://schemas.microsoft.com/office/powerpoint/2010/main" val="3036161025"/>
              </p:ext>
            </p:extLst>
          </p:nvPr>
        </p:nvGraphicFramePr>
        <p:xfrm>
          <a:off x="387632" y="136525"/>
          <a:ext cx="9906001" cy="5251450"/>
        </p:xfrm>
        <a:graphic>
          <a:graphicData uri="http://schemas.openxmlformats.org/presentationml/2006/ole">
            <mc:AlternateContent xmlns:mc="http://schemas.openxmlformats.org/markup-compatibility/2006">
              <mc:Choice xmlns:v="urn:schemas-microsoft-com:vml" Requires="v">
                <p:oleObj spid="_x0000_s168000" name="Equation" r:id="rId4" imgW="4165560" imgH="2209680" progId="Equation.DSMT4">
                  <p:embed/>
                </p:oleObj>
              </mc:Choice>
              <mc:Fallback>
                <p:oleObj name="Equation" r:id="rId4" imgW="4165560" imgH="2209680" progId="Equation.DSMT4">
                  <p:embed/>
                  <p:pic>
                    <p:nvPicPr>
                      <p:cNvPr id="6" name="Object 5">
                        <a:extLst>
                          <a:ext uri="{FF2B5EF4-FFF2-40B4-BE49-F238E27FC236}">
                            <a16:creationId xmlns:a16="http://schemas.microsoft.com/office/drawing/2014/main" id="{E05D4CCA-B974-4FF5-B080-6F8B8620BD8E}"/>
                          </a:ext>
                        </a:extLst>
                      </p:cNvPr>
                      <p:cNvPicPr/>
                      <p:nvPr/>
                    </p:nvPicPr>
                    <p:blipFill>
                      <a:blip r:embed="rId5"/>
                      <a:stretch>
                        <a:fillRect/>
                      </a:stretch>
                    </p:blipFill>
                    <p:spPr>
                      <a:xfrm>
                        <a:off x="387632" y="136525"/>
                        <a:ext cx="9906001" cy="5251450"/>
                      </a:xfrm>
                      <a:prstGeom prst="rect">
                        <a:avLst/>
                      </a:prstGeom>
                    </p:spPr>
                  </p:pic>
                </p:oleObj>
              </mc:Fallback>
            </mc:AlternateContent>
          </a:graphicData>
        </a:graphic>
      </p:graphicFrame>
    </p:spTree>
    <p:extLst>
      <p:ext uri="{BB962C8B-B14F-4D97-AF65-F5344CB8AC3E}">
        <p14:creationId xmlns:p14="http://schemas.microsoft.com/office/powerpoint/2010/main" val="239707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DB09DB-3CB6-457E-B934-FCDB2C10D7BA}"/>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64B5E932-C3C9-4305-BE3F-F626AB23C142}"/>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1FAC9F32-84DD-4612-B7D3-4BAD763701F6}"/>
              </a:ext>
            </a:extLst>
          </p:cNvPr>
          <p:cNvSpPr>
            <a:spLocks noGrp="1"/>
          </p:cNvSpPr>
          <p:nvPr>
            <p:ph type="sldNum" sz="quarter" idx="12"/>
          </p:nvPr>
        </p:nvSpPr>
        <p:spPr/>
        <p:txBody>
          <a:bodyPr/>
          <a:lstStyle/>
          <a:p>
            <a:fld id="{E23FF32D-176F-4F5B-8878-5D48FB6FF26A}" type="slidenum">
              <a:rPr lang="en-US" smtClean="0"/>
              <a:t>5</a:t>
            </a:fld>
            <a:endParaRPr lang="en-US"/>
          </a:p>
        </p:txBody>
      </p:sp>
      <p:sp>
        <p:nvSpPr>
          <p:cNvPr id="5" name="TextBox 4">
            <a:extLst>
              <a:ext uri="{FF2B5EF4-FFF2-40B4-BE49-F238E27FC236}">
                <a16:creationId xmlns:a16="http://schemas.microsoft.com/office/drawing/2014/main" id="{AF4619A8-6A4E-4D31-BF2D-0FE5DC52C8DC}"/>
              </a:ext>
            </a:extLst>
          </p:cNvPr>
          <p:cNvSpPr txBox="1"/>
          <p:nvPr/>
        </p:nvSpPr>
        <p:spPr>
          <a:xfrm>
            <a:off x="347870" y="159026"/>
            <a:ext cx="10595113" cy="461665"/>
          </a:xfrm>
          <a:prstGeom prst="rect">
            <a:avLst/>
          </a:prstGeom>
          <a:noFill/>
        </p:spPr>
        <p:txBody>
          <a:bodyPr wrap="square" rtlCol="0">
            <a:spAutoFit/>
          </a:bodyPr>
          <a:lstStyle/>
          <a:p>
            <a:pPr algn="l"/>
            <a:r>
              <a:rPr lang="en-US" sz="2400" b="1" dirty="0"/>
              <a:t>Plane wave solutions to electromagnetic waves in terms of vector potentials</a:t>
            </a:r>
          </a:p>
        </p:txBody>
      </p:sp>
      <p:graphicFrame>
        <p:nvGraphicFramePr>
          <p:cNvPr id="6" name="Object 5">
            <a:extLst>
              <a:ext uri="{FF2B5EF4-FFF2-40B4-BE49-F238E27FC236}">
                <a16:creationId xmlns:a16="http://schemas.microsoft.com/office/drawing/2014/main" id="{14B76830-BE49-4CBF-9144-8FC0530B4E87}"/>
              </a:ext>
            </a:extLst>
          </p:cNvPr>
          <p:cNvGraphicFramePr>
            <a:graphicFrameLocks noChangeAspect="1"/>
          </p:cNvGraphicFramePr>
          <p:nvPr>
            <p:extLst>
              <p:ext uri="{D42A27DB-BD31-4B8C-83A1-F6EECF244321}">
                <p14:modId xmlns:p14="http://schemas.microsoft.com/office/powerpoint/2010/main" val="3891792049"/>
              </p:ext>
            </p:extLst>
          </p:nvPr>
        </p:nvGraphicFramePr>
        <p:xfrm>
          <a:off x="344488" y="479425"/>
          <a:ext cx="6921500" cy="2708275"/>
        </p:xfrm>
        <a:graphic>
          <a:graphicData uri="http://schemas.openxmlformats.org/presentationml/2006/ole">
            <mc:AlternateContent xmlns:mc="http://schemas.openxmlformats.org/markup-compatibility/2006">
              <mc:Choice xmlns:v="urn:schemas-microsoft-com:vml" Requires="v">
                <p:oleObj spid="_x0000_s169157" name="Equation" r:id="rId4" imgW="2920680" imgH="1143000" progId="Equation.DSMT4">
                  <p:embed/>
                </p:oleObj>
              </mc:Choice>
              <mc:Fallback>
                <p:oleObj name="Equation" r:id="rId4" imgW="2920680" imgH="1143000" progId="Equation.DSMT4">
                  <p:embed/>
                  <p:pic>
                    <p:nvPicPr>
                      <p:cNvPr id="5" name="Object 4">
                        <a:extLst>
                          <a:ext uri="{FF2B5EF4-FFF2-40B4-BE49-F238E27FC236}">
                            <a16:creationId xmlns:a16="http://schemas.microsoft.com/office/drawing/2014/main" id="{AC9F476F-A0D9-457A-94B9-934B6A2E588D}"/>
                          </a:ext>
                        </a:extLst>
                      </p:cNvPr>
                      <p:cNvPicPr/>
                      <p:nvPr/>
                    </p:nvPicPr>
                    <p:blipFill>
                      <a:blip r:embed="rId5"/>
                      <a:stretch>
                        <a:fillRect/>
                      </a:stretch>
                    </p:blipFill>
                    <p:spPr>
                      <a:xfrm>
                        <a:off x="344488" y="479425"/>
                        <a:ext cx="6921500" cy="2708275"/>
                      </a:xfrm>
                      <a:prstGeom prst="rect">
                        <a:avLst/>
                      </a:prstGeom>
                    </p:spPr>
                  </p:pic>
                </p:oleObj>
              </mc:Fallback>
            </mc:AlternateContent>
          </a:graphicData>
        </a:graphic>
      </p:graphicFrame>
      <p:cxnSp>
        <p:nvCxnSpPr>
          <p:cNvPr id="8" name="Straight Arrow Connector 7">
            <a:extLst>
              <a:ext uri="{FF2B5EF4-FFF2-40B4-BE49-F238E27FC236}">
                <a16:creationId xmlns:a16="http://schemas.microsoft.com/office/drawing/2014/main" id="{A23A33DF-53DC-44B2-B0E3-312712A89DAA}"/>
              </a:ext>
            </a:extLst>
          </p:cNvPr>
          <p:cNvCxnSpPr/>
          <p:nvPr/>
        </p:nvCxnSpPr>
        <p:spPr>
          <a:xfrm flipV="1">
            <a:off x="9180442" y="1509553"/>
            <a:ext cx="407505" cy="53671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66E3D6FA-53EB-4733-8372-10D2DAF2AE00}"/>
              </a:ext>
            </a:extLst>
          </p:cNvPr>
          <p:cNvCxnSpPr>
            <a:cxnSpLocks/>
          </p:cNvCxnSpPr>
          <p:nvPr/>
        </p:nvCxnSpPr>
        <p:spPr>
          <a:xfrm flipH="1" flipV="1">
            <a:off x="8526117" y="2004899"/>
            <a:ext cx="654324" cy="3502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B9D0EA1-EBC7-432F-A99F-A14AFE6FBE1B}"/>
              </a:ext>
            </a:extLst>
          </p:cNvPr>
          <p:cNvCxnSpPr>
            <a:cxnSpLocks/>
          </p:cNvCxnSpPr>
          <p:nvPr/>
        </p:nvCxnSpPr>
        <p:spPr>
          <a:xfrm>
            <a:off x="9180442" y="2039926"/>
            <a:ext cx="0" cy="5840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id="{82144DBA-4309-449B-AC04-8578AD857A8B}"/>
              </a:ext>
            </a:extLst>
          </p:cNvPr>
          <p:cNvGraphicFramePr>
            <a:graphicFrameLocks noChangeAspect="1"/>
          </p:cNvGraphicFramePr>
          <p:nvPr>
            <p:extLst>
              <p:ext uri="{D42A27DB-BD31-4B8C-83A1-F6EECF244321}">
                <p14:modId xmlns:p14="http://schemas.microsoft.com/office/powerpoint/2010/main" val="1826401533"/>
              </p:ext>
            </p:extLst>
          </p:nvPr>
        </p:nvGraphicFramePr>
        <p:xfrm>
          <a:off x="9412771" y="1590844"/>
          <a:ext cx="350354" cy="414055"/>
        </p:xfrm>
        <a:graphic>
          <a:graphicData uri="http://schemas.openxmlformats.org/presentationml/2006/ole">
            <mc:AlternateContent xmlns:mc="http://schemas.openxmlformats.org/markup-compatibility/2006">
              <mc:Choice xmlns:v="urn:schemas-microsoft-com:vml" Requires="v">
                <p:oleObj spid="_x0000_s169158"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9412771" y="1590844"/>
                        <a:ext cx="350354" cy="414055"/>
                      </a:xfrm>
                      <a:prstGeom prst="rect">
                        <a:avLst/>
                      </a:prstGeom>
                    </p:spPr>
                  </p:pic>
                </p:oleObj>
              </mc:Fallback>
            </mc:AlternateContent>
          </a:graphicData>
        </a:graphic>
      </p:graphicFrame>
      <p:graphicFrame>
        <p:nvGraphicFramePr>
          <p:cNvPr id="18" name="Object 17">
            <a:extLst>
              <a:ext uri="{FF2B5EF4-FFF2-40B4-BE49-F238E27FC236}">
                <a16:creationId xmlns:a16="http://schemas.microsoft.com/office/drawing/2014/main" id="{4B15077A-EC1A-4481-8669-F7A828F83220}"/>
              </a:ext>
            </a:extLst>
          </p:cNvPr>
          <p:cNvGraphicFramePr>
            <a:graphicFrameLocks noChangeAspect="1"/>
          </p:cNvGraphicFramePr>
          <p:nvPr>
            <p:extLst>
              <p:ext uri="{D42A27DB-BD31-4B8C-83A1-F6EECF244321}">
                <p14:modId xmlns:p14="http://schemas.microsoft.com/office/powerpoint/2010/main" val="804393179"/>
              </p:ext>
            </p:extLst>
          </p:nvPr>
        </p:nvGraphicFramePr>
        <p:xfrm>
          <a:off x="8003553" y="1641299"/>
          <a:ext cx="406400" cy="457200"/>
        </p:xfrm>
        <a:graphic>
          <a:graphicData uri="http://schemas.openxmlformats.org/presentationml/2006/ole">
            <mc:AlternateContent xmlns:mc="http://schemas.openxmlformats.org/markup-compatibility/2006">
              <mc:Choice xmlns:v="urn:schemas-microsoft-com:vml" Requires="v">
                <p:oleObj spid="_x0000_s169159" name="Equation" r:id="rId8" imgW="203040" imgH="228600" progId="Equation.DSMT4">
                  <p:embed/>
                </p:oleObj>
              </mc:Choice>
              <mc:Fallback>
                <p:oleObj name="Equation" r:id="rId8" imgW="203040" imgH="228600" progId="Equation.DSMT4">
                  <p:embed/>
                  <p:pic>
                    <p:nvPicPr>
                      <p:cNvPr id="0" name=""/>
                      <p:cNvPicPr/>
                      <p:nvPr/>
                    </p:nvPicPr>
                    <p:blipFill>
                      <a:blip r:embed="rId9"/>
                      <a:stretch>
                        <a:fillRect/>
                      </a:stretch>
                    </p:blipFill>
                    <p:spPr>
                      <a:xfrm>
                        <a:off x="8003553" y="1641299"/>
                        <a:ext cx="406400" cy="4572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5B7B2BB2-3D74-4938-B608-AD8FB5A154EE}"/>
              </a:ext>
            </a:extLst>
          </p:cNvPr>
          <p:cNvGraphicFramePr>
            <a:graphicFrameLocks noChangeAspect="1"/>
          </p:cNvGraphicFramePr>
          <p:nvPr>
            <p:extLst>
              <p:ext uri="{D42A27DB-BD31-4B8C-83A1-F6EECF244321}">
                <p14:modId xmlns:p14="http://schemas.microsoft.com/office/powerpoint/2010/main" val="2574361550"/>
              </p:ext>
            </p:extLst>
          </p:nvPr>
        </p:nvGraphicFramePr>
        <p:xfrm>
          <a:off x="9226550" y="2657683"/>
          <a:ext cx="407504" cy="431475"/>
        </p:xfrm>
        <a:graphic>
          <a:graphicData uri="http://schemas.openxmlformats.org/presentationml/2006/ole">
            <mc:AlternateContent xmlns:mc="http://schemas.openxmlformats.org/markup-compatibility/2006">
              <mc:Choice xmlns:v="urn:schemas-microsoft-com:vml" Requires="v">
                <p:oleObj spid="_x0000_s169160" name="Equation" r:id="rId10" imgW="215640" imgH="228600" progId="Equation.DSMT4">
                  <p:embed/>
                </p:oleObj>
              </mc:Choice>
              <mc:Fallback>
                <p:oleObj name="Equation" r:id="rId10" imgW="215640" imgH="228600" progId="Equation.DSMT4">
                  <p:embed/>
                  <p:pic>
                    <p:nvPicPr>
                      <p:cNvPr id="0" name=""/>
                      <p:cNvPicPr/>
                      <p:nvPr/>
                    </p:nvPicPr>
                    <p:blipFill>
                      <a:blip r:embed="rId11"/>
                      <a:stretch>
                        <a:fillRect/>
                      </a:stretch>
                    </p:blipFill>
                    <p:spPr>
                      <a:xfrm>
                        <a:off x="9226550" y="2657683"/>
                        <a:ext cx="407504" cy="431475"/>
                      </a:xfrm>
                      <a:prstGeom prst="rect">
                        <a:avLst/>
                      </a:prstGeom>
                    </p:spPr>
                  </p:pic>
                </p:oleObj>
              </mc:Fallback>
            </mc:AlternateContent>
          </a:graphicData>
        </a:graphic>
      </p:graphicFrame>
      <p:sp>
        <p:nvSpPr>
          <p:cNvPr id="20" name="TextBox 19">
            <a:extLst>
              <a:ext uri="{FF2B5EF4-FFF2-40B4-BE49-F238E27FC236}">
                <a16:creationId xmlns:a16="http://schemas.microsoft.com/office/drawing/2014/main" id="{4590018D-5C73-4C6D-9797-86879B38C34A}"/>
              </a:ext>
            </a:extLst>
          </p:cNvPr>
          <p:cNvSpPr txBox="1"/>
          <p:nvPr/>
        </p:nvSpPr>
        <p:spPr>
          <a:xfrm>
            <a:off x="9866383" y="1869899"/>
            <a:ext cx="2087216" cy="1200329"/>
          </a:xfrm>
          <a:prstGeom prst="rect">
            <a:avLst/>
          </a:prstGeom>
          <a:noFill/>
        </p:spPr>
        <p:txBody>
          <a:bodyPr wrap="square" rtlCol="0">
            <a:spAutoFit/>
          </a:bodyPr>
          <a:lstStyle/>
          <a:p>
            <a:pPr algn="l"/>
            <a:r>
              <a:rPr lang="en-US" sz="2400" b="1" dirty="0"/>
              <a:t>3 mutually perpendicular vectors</a:t>
            </a:r>
          </a:p>
        </p:txBody>
      </p:sp>
      <p:graphicFrame>
        <p:nvGraphicFramePr>
          <p:cNvPr id="21" name="Object 20">
            <a:extLst>
              <a:ext uri="{FF2B5EF4-FFF2-40B4-BE49-F238E27FC236}">
                <a16:creationId xmlns:a16="http://schemas.microsoft.com/office/drawing/2014/main" id="{E12F903E-7D89-4C86-B73C-FB3C4A99B257}"/>
              </a:ext>
            </a:extLst>
          </p:cNvPr>
          <p:cNvGraphicFramePr>
            <a:graphicFrameLocks noChangeAspect="1"/>
          </p:cNvGraphicFramePr>
          <p:nvPr>
            <p:extLst>
              <p:ext uri="{D42A27DB-BD31-4B8C-83A1-F6EECF244321}">
                <p14:modId xmlns:p14="http://schemas.microsoft.com/office/powerpoint/2010/main" val="2007016383"/>
              </p:ext>
            </p:extLst>
          </p:nvPr>
        </p:nvGraphicFramePr>
        <p:xfrm>
          <a:off x="1176156" y="3903489"/>
          <a:ext cx="7297063" cy="2000353"/>
        </p:xfrm>
        <a:graphic>
          <a:graphicData uri="http://schemas.openxmlformats.org/presentationml/2006/ole">
            <mc:AlternateContent xmlns:mc="http://schemas.openxmlformats.org/markup-compatibility/2006">
              <mc:Choice xmlns:v="urn:schemas-microsoft-com:vml" Requires="v">
                <p:oleObj spid="_x0000_s169161" name="Equation" r:id="rId12" imgW="3288960" imgH="901440" progId="Equation.DSMT4">
                  <p:embed/>
                </p:oleObj>
              </mc:Choice>
              <mc:Fallback>
                <p:oleObj name="Equation" r:id="rId12" imgW="3288960" imgH="901440" progId="Equation.DSMT4">
                  <p:embed/>
                  <p:pic>
                    <p:nvPicPr>
                      <p:cNvPr id="0" name=""/>
                      <p:cNvPicPr/>
                      <p:nvPr/>
                    </p:nvPicPr>
                    <p:blipFill>
                      <a:blip r:embed="rId13"/>
                      <a:stretch>
                        <a:fillRect/>
                      </a:stretch>
                    </p:blipFill>
                    <p:spPr>
                      <a:xfrm>
                        <a:off x="1176156" y="3903489"/>
                        <a:ext cx="7297063" cy="2000353"/>
                      </a:xfrm>
                      <a:prstGeom prst="rect">
                        <a:avLst/>
                      </a:prstGeom>
                    </p:spPr>
                  </p:pic>
                </p:oleObj>
              </mc:Fallback>
            </mc:AlternateContent>
          </a:graphicData>
        </a:graphic>
      </p:graphicFrame>
      <p:sp>
        <p:nvSpPr>
          <p:cNvPr id="7" name="Arrow: Up 6">
            <a:extLst>
              <a:ext uri="{FF2B5EF4-FFF2-40B4-BE49-F238E27FC236}">
                <a16:creationId xmlns:a16="http://schemas.microsoft.com/office/drawing/2014/main" id="{43CEE26D-B425-4B04-AE19-ACB438139112}"/>
              </a:ext>
            </a:extLst>
          </p:cNvPr>
          <p:cNvSpPr/>
          <p:nvPr/>
        </p:nvSpPr>
        <p:spPr>
          <a:xfrm rot="20152446">
            <a:off x="8364248" y="2168070"/>
            <a:ext cx="749206" cy="1671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Up 15">
            <a:extLst>
              <a:ext uri="{FF2B5EF4-FFF2-40B4-BE49-F238E27FC236}">
                <a16:creationId xmlns:a16="http://schemas.microsoft.com/office/drawing/2014/main" id="{1A4995E7-13CF-485E-BC02-FAF59B4A9256}"/>
              </a:ext>
            </a:extLst>
          </p:cNvPr>
          <p:cNvSpPr/>
          <p:nvPr/>
        </p:nvSpPr>
        <p:spPr>
          <a:xfrm rot="20152446">
            <a:off x="9181414" y="3081925"/>
            <a:ext cx="749206" cy="78279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80307E3-3ED6-4F2D-B75C-E329DE600154}"/>
              </a:ext>
            </a:extLst>
          </p:cNvPr>
          <p:cNvSpPr txBox="1"/>
          <p:nvPr/>
        </p:nvSpPr>
        <p:spPr>
          <a:xfrm>
            <a:off x="9180441" y="4163326"/>
            <a:ext cx="1762542" cy="830997"/>
          </a:xfrm>
          <a:prstGeom prst="rect">
            <a:avLst/>
          </a:prstGeom>
          <a:noFill/>
        </p:spPr>
        <p:txBody>
          <a:bodyPr wrap="square" rtlCol="0">
            <a:spAutoFit/>
          </a:bodyPr>
          <a:lstStyle/>
          <a:p>
            <a:pPr algn="l"/>
            <a:r>
              <a:rPr lang="en-US" sz="2400" b="1" dirty="0"/>
              <a:t>polarization unit vectors.</a:t>
            </a:r>
          </a:p>
        </p:txBody>
      </p:sp>
    </p:spTree>
    <p:extLst>
      <p:ext uri="{BB962C8B-B14F-4D97-AF65-F5344CB8AC3E}">
        <p14:creationId xmlns:p14="http://schemas.microsoft.com/office/powerpoint/2010/main" val="2168041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166B84-0E5E-43D0-A7B1-EC03841747AB}"/>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CBFB137E-6148-462E-BBC5-3A15CA116EE3}"/>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22D2224E-5B86-4681-8B3F-621675AC0560}"/>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5" name="TextBox 4">
            <a:extLst>
              <a:ext uri="{FF2B5EF4-FFF2-40B4-BE49-F238E27FC236}">
                <a16:creationId xmlns:a16="http://schemas.microsoft.com/office/drawing/2014/main" id="{C9E7333C-9066-41D2-8CE1-07652447AA88}"/>
              </a:ext>
            </a:extLst>
          </p:cNvPr>
          <p:cNvSpPr txBox="1"/>
          <p:nvPr/>
        </p:nvSpPr>
        <p:spPr>
          <a:xfrm>
            <a:off x="546652" y="288235"/>
            <a:ext cx="9511748" cy="461665"/>
          </a:xfrm>
          <a:prstGeom prst="rect">
            <a:avLst/>
          </a:prstGeom>
          <a:noFill/>
        </p:spPr>
        <p:txBody>
          <a:bodyPr wrap="square" rtlCol="0">
            <a:spAutoFit/>
          </a:bodyPr>
          <a:lstStyle/>
          <a:p>
            <a:pPr algn="l"/>
            <a:r>
              <a:rPr lang="en-US" sz="2400" b="1" dirty="0"/>
              <a:t>General form of vector potential as a superposition of plane waves:</a:t>
            </a:r>
          </a:p>
        </p:txBody>
      </p:sp>
      <p:graphicFrame>
        <p:nvGraphicFramePr>
          <p:cNvPr id="6" name="Object 5">
            <a:extLst>
              <a:ext uri="{FF2B5EF4-FFF2-40B4-BE49-F238E27FC236}">
                <a16:creationId xmlns:a16="http://schemas.microsoft.com/office/drawing/2014/main" id="{783F1C90-CD34-4AD0-9C32-50C0ABCFBA09}"/>
              </a:ext>
            </a:extLst>
          </p:cNvPr>
          <p:cNvGraphicFramePr>
            <a:graphicFrameLocks noChangeAspect="1"/>
          </p:cNvGraphicFramePr>
          <p:nvPr>
            <p:extLst>
              <p:ext uri="{D42A27DB-BD31-4B8C-83A1-F6EECF244321}">
                <p14:modId xmlns:p14="http://schemas.microsoft.com/office/powerpoint/2010/main" val="3344140872"/>
              </p:ext>
            </p:extLst>
          </p:nvPr>
        </p:nvGraphicFramePr>
        <p:xfrm>
          <a:off x="1065743" y="749900"/>
          <a:ext cx="8261137" cy="2185748"/>
        </p:xfrm>
        <a:graphic>
          <a:graphicData uri="http://schemas.openxmlformats.org/presentationml/2006/ole">
            <mc:AlternateContent xmlns:mc="http://schemas.openxmlformats.org/markup-compatibility/2006">
              <mc:Choice xmlns:v="urn:schemas-microsoft-com:vml" Requires="v">
                <p:oleObj spid="_x0000_s170102" name="Equation" r:id="rId4" imgW="3314520" imgH="876240" progId="Equation.DSMT4">
                  <p:embed/>
                </p:oleObj>
              </mc:Choice>
              <mc:Fallback>
                <p:oleObj name="Equation" r:id="rId4" imgW="3314520" imgH="876240" progId="Equation.DSMT4">
                  <p:embed/>
                  <p:pic>
                    <p:nvPicPr>
                      <p:cNvPr id="6" name="Object 5">
                        <a:extLst>
                          <a:ext uri="{FF2B5EF4-FFF2-40B4-BE49-F238E27FC236}">
                            <a16:creationId xmlns:a16="http://schemas.microsoft.com/office/drawing/2014/main" id="{14B76830-BE49-4CBF-9144-8FC0530B4E87}"/>
                          </a:ext>
                        </a:extLst>
                      </p:cNvPr>
                      <p:cNvPicPr/>
                      <p:nvPr/>
                    </p:nvPicPr>
                    <p:blipFill>
                      <a:blip r:embed="rId5"/>
                      <a:stretch>
                        <a:fillRect/>
                      </a:stretch>
                    </p:blipFill>
                    <p:spPr>
                      <a:xfrm>
                        <a:off x="1065743" y="749900"/>
                        <a:ext cx="8261137" cy="218574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B1AE3A4C-1CA5-4375-A321-8418EB1D65C6}"/>
              </a:ext>
            </a:extLst>
          </p:cNvPr>
          <p:cNvGraphicFramePr>
            <a:graphicFrameLocks noChangeAspect="1"/>
          </p:cNvGraphicFramePr>
          <p:nvPr>
            <p:extLst>
              <p:ext uri="{D42A27DB-BD31-4B8C-83A1-F6EECF244321}">
                <p14:modId xmlns:p14="http://schemas.microsoft.com/office/powerpoint/2010/main" val="1709097768"/>
              </p:ext>
            </p:extLst>
          </p:nvPr>
        </p:nvGraphicFramePr>
        <p:xfrm>
          <a:off x="1065743" y="2950265"/>
          <a:ext cx="8890000" cy="3619500"/>
        </p:xfrm>
        <a:graphic>
          <a:graphicData uri="http://schemas.openxmlformats.org/presentationml/2006/ole">
            <mc:AlternateContent xmlns:mc="http://schemas.openxmlformats.org/markup-compatibility/2006">
              <mc:Choice xmlns:v="urn:schemas-microsoft-com:vml" Requires="v">
                <p:oleObj spid="_x0000_s170103" name="Equation" r:id="rId6" imgW="4025880" imgH="1638000" progId="Equation.DSMT4">
                  <p:embed/>
                </p:oleObj>
              </mc:Choice>
              <mc:Fallback>
                <p:oleObj name="Equation" r:id="rId6" imgW="4025880" imgH="1638000" progId="Equation.DSMT4">
                  <p:embed/>
                  <p:pic>
                    <p:nvPicPr>
                      <p:cNvPr id="0" name=""/>
                      <p:cNvPicPr/>
                      <p:nvPr/>
                    </p:nvPicPr>
                    <p:blipFill>
                      <a:blip r:embed="rId7"/>
                      <a:stretch>
                        <a:fillRect/>
                      </a:stretch>
                    </p:blipFill>
                    <p:spPr>
                      <a:xfrm>
                        <a:off x="1065743" y="2950265"/>
                        <a:ext cx="8890000" cy="36195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DBF6A338-5B06-4688-8440-85A66692C68A}"/>
              </a:ext>
            </a:extLst>
          </p:cNvPr>
          <p:cNvGraphicFramePr>
            <a:graphicFrameLocks noChangeAspect="1"/>
          </p:cNvGraphicFramePr>
          <p:nvPr>
            <p:extLst>
              <p:ext uri="{D42A27DB-BD31-4B8C-83A1-F6EECF244321}">
                <p14:modId xmlns:p14="http://schemas.microsoft.com/office/powerpoint/2010/main" val="2545855514"/>
              </p:ext>
            </p:extLst>
          </p:nvPr>
        </p:nvGraphicFramePr>
        <p:xfrm>
          <a:off x="6850806" y="5752176"/>
          <a:ext cx="4033800" cy="711847"/>
        </p:xfrm>
        <a:graphic>
          <a:graphicData uri="http://schemas.openxmlformats.org/presentationml/2006/ole">
            <mc:AlternateContent xmlns:mc="http://schemas.openxmlformats.org/markup-compatibility/2006">
              <mc:Choice xmlns:v="urn:schemas-microsoft-com:vml" Requires="v">
                <p:oleObj spid="_x0000_s170104" name="Equation" r:id="rId8" imgW="2590560" imgH="457200" progId="Equation.DSMT4">
                  <p:embed/>
                </p:oleObj>
              </mc:Choice>
              <mc:Fallback>
                <p:oleObj name="Equation" r:id="rId8" imgW="2590560" imgH="457200" progId="Equation.DSMT4">
                  <p:embed/>
                  <p:pic>
                    <p:nvPicPr>
                      <p:cNvPr id="0" name=""/>
                      <p:cNvPicPr/>
                      <p:nvPr/>
                    </p:nvPicPr>
                    <p:blipFill>
                      <a:blip r:embed="rId9"/>
                      <a:stretch>
                        <a:fillRect/>
                      </a:stretch>
                    </p:blipFill>
                    <p:spPr>
                      <a:xfrm>
                        <a:off x="6850806" y="5752176"/>
                        <a:ext cx="4033800" cy="711847"/>
                      </a:xfrm>
                      <a:prstGeom prst="rect">
                        <a:avLst/>
                      </a:prstGeom>
                    </p:spPr>
                  </p:pic>
                </p:oleObj>
              </mc:Fallback>
            </mc:AlternateContent>
          </a:graphicData>
        </a:graphic>
      </p:graphicFrame>
    </p:spTree>
    <p:extLst>
      <p:ext uri="{BB962C8B-B14F-4D97-AF65-F5344CB8AC3E}">
        <p14:creationId xmlns:p14="http://schemas.microsoft.com/office/powerpoint/2010/main" val="2960497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978A1-DFB7-4F2B-B426-67C49B1BF673}"/>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ADEECAD5-2808-4074-820A-0EA96FFA02A7}"/>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588CFF5B-C8FD-4603-A0C4-604B2E77A0EE}"/>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6" name="TextBox 5">
            <a:extLst>
              <a:ext uri="{FF2B5EF4-FFF2-40B4-BE49-F238E27FC236}">
                <a16:creationId xmlns:a16="http://schemas.microsoft.com/office/drawing/2014/main" id="{5CBD74A0-44E3-4F0C-AD25-BC6157089A3C}"/>
              </a:ext>
            </a:extLst>
          </p:cNvPr>
          <p:cNvSpPr txBox="1"/>
          <p:nvPr/>
        </p:nvSpPr>
        <p:spPr>
          <a:xfrm>
            <a:off x="112734" y="0"/>
            <a:ext cx="9569885" cy="461665"/>
          </a:xfrm>
          <a:prstGeom prst="rect">
            <a:avLst/>
          </a:prstGeom>
          <a:noFill/>
        </p:spPr>
        <p:txBody>
          <a:bodyPr wrap="square" rtlCol="0">
            <a:spAutoFit/>
          </a:bodyPr>
          <a:lstStyle/>
          <a:p>
            <a:pPr algn="l"/>
            <a:r>
              <a:rPr lang="en-US" sz="2400" b="1" dirty="0"/>
              <a:t>Some details, with more care to use real functions  -- </a:t>
            </a:r>
          </a:p>
        </p:txBody>
      </p:sp>
      <p:graphicFrame>
        <p:nvGraphicFramePr>
          <p:cNvPr id="7" name="Object 6">
            <a:extLst>
              <a:ext uri="{FF2B5EF4-FFF2-40B4-BE49-F238E27FC236}">
                <a16:creationId xmlns:a16="http://schemas.microsoft.com/office/drawing/2014/main" id="{5149D7E3-6542-406F-93DB-736588F62366}"/>
              </a:ext>
            </a:extLst>
          </p:cNvPr>
          <p:cNvGraphicFramePr>
            <a:graphicFrameLocks noChangeAspect="1"/>
          </p:cNvGraphicFramePr>
          <p:nvPr>
            <p:extLst>
              <p:ext uri="{D42A27DB-BD31-4B8C-83A1-F6EECF244321}">
                <p14:modId xmlns:p14="http://schemas.microsoft.com/office/powerpoint/2010/main" val="2822771096"/>
              </p:ext>
            </p:extLst>
          </p:nvPr>
        </p:nvGraphicFramePr>
        <p:xfrm>
          <a:off x="425886" y="461665"/>
          <a:ext cx="10421067" cy="895645"/>
        </p:xfrm>
        <a:graphic>
          <a:graphicData uri="http://schemas.openxmlformats.org/presentationml/2006/ole">
            <mc:AlternateContent xmlns:mc="http://schemas.openxmlformats.org/markup-compatibility/2006">
              <mc:Choice xmlns:v="urn:schemas-microsoft-com:vml" Requires="v">
                <p:oleObj spid="_x0000_s171086" name="Equation" r:id="rId4" imgW="4876560" imgH="419040" progId="Equation.DSMT4">
                  <p:embed/>
                </p:oleObj>
              </mc:Choice>
              <mc:Fallback>
                <p:oleObj name="Equation" r:id="rId4" imgW="4876560" imgH="419040" progId="Equation.DSMT4">
                  <p:embed/>
                  <p:pic>
                    <p:nvPicPr>
                      <p:cNvPr id="6" name="Object 5">
                        <a:extLst>
                          <a:ext uri="{FF2B5EF4-FFF2-40B4-BE49-F238E27FC236}">
                            <a16:creationId xmlns:a16="http://schemas.microsoft.com/office/drawing/2014/main" id="{783F1C90-CD34-4AD0-9C32-50C0ABCFBA09}"/>
                          </a:ext>
                        </a:extLst>
                      </p:cNvPr>
                      <p:cNvPicPr/>
                      <p:nvPr/>
                    </p:nvPicPr>
                    <p:blipFill>
                      <a:blip r:embed="rId5"/>
                      <a:stretch>
                        <a:fillRect/>
                      </a:stretch>
                    </p:blipFill>
                    <p:spPr>
                      <a:xfrm>
                        <a:off x="425886" y="461665"/>
                        <a:ext cx="10421067" cy="89564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E1DDE540-58A0-402C-8797-B68A05C5A150}"/>
              </a:ext>
            </a:extLst>
          </p:cNvPr>
          <p:cNvGraphicFramePr>
            <a:graphicFrameLocks noChangeAspect="1"/>
          </p:cNvGraphicFramePr>
          <p:nvPr>
            <p:extLst>
              <p:ext uri="{D42A27DB-BD31-4B8C-83A1-F6EECF244321}">
                <p14:modId xmlns:p14="http://schemas.microsoft.com/office/powerpoint/2010/main" val="2541900753"/>
              </p:ext>
            </p:extLst>
          </p:nvPr>
        </p:nvGraphicFramePr>
        <p:xfrm>
          <a:off x="171450" y="1352550"/>
          <a:ext cx="6167438" cy="2076450"/>
        </p:xfrm>
        <a:graphic>
          <a:graphicData uri="http://schemas.openxmlformats.org/presentationml/2006/ole">
            <mc:AlternateContent xmlns:mc="http://schemas.openxmlformats.org/markup-compatibility/2006">
              <mc:Choice xmlns:v="urn:schemas-microsoft-com:vml" Requires="v">
                <p:oleObj spid="_x0000_s171087" name="Equation" r:id="rId6" imgW="2793960" imgH="939600" progId="Equation.DSMT4">
                  <p:embed/>
                </p:oleObj>
              </mc:Choice>
              <mc:Fallback>
                <p:oleObj name="Equation" r:id="rId6" imgW="2793960" imgH="939600" progId="Equation.DSMT4">
                  <p:embed/>
                  <p:pic>
                    <p:nvPicPr>
                      <p:cNvPr id="7" name="Object 6">
                        <a:extLst>
                          <a:ext uri="{FF2B5EF4-FFF2-40B4-BE49-F238E27FC236}">
                            <a16:creationId xmlns:a16="http://schemas.microsoft.com/office/drawing/2014/main" id="{B1AE3A4C-1CA5-4375-A321-8418EB1D65C6}"/>
                          </a:ext>
                        </a:extLst>
                      </p:cNvPr>
                      <p:cNvPicPr/>
                      <p:nvPr/>
                    </p:nvPicPr>
                    <p:blipFill>
                      <a:blip r:embed="rId7"/>
                      <a:stretch>
                        <a:fillRect/>
                      </a:stretch>
                    </p:blipFill>
                    <p:spPr>
                      <a:xfrm>
                        <a:off x="171450" y="1352550"/>
                        <a:ext cx="6167438" cy="207645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F41AC227-5ACF-4C11-ABC5-F985D9AA15E4}"/>
              </a:ext>
            </a:extLst>
          </p:cNvPr>
          <p:cNvGraphicFramePr>
            <a:graphicFrameLocks noChangeAspect="1"/>
          </p:cNvGraphicFramePr>
          <p:nvPr>
            <p:extLst>
              <p:ext uri="{D42A27DB-BD31-4B8C-83A1-F6EECF244321}">
                <p14:modId xmlns:p14="http://schemas.microsoft.com/office/powerpoint/2010/main" val="279765318"/>
              </p:ext>
            </p:extLst>
          </p:nvPr>
        </p:nvGraphicFramePr>
        <p:xfrm>
          <a:off x="227566" y="3036888"/>
          <a:ext cx="10421937" cy="3684587"/>
        </p:xfrm>
        <a:graphic>
          <a:graphicData uri="http://schemas.openxmlformats.org/presentationml/2006/ole">
            <mc:AlternateContent xmlns:mc="http://schemas.openxmlformats.org/markup-compatibility/2006">
              <mc:Choice xmlns:v="urn:schemas-microsoft-com:vml" Requires="v">
                <p:oleObj spid="_x0000_s171088" name="Equation" r:id="rId8" imgW="4914720" imgH="1739880" progId="Equation.DSMT4">
                  <p:embed/>
                </p:oleObj>
              </mc:Choice>
              <mc:Fallback>
                <p:oleObj name="Equation" r:id="rId8" imgW="4914720" imgH="1739880" progId="Equation.DSMT4">
                  <p:embed/>
                  <p:pic>
                    <p:nvPicPr>
                      <p:cNvPr id="0" name=""/>
                      <p:cNvPicPr/>
                      <p:nvPr/>
                    </p:nvPicPr>
                    <p:blipFill>
                      <a:blip r:embed="rId9"/>
                      <a:stretch>
                        <a:fillRect/>
                      </a:stretch>
                    </p:blipFill>
                    <p:spPr>
                      <a:xfrm>
                        <a:off x="227566" y="3036888"/>
                        <a:ext cx="10421937" cy="3684587"/>
                      </a:xfrm>
                      <a:prstGeom prst="rect">
                        <a:avLst/>
                      </a:prstGeom>
                    </p:spPr>
                  </p:pic>
                </p:oleObj>
              </mc:Fallback>
            </mc:AlternateContent>
          </a:graphicData>
        </a:graphic>
      </p:graphicFrame>
    </p:spTree>
    <p:extLst>
      <p:ext uri="{BB962C8B-B14F-4D97-AF65-F5344CB8AC3E}">
        <p14:creationId xmlns:p14="http://schemas.microsoft.com/office/powerpoint/2010/main" val="2027648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62B377-AD48-413C-9951-AB2BC04CE750}"/>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FB13B717-0871-42E6-8B91-6F5DF696C96D}"/>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CBDF2C0A-B59C-4484-9FC8-A682942D95B3}"/>
              </a:ext>
            </a:extLst>
          </p:cNvPr>
          <p:cNvSpPr>
            <a:spLocks noGrp="1"/>
          </p:cNvSpPr>
          <p:nvPr>
            <p:ph type="sldNum" sz="quarter" idx="12"/>
          </p:nvPr>
        </p:nvSpPr>
        <p:spPr/>
        <p:txBody>
          <a:bodyPr/>
          <a:lstStyle/>
          <a:p>
            <a:fld id="{E23FF32D-176F-4F5B-8878-5D48FB6FF26A}" type="slidenum">
              <a:rPr lang="en-US" smtClean="0"/>
              <a:t>8</a:t>
            </a:fld>
            <a:endParaRPr lang="en-US"/>
          </a:p>
        </p:txBody>
      </p:sp>
      <p:graphicFrame>
        <p:nvGraphicFramePr>
          <p:cNvPr id="5" name="Object 4">
            <a:extLst>
              <a:ext uri="{FF2B5EF4-FFF2-40B4-BE49-F238E27FC236}">
                <a16:creationId xmlns:a16="http://schemas.microsoft.com/office/drawing/2014/main" id="{2C1E41D8-653F-4550-B2B4-B0700434B624}"/>
              </a:ext>
            </a:extLst>
          </p:cNvPr>
          <p:cNvGraphicFramePr>
            <a:graphicFrameLocks noChangeAspect="1"/>
          </p:cNvGraphicFramePr>
          <p:nvPr>
            <p:extLst>
              <p:ext uri="{D42A27DB-BD31-4B8C-83A1-F6EECF244321}">
                <p14:modId xmlns:p14="http://schemas.microsoft.com/office/powerpoint/2010/main" val="715941163"/>
              </p:ext>
            </p:extLst>
          </p:nvPr>
        </p:nvGraphicFramePr>
        <p:xfrm>
          <a:off x="406661" y="361994"/>
          <a:ext cx="7459663" cy="1855788"/>
        </p:xfrm>
        <a:graphic>
          <a:graphicData uri="http://schemas.openxmlformats.org/presentationml/2006/ole">
            <mc:AlternateContent xmlns:mc="http://schemas.openxmlformats.org/markup-compatibility/2006">
              <mc:Choice xmlns:v="urn:schemas-microsoft-com:vml" Requires="v">
                <p:oleObj spid="_x0000_s172072" name="Equation" r:id="rId4" imgW="3517560" imgH="876240" progId="Equation.DSMT4">
                  <p:embed/>
                </p:oleObj>
              </mc:Choice>
              <mc:Fallback>
                <p:oleObj name="Equation" r:id="rId4" imgW="3517560" imgH="876240" progId="Equation.DSMT4">
                  <p:embed/>
                  <p:pic>
                    <p:nvPicPr>
                      <p:cNvPr id="9" name="Object 8">
                        <a:extLst>
                          <a:ext uri="{FF2B5EF4-FFF2-40B4-BE49-F238E27FC236}">
                            <a16:creationId xmlns:a16="http://schemas.microsoft.com/office/drawing/2014/main" id="{F41AC227-5ACF-4C11-ABC5-F985D9AA15E4}"/>
                          </a:ext>
                        </a:extLst>
                      </p:cNvPr>
                      <p:cNvPicPr/>
                      <p:nvPr/>
                    </p:nvPicPr>
                    <p:blipFill>
                      <a:blip r:embed="rId5"/>
                      <a:stretch>
                        <a:fillRect/>
                      </a:stretch>
                    </p:blipFill>
                    <p:spPr>
                      <a:xfrm>
                        <a:off x="406661" y="361994"/>
                        <a:ext cx="7459663" cy="18557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4EB93EC-A86E-41D2-B7E1-A4A4D63831B7}"/>
              </a:ext>
            </a:extLst>
          </p:cNvPr>
          <p:cNvSpPr txBox="1"/>
          <p:nvPr/>
        </p:nvSpPr>
        <p:spPr>
          <a:xfrm>
            <a:off x="413359" y="2680570"/>
            <a:ext cx="8197241" cy="461665"/>
          </a:xfrm>
          <a:prstGeom prst="rect">
            <a:avLst/>
          </a:prstGeom>
          <a:noFill/>
        </p:spPr>
        <p:txBody>
          <a:bodyPr wrap="square" rtlCol="0">
            <a:spAutoFit/>
          </a:bodyPr>
          <a:lstStyle/>
          <a:p>
            <a:pPr algn="l"/>
            <a:r>
              <a:rPr lang="en-US" sz="2400" b="1" dirty="0"/>
              <a:t>Big leap --</a:t>
            </a:r>
          </a:p>
        </p:txBody>
      </p:sp>
      <p:graphicFrame>
        <p:nvGraphicFramePr>
          <p:cNvPr id="7" name="Object 6">
            <a:extLst>
              <a:ext uri="{FF2B5EF4-FFF2-40B4-BE49-F238E27FC236}">
                <a16:creationId xmlns:a16="http://schemas.microsoft.com/office/drawing/2014/main" id="{73DE2C9D-6A07-477F-BF2E-CA5539EA5F8F}"/>
              </a:ext>
            </a:extLst>
          </p:cNvPr>
          <p:cNvGraphicFramePr>
            <a:graphicFrameLocks noChangeAspect="1"/>
          </p:cNvGraphicFramePr>
          <p:nvPr>
            <p:extLst>
              <p:ext uri="{D42A27DB-BD31-4B8C-83A1-F6EECF244321}">
                <p14:modId xmlns:p14="http://schemas.microsoft.com/office/powerpoint/2010/main" val="2208637877"/>
              </p:ext>
            </p:extLst>
          </p:nvPr>
        </p:nvGraphicFramePr>
        <p:xfrm>
          <a:off x="2144811" y="2494246"/>
          <a:ext cx="7902378" cy="3638505"/>
        </p:xfrm>
        <a:graphic>
          <a:graphicData uri="http://schemas.openxmlformats.org/presentationml/2006/ole">
            <mc:AlternateContent xmlns:mc="http://schemas.openxmlformats.org/markup-compatibility/2006">
              <mc:Choice xmlns:v="urn:schemas-microsoft-com:vml" Requires="v">
                <p:oleObj spid="_x0000_s172073" name="Equation" r:id="rId6" imgW="3530520" imgH="1625400" progId="Equation.DSMT4">
                  <p:embed/>
                </p:oleObj>
              </mc:Choice>
              <mc:Fallback>
                <p:oleObj name="Equation" r:id="rId6" imgW="3530520" imgH="1625400" progId="Equation.DSMT4">
                  <p:embed/>
                  <p:pic>
                    <p:nvPicPr>
                      <p:cNvPr id="0" name=""/>
                      <p:cNvPicPr/>
                      <p:nvPr/>
                    </p:nvPicPr>
                    <p:blipFill>
                      <a:blip r:embed="rId7"/>
                      <a:stretch>
                        <a:fillRect/>
                      </a:stretch>
                    </p:blipFill>
                    <p:spPr>
                      <a:xfrm>
                        <a:off x="2144811" y="2494246"/>
                        <a:ext cx="7902378" cy="3638505"/>
                      </a:xfrm>
                      <a:prstGeom prst="rect">
                        <a:avLst/>
                      </a:prstGeom>
                    </p:spPr>
                  </p:pic>
                </p:oleObj>
              </mc:Fallback>
            </mc:AlternateContent>
          </a:graphicData>
        </a:graphic>
      </p:graphicFrame>
    </p:spTree>
    <p:extLst>
      <p:ext uri="{BB962C8B-B14F-4D97-AF65-F5344CB8AC3E}">
        <p14:creationId xmlns:p14="http://schemas.microsoft.com/office/powerpoint/2010/main" val="418106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77A82-C3BE-43B8-8C05-AC3D0F8CF3D5}"/>
              </a:ext>
            </a:extLst>
          </p:cNvPr>
          <p:cNvSpPr>
            <a:spLocks noGrp="1"/>
          </p:cNvSpPr>
          <p:nvPr>
            <p:ph type="dt" sz="half" idx="10"/>
          </p:nvPr>
        </p:nvSpPr>
        <p:spPr/>
        <p:txBody>
          <a:bodyPr/>
          <a:lstStyle/>
          <a:p>
            <a:r>
              <a:rPr lang="en-US"/>
              <a:t>3/25/2020</a:t>
            </a:r>
          </a:p>
        </p:txBody>
      </p:sp>
      <p:sp>
        <p:nvSpPr>
          <p:cNvPr id="3" name="Footer Placeholder 2">
            <a:extLst>
              <a:ext uri="{FF2B5EF4-FFF2-40B4-BE49-F238E27FC236}">
                <a16:creationId xmlns:a16="http://schemas.microsoft.com/office/drawing/2014/main" id="{35909F0E-B323-4A59-B7C3-C1EE59813350}"/>
              </a:ext>
            </a:extLst>
          </p:cNvPr>
          <p:cNvSpPr>
            <a:spLocks noGrp="1"/>
          </p:cNvSpPr>
          <p:nvPr>
            <p:ph type="ftr" sz="quarter" idx="11"/>
          </p:nvPr>
        </p:nvSpPr>
        <p:spPr/>
        <p:txBody>
          <a:bodyPr/>
          <a:lstStyle/>
          <a:p>
            <a:r>
              <a:rPr lang="en-US"/>
              <a:t>PHY 742 -- Spring 2020 -- Lecture 22</a:t>
            </a:r>
          </a:p>
        </p:txBody>
      </p:sp>
      <p:sp>
        <p:nvSpPr>
          <p:cNvPr id="4" name="Slide Number Placeholder 3">
            <a:extLst>
              <a:ext uri="{FF2B5EF4-FFF2-40B4-BE49-F238E27FC236}">
                <a16:creationId xmlns:a16="http://schemas.microsoft.com/office/drawing/2014/main" id="{950498DD-2132-4B3E-A97F-35048B5E0E66}"/>
              </a:ext>
            </a:extLst>
          </p:cNvPr>
          <p:cNvSpPr>
            <a:spLocks noGrp="1"/>
          </p:cNvSpPr>
          <p:nvPr>
            <p:ph type="sldNum" sz="quarter" idx="12"/>
          </p:nvPr>
        </p:nvSpPr>
        <p:spPr/>
        <p:txBody>
          <a:bodyPr/>
          <a:lstStyle/>
          <a:p>
            <a:fld id="{E23FF32D-176F-4F5B-8878-5D48FB6FF26A}" type="slidenum">
              <a:rPr lang="en-US" smtClean="0"/>
              <a:t>9</a:t>
            </a:fld>
            <a:endParaRPr lang="en-US"/>
          </a:p>
        </p:txBody>
      </p:sp>
      <p:graphicFrame>
        <p:nvGraphicFramePr>
          <p:cNvPr id="5" name="Object 4">
            <a:extLst>
              <a:ext uri="{FF2B5EF4-FFF2-40B4-BE49-F238E27FC236}">
                <a16:creationId xmlns:a16="http://schemas.microsoft.com/office/drawing/2014/main" id="{D81F3F3B-1036-42A3-9BAA-7DC4E1994C59}"/>
              </a:ext>
            </a:extLst>
          </p:cNvPr>
          <p:cNvGraphicFramePr>
            <a:graphicFrameLocks noChangeAspect="1"/>
          </p:cNvGraphicFramePr>
          <p:nvPr>
            <p:extLst>
              <p:ext uri="{D42A27DB-BD31-4B8C-83A1-F6EECF244321}">
                <p14:modId xmlns:p14="http://schemas.microsoft.com/office/powerpoint/2010/main" val="1317285866"/>
              </p:ext>
            </p:extLst>
          </p:nvPr>
        </p:nvGraphicFramePr>
        <p:xfrm>
          <a:off x="838200" y="536347"/>
          <a:ext cx="10972800" cy="5145087"/>
        </p:xfrm>
        <a:graphic>
          <a:graphicData uri="http://schemas.openxmlformats.org/presentationml/2006/ole">
            <mc:AlternateContent xmlns:mc="http://schemas.openxmlformats.org/markup-compatibility/2006">
              <mc:Choice xmlns:v="urn:schemas-microsoft-com:vml" Requires="v">
                <p:oleObj spid="_x0000_s173076" name="Equation" r:id="rId4" imgW="4902120" imgH="2298600" progId="Equation.DSMT4">
                  <p:embed/>
                </p:oleObj>
              </mc:Choice>
              <mc:Fallback>
                <p:oleObj name="Equation" r:id="rId4" imgW="4902120" imgH="2298600" progId="Equation.DSMT4">
                  <p:embed/>
                  <p:pic>
                    <p:nvPicPr>
                      <p:cNvPr id="7" name="Object 6">
                        <a:extLst>
                          <a:ext uri="{FF2B5EF4-FFF2-40B4-BE49-F238E27FC236}">
                            <a16:creationId xmlns:a16="http://schemas.microsoft.com/office/drawing/2014/main" id="{73DE2C9D-6A07-477F-BF2E-CA5539EA5F8F}"/>
                          </a:ext>
                        </a:extLst>
                      </p:cNvPr>
                      <p:cNvPicPr/>
                      <p:nvPr/>
                    </p:nvPicPr>
                    <p:blipFill>
                      <a:blip r:embed="rId5"/>
                      <a:stretch>
                        <a:fillRect/>
                      </a:stretch>
                    </p:blipFill>
                    <p:spPr>
                      <a:xfrm>
                        <a:off x="838200" y="536347"/>
                        <a:ext cx="10972800" cy="5145087"/>
                      </a:xfrm>
                      <a:prstGeom prst="rect">
                        <a:avLst/>
                      </a:prstGeom>
                    </p:spPr>
                  </p:pic>
                </p:oleObj>
              </mc:Fallback>
            </mc:AlternateContent>
          </a:graphicData>
        </a:graphic>
      </p:graphicFrame>
      <p:sp>
        <p:nvSpPr>
          <p:cNvPr id="6" name="Oval 5">
            <a:extLst>
              <a:ext uri="{FF2B5EF4-FFF2-40B4-BE49-F238E27FC236}">
                <a16:creationId xmlns:a16="http://schemas.microsoft.com/office/drawing/2014/main" id="{597B41ED-ED29-4719-992E-D06368ADC166}"/>
              </a:ext>
            </a:extLst>
          </p:cNvPr>
          <p:cNvSpPr/>
          <p:nvPr/>
        </p:nvSpPr>
        <p:spPr>
          <a:xfrm>
            <a:off x="8153399" y="3625125"/>
            <a:ext cx="1291225" cy="1478071"/>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Up 6">
            <a:extLst>
              <a:ext uri="{FF2B5EF4-FFF2-40B4-BE49-F238E27FC236}">
                <a16:creationId xmlns:a16="http://schemas.microsoft.com/office/drawing/2014/main" id="{4A2F5DE0-760F-4B2C-AFE3-90637E2B108B}"/>
              </a:ext>
            </a:extLst>
          </p:cNvPr>
          <p:cNvSpPr/>
          <p:nvPr/>
        </p:nvSpPr>
        <p:spPr>
          <a:xfrm rot="18776007">
            <a:off x="8865113" y="4796997"/>
            <a:ext cx="638828" cy="713983"/>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6E6DA99-12EF-40CC-9EE1-18D55D9DC6FB}"/>
              </a:ext>
            </a:extLst>
          </p:cNvPr>
          <p:cNvSpPr txBox="1"/>
          <p:nvPr/>
        </p:nvSpPr>
        <p:spPr>
          <a:xfrm>
            <a:off x="9006214" y="5423770"/>
            <a:ext cx="2079320" cy="830997"/>
          </a:xfrm>
          <a:prstGeom prst="rect">
            <a:avLst/>
          </a:prstGeom>
          <a:noFill/>
        </p:spPr>
        <p:txBody>
          <a:bodyPr wrap="square" rtlCol="0">
            <a:spAutoFit/>
          </a:bodyPr>
          <a:lstStyle/>
          <a:p>
            <a:pPr algn="l"/>
            <a:r>
              <a:rPr lang="en-US" sz="2400" b="1" dirty="0"/>
              <a:t>Uncontrolled energy shift</a:t>
            </a:r>
          </a:p>
        </p:txBody>
      </p:sp>
    </p:spTree>
    <p:extLst>
      <p:ext uri="{BB962C8B-B14F-4D97-AF65-F5344CB8AC3E}">
        <p14:creationId xmlns:p14="http://schemas.microsoft.com/office/powerpoint/2010/main" val="2144221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10994</TotalTime>
  <Words>858</Words>
  <Application>Microsoft Office PowerPoint</Application>
  <PresentationFormat>Widescreen</PresentationFormat>
  <Paragraphs>118</Paragraphs>
  <Slides>14</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Calibri Light</vt:lpstr>
      <vt:lpstr>Symbol</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594</cp:revision>
  <cp:lastPrinted>2020-03-25T04:33:25Z</cp:lastPrinted>
  <dcterms:created xsi:type="dcterms:W3CDTF">2020-01-06T21:28:26Z</dcterms:created>
  <dcterms:modified xsi:type="dcterms:W3CDTF">2020-03-25T17:31:20Z</dcterms:modified>
</cp:coreProperties>
</file>