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1" r:id="rId3"/>
    <p:sldId id="322" r:id="rId4"/>
    <p:sldId id="310" r:id="rId5"/>
    <p:sldId id="323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26" r:id="rId14"/>
    <p:sldId id="334" r:id="rId15"/>
    <p:sldId id="335" r:id="rId16"/>
    <p:sldId id="336" r:id="rId17"/>
    <p:sldId id="337" r:id="rId1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>
        <p:scale>
          <a:sx n="69" d="100"/>
          <a:sy n="69" d="100"/>
        </p:scale>
        <p:origin x="331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 finish reading Chapter 17 of Professor Carlson’s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Wrapping up the commutator discussion with  the example of the uncertainty principle applied to position and momentum.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8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E and B fields themselves, the variance is not a result of non trivial commutation relations.    Here we calculate the variances for pure photon states.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1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 so far.         What do you think about how the quantum equations could be related to the classical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introduce the single mode coherent state as a particular linear combination of eigenstates of the electromagnetic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9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these coherent states, we can evaluate the variance of the quantum mechanical electric field.     You should verify these equations for your homework.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32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using the coherent states, we can evaluate the variance of the photon number.    What do you think is the significance of these results?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6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see that the coherent state is related to a Poisson  distribution, important in statistical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91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many more interesting aspects of the statistical properties of quantum electromagnetic fields.     Here is an example of an interesting </a:t>
            </a:r>
            <a:r>
              <a:rPr lang="en-US"/>
              <a:t>review article.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9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assigned homework for today’s lecture involves verifying some of the equations discussed in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is a review of equations discussed in Lecture 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review of previous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0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quantum expression of the vector potential, we can also write expressions for the electric and magnetic fields.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5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evaluating the expectation values of  these fields for a pure photon eigenstate.    Embarrassingly, they are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1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understand how the previous results can be true, we need to review the notion of variance in quantum mechanics.    In particular, the variance often is controlled by non-trivial commutation relations.     In this slide and the following, the relationship between variance and commutators is reviewed.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36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6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forest-university.zoom.us/my/natalie.holzwar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207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via video link:</a:t>
            </a:r>
          </a:p>
          <a:p>
            <a:pPr algn="ctr"/>
            <a:r>
              <a:rPr lang="en-US" sz="3200" b="1" dirty="0">
                <a:hlinkClick r:id="rId3"/>
              </a:rPr>
              <a:t>https://wakeforest-university.zoom.us/my/natalie.holzwarth 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38028" y="1820822"/>
            <a:ext cx="1197204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23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Quantization of the Electromagnetic fields</a:t>
            </a:r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Complete the reading of  XVII. Quantizing Electromagnetic Fields. 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/>
              <a:t>Quantum Hamiltonian for the electromagnetic fields</a:t>
            </a:r>
          </a:p>
          <a:p>
            <a:pPr marL="457200" indent="-457200">
              <a:buAutoNum type="arabicPeriod"/>
            </a:pPr>
            <a:r>
              <a:rPr lang="en-US" sz="2400" b="1" dirty="0"/>
              <a:t>Eigenstates of the electromagnetic Hamiltonian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Quantum expressions for the electromagnetic fields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Variance of measurable properties of the electromagnetic fields 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Properties of a single mode coherent state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251651"/>
              </p:ext>
            </p:extLst>
          </p:nvPr>
        </p:nvGraphicFramePr>
        <p:xfrm>
          <a:off x="408569" y="136525"/>
          <a:ext cx="9294813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8" name="Equation" r:id="rId4" imgW="6438600" imgH="1180800" progId="Equation.DSMT4">
                  <p:embed/>
                </p:oleObj>
              </mc:Choice>
              <mc:Fallback>
                <p:oleObj name="Equation" r:id="rId4" imgW="6438600" imgH="1180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569" y="136525"/>
                        <a:ext cx="9294813" cy="170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21083"/>
              </p:ext>
            </p:extLst>
          </p:nvPr>
        </p:nvGraphicFramePr>
        <p:xfrm>
          <a:off x="503664" y="1999786"/>
          <a:ext cx="641985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9" name="Equation" r:id="rId6" imgW="4165560" imgH="1511280" progId="Equation.DSMT4">
                  <p:embed/>
                </p:oleObj>
              </mc:Choice>
              <mc:Fallback>
                <p:oleObj name="Equation" r:id="rId6" imgW="4165560" imgH="1511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3664" y="1999786"/>
                        <a:ext cx="6419850" cy="233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7C82970-31DC-4395-930B-97289A164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655657"/>
              </p:ext>
            </p:extLst>
          </p:nvPr>
        </p:nvGraphicFramePr>
        <p:xfrm>
          <a:off x="552083" y="4330236"/>
          <a:ext cx="6323012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0" name="Equation" r:id="rId8" imgW="4457520" imgH="1511280" progId="Equation.DSMT4">
                  <p:embed/>
                </p:oleObj>
              </mc:Choice>
              <mc:Fallback>
                <p:oleObj name="Equation" r:id="rId8" imgW="4457520" imgH="1511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2083" y="4330236"/>
                        <a:ext cx="6323012" cy="214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74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3AB7B-C327-4F8D-9803-5D843695F38F}"/>
              </a:ext>
            </a:extLst>
          </p:cNvPr>
          <p:cNvSpPr txBox="1"/>
          <p:nvPr/>
        </p:nvSpPr>
        <p:spPr>
          <a:xfrm>
            <a:off x="100361" y="136525"/>
            <a:ext cx="948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does this have to do with quantum EM fields?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CDB6641-B97B-4BBC-A286-11B2FD17A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85168"/>
              </p:ext>
            </p:extLst>
          </p:nvPr>
        </p:nvGraphicFramePr>
        <p:xfrm>
          <a:off x="466725" y="549275"/>
          <a:ext cx="9772224" cy="1661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5" name="Equation" r:id="rId4" imgW="4025880" imgH="685800" progId="Equation.DSMT4">
                  <p:embed/>
                </p:oleObj>
              </mc:Choice>
              <mc:Fallback>
                <p:oleObj name="Equation" r:id="rId4" imgW="4025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42EE1F-B841-4341-B9ED-7B40418B8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" y="549275"/>
                        <a:ext cx="9772224" cy="1661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180F88F-1910-40E8-BE8B-36C23F111D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50" y="2129805"/>
            <a:ext cx="11391900" cy="2028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4E866F-DB75-4931-BE4A-205853E15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725" y="4327525"/>
            <a:ext cx="11325225" cy="1981200"/>
          </a:xfrm>
          <a:prstGeom prst="rect">
            <a:avLst/>
          </a:prstGeom>
        </p:spPr>
      </p:pic>
      <p:sp>
        <p:nvSpPr>
          <p:cNvPr id="10" name="Arrow: Up 9">
            <a:extLst>
              <a:ext uri="{FF2B5EF4-FFF2-40B4-BE49-F238E27FC236}">
                <a16:creationId xmlns:a16="http://schemas.microsoft.com/office/drawing/2014/main" id="{50183457-CAA2-4E2B-810C-5674ABC72D54}"/>
              </a:ext>
            </a:extLst>
          </p:cNvPr>
          <p:cNvSpPr/>
          <p:nvPr/>
        </p:nvSpPr>
        <p:spPr>
          <a:xfrm rot="16353956">
            <a:off x="7909003" y="3557714"/>
            <a:ext cx="488795" cy="512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E62284-4DD1-4C21-A4E4-4ECF1EFC2AB6}"/>
              </a:ext>
            </a:extLst>
          </p:cNvPr>
          <p:cNvSpPr txBox="1"/>
          <p:nvPr/>
        </p:nvSpPr>
        <p:spPr>
          <a:xfrm>
            <a:off x="8497229" y="3429000"/>
            <a:ext cx="130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infinite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F205328-9A0E-44CD-976C-BC66D6FA07B9}"/>
              </a:ext>
            </a:extLst>
          </p:cNvPr>
          <p:cNvSpPr/>
          <p:nvPr/>
        </p:nvSpPr>
        <p:spPr>
          <a:xfrm rot="16353956">
            <a:off x="9555669" y="5918051"/>
            <a:ext cx="488795" cy="512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937472-575C-4AD1-8F23-7A45F0BD9071}"/>
              </a:ext>
            </a:extLst>
          </p:cNvPr>
          <p:cNvSpPr txBox="1"/>
          <p:nvPr/>
        </p:nvSpPr>
        <p:spPr>
          <a:xfrm>
            <a:off x="10143895" y="5789337"/>
            <a:ext cx="130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infinite</a:t>
            </a:r>
          </a:p>
        </p:txBody>
      </p:sp>
    </p:spTree>
    <p:extLst>
      <p:ext uri="{BB962C8B-B14F-4D97-AF65-F5344CB8AC3E}">
        <p14:creationId xmlns:p14="http://schemas.microsoft.com/office/powerpoint/2010/main" val="350163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CF5EA-4CB5-4BAF-9E80-E4428B36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7F7B5-3381-4753-8609-71B92F05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1CF5B-169A-46AC-AC61-796E54BD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B58C5-7CF2-4F46-A333-C27ED6E07234}"/>
              </a:ext>
            </a:extLst>
          </p:cNvPr>
          <p:cNvSpPr txBox="1"/>
          <p:nvPr/>
        </p:nvSpPr>
        <p:spPr>
          <a:xfrm>
            <a:off x="546410" y="223024"/>
            <a:ext cx="10537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It is also possible to show that components of the E and B field have nontrivial commutation relations, indicating that in general it is not possible to simultaneously determine E and B at the same point in space to arbitrary accuracy.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0653C3-130D-4A84-8DEB-187C67D6CC55}"/>
              </a:ext>
            </a:extLst>
          </p:cNvPr>
          <p:cNvSpPr txBox="1"/>
          <p:nvPr/>
        </p:nvSpPr>
        <p:spPr>
          <a:xfrm>
            <a:off x="579863" y="1918010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Effects of the phase of each mode.   </a:t>
            </a:r>
          </a:p>
          <a:p>
            <a:pPr lvl="1"/>
            <a:r>
              <a:rPr lang="en-US" sz="2400" b="1" dirty="0"/>
              <a:t>In deriving these equations, we neglected the phase of each mode. A more careful treatment of photon number and phase show that these also have nontrivial commutation relations.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DA34FA-63C6-4C52-8AD1-A1581E145741}"/>
              </a:ext>
            </a:extLst>
          </p:cNvPr>
          <p:cNvSpPr txBox="1"/>
          <p:nvPr/>
        </p:nvSpPr>
        <p:spPr>
          <a:xfrm>
            <a:off x="579863" y="4125951"/>
            <a:ext cx="10773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is this quantum treatment of the electromagnetic fields consistent with the classical picture?</a:t>
            </a:r>
          </a:p>
          <a:p>
            <a:pPr marL="914400" lvl="1" indent="-457200">
              <a:buAutoNum type="arabicPeriod"/>
            </a:pPr>
            <a:r>
              <a:rPr lang="en-US" sz="2400" b="1" dirty="0"/>
              <a:t>There is no need for consistency.?</a:t>
            </a:r>
          </a:p>
          <a:p>
            <a:pPr marL="914400" lvl="1" indent="-457200">
              <a:buAutoNum type="arabicPeriod"/>
            </a:pPr>
            <a:r>
              <a:rPr lang="en-US" sz="2400" b="1" dirty="0"/>
              <a:t>There should be consistency in certain ranges of the parameters.?</a:t>
            </a:r>
          </a:p>
        </p:txBody>
      </p:sp>
    </p:spTree>
    <p:extLst>
      <p:ext uri="{BB962C8B-B14F-4D97-AF65-F5344CB8AC3E}">
        <p14:creationId xmlns:p14="http://schemas.microsoft.com/office/powerpoint/2010/main" val="313264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4DB60-E3CC-46A5-8CAE-6FDCFB6D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4CD67-C9B8-492D-8969-8E7C31EA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B761E-D98B-4902-A4B7-B77B33C2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67FFE5-8508-4C0F-A7D5-D97238017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423632"/>
              </p:ext>
            </p:extLst>
          </p:nvPr>
        </p:nvGraphicFramePr>
        <p:xfrm>
          <a:off x="210672" y="0"/>
          <a:ext cx="113331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1" name="Equation" r:id="rId4" imgW="5079960" imgH="482400" progId="Equation.DSMT4">
                  <p:embed/>
                </p:oleObj>
              </mc:Choice>
              <mc:Fallback>
                <p:oleObj name="Equation" r:id="rId4" imgW="5079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672" y="0"/>
                        <a:ext cx="11333163" cy="107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9DEEC1-BFCE-4BBD-8030-746836879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075460"/>
              </p:ext>
            </p:extLst>
          </p:nvPr>
        </p:nvGraphicFramePr>
        <p:xfrm>
          <a:off x="362028" y="1281112"/>
          <a:ext cx="10815638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2" name="Equation" r:id="rId6" imgW="4851360" imgH="965160" progId="Equation.DSMT4">
                  <p:embed/>
                </p:oleObj>
              </mc:Choice>
              <mc:Fallback>
                <p:oleObj name="Equation" r:id="rId6" imgW="4851360" imgH="965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42EE1F-B841-4341-B9ED-7B40418B8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028" y="1281112"/>
                        <a:ext cx="10815638" cy="2147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680120-9E88-4D81-9008-89C1BB798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069781"/>
              </p:ext>
            </p:extLst>
          </p:nvPr>
        </p:nvGraphicFramePr>
        <p:xfrm>
          <a:off x="210672" y="3614754"/>
          <a:ext cx="11820293" cy="2197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3" name="Equation" r:id="rId8" imgW="6489360" imgH="1206360" progId="Equation.DSMT4">
                  <p:embed/>
                </p:oleObj>
              </mc:Choice>
              <mc:Fallback>
                <p:oleObj name="Equation" r:id="rId8" imgW="648936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0672" y="3614754"/>
                        <a:ext cx="11820293" cy="2197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06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88A2B-4372-4E21-A7F1-E3CEB9EC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CB504-D385-436D-8D34-3FFDF4AF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313FB-2F37-4787-AEAD-C227C48D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285AD-8211-4E00-A640-537C7DC62013}"/>
              </a:ext>
            </a:extLst>
          </p:cNvPr>
          <p:cNvSpPr txBox="1"/>
          <p:nvPr/>
        </p:nvSpPr>
        <p:spPr>
          <a:xfrm>
            <a:off x="412595" y="234176"/>
            <a:ext cx="704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mode coherent state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4F2B859-EAFE-446D-A614-4333E2678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09582"/>
              </p:ext>
            </p:extLst>
          </p:nvPr>
        </p:nvGraphicFramePr>
        <p:xfrm>
          <a:off x="954011" y="1025525"/>
          <a:ext cx="8825609" cy="332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2" name="Equation" r:id="rId4" imgW="3504960" imgH="1320480" progId="Equation.DSMT4">
                  <p:embed/>
                </p:oleObj>
              </mc:Choice>
              <mc:Fallback>
                <p:oleObj name="Equation" r:id="rId4" imgW="3504960" imgH="1320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2680120-9E88-4D81-9008-89C1BB798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4011" y="1025525"/>
                        <a:ext cx="8825609" cy="3322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FE4D40-BCF3-439C-AB9E-A366AF932347}"/>
              </a:ext>
            </a:extLst>
          </p:cNvPr>
          <p:cNvSpPr txBox="1"/>
          <p:nvPr/>
        </p:nvSpPr>
        <p:spPr>
          <a:xfrm>
            <a:off x="602166" y="4951141"/>
            <a:ext cx="10314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means that variance of the E field for the coherent state is independent of the amplitude </a:t>
            </a:r>
            <a:r>
              <a:rPr lang="en-US" sz="2400" b="1" i="1" dirty="0"/>
              <a:t>E</a:t>
            </a:r>
            <a:r>
              <a:rPr lang="en-US" sz="2400" b="1" i="1" baseline="-25000" dirty="0"/>
              <a:t>0</a:t>
            </a:r>
            <a:r>
              <a:rPr lang="en-US" sz="2400" b="1" dirty="0"/>
              <a:t>.    Therefore, for large </a:t>
            </a:r>
            <a:r>
              <a:rPr lang="en-US" sz="2400" b="1" i="1" dirty="0"/>
              <a:t>E</a:t>
            </a:r>
            <a:r>
              <a:rPr lang="en-US" sz="2400" b="1" i="1" baseline="-25000" dirty="0"/>
              <a:t>0</a:t>
            </a:r>
            <a:r>
              <a:rPr lang="en-US" sz="2400" b="1" baseline="-25000" dirty="0"/>
              <a:t> </a:t>
            </a:r>
            <a:r>
              <a:rPr lang="en-US" sz="2400" b="1" dirty="0"/>
              <a:t>the variance is small in comparison.</a:t>
            </a:r>
          </a:p>
        </p:txBody>
      </p:sp>
    </p:spTree>
    <p:extLst>
      <p:ext uri="{BB962C8B-B14F-4D97-AF65-F5344CB8AC3E}">
        <p14:creationId xmlns:p14="http://schemas.microsoft.com/office/powerpoint/2010/main" val="1667051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F2008-4B83-498E-8AC8-0C531FB7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FF699-37DE-4DBF-AD27-5BC5E929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CA458-2F7A-4818-8244-7D31319A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C197C-751C-4661-A919-018620EB5460}"/>
              </a:ext>
            </a:extLst>
          </p:cNvPr>
          <p:cNvSpPr txBox="1"/>
          <p:nvPr/>
        </p:nvSpPr>
        <p:spPr>
          <a:xfrm>
            <a:off x="412595" y="234176"/>
            <a:ext cx="704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mode coherent state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841C10-9444-4A1C-AB44-13C0C08C4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52003"/>
              </p:ext>
            </p:extLst>
          </p:nvPr>
        </p:nvGraphicFramePr>
        <p:xfrm>
          <a:off x="564840" y="954011"/>
          <a:ext cx="10567988" cy="429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5" name="Equation" r:id="rId4" imgW="4622760" imgH="1879560" progId="Equation.DSMT4">
                  <p:embed/>
                </p:oleObj>
              </mc:Choice>
              <mc:Fallback>
                <p:oleObj name="Equation" r:id="rId4" imgW="462276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840" y="954011"/>
                        <a:ext cx="10567988" cy="429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758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8AFD1-8204-4A57-AA34-96B58705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3383-AEFC-4FDD-B524-4B7B772E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F05B-1518-49A6-807B-251CF855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AD76C8-ABB9-4B94-9602-68215D282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373886"/>
              </p:ext>
            </p:extLst>
          </p:nvPr>
        </p:nvGraphicFramePr>
        <p:xfrm>
          <a:off x="838200" y="854035"/>
          <a:ext cx="9094788" cy="3286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8" name="Equation" r:id="rId4" imgW="4076640" imgH="1473120" progId="Equation.DSMT4">
                  <p:embed/>
                </p:oleObj>
              </mc:Choice>
              <mc:Fallback>
                <p:oleObj name="Equation" r:id="rId4" imgW="4076640" imgH="1473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067FFE5-8508-4C0F-A7D5-D97238017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854035"/>
                        <a:ext cx="9094788" cy="3286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647B7D4-48E2-4A73-A966-E1A467510FFA}"/>
              </a:ext>
            </a:extLst>
          </p:cNvPr>
          <p:cNvSpPr txBox="1"/>
          <p:nvPr/>
        </p:nvSpPr>
        <p:spPr>
          <a:xfrm>
            <a:off x="167268" y="136525"/>
            <a:ext cx="10593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Interpretation of a single mode coherent state</a:t>
            </a:r>
          </a:p>
        </p:txBody>
      </p:sp>
    </p:spTree>
    <p:extLst>
      <p:ext uri="{BB962C8B-B14F-4D97-AF65-F5344CB8AC3E}">
        <p14:creationId xmlns:p14="http://schemas.microsoft.com/office/powerpoint/2010/main" val="2226068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F47D5-218F-4BC1-AE8A-4C48DD73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921CD-34CD-4A38-8E81-2D8A9FC3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98BC-8719-4656-8B4C-34D373B3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2C35D-925E-48B7-A185-7B7D20FFC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052" y="258725"/>
            <a:ext cx="7971148" cy="6097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720C3E-55B0-411C-9A04-77A7BC9F58D7}"/>
              </a:ext>
            </a:extLst>
          </p:cNvPr>
          <p:cNvSpPr txBox="1"/>
          <p:nvPr/>
        </p:nvSpPr>
        <p:spPr>
          <a:xfrm>
            <a:off x="392151" y="256478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reading --                                                                                                           page 231 </a:t>
            </a:r>
          </a:p>
        </p:txBody>
      </p:sp>
    </p:spTree>
    <p:extLst>
      <p:ext uri="{BB962C8B-B14F-4D97-AF65-F5344CB8AC3E}">
        <p14:creationId xmlns:p14="http://schemas.microsoft.com/office/powerpoint/2010/main" val="55409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3A4501-8547-4181-90D9-7E2AE176D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2" y="904875"/>
            <a:ext cx="10048875" cy="50482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1071562" y="1461594"/>
            <a:ext cx="9780104" cy="365125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77A82-C3BE-43B8-8C05-AC3D0F8C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09F0E-B323-4A59-B7C3-C1EE5981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498DD-2132-4B3E-A97F-35048B5E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81F3F3B-1036-42A3-9BAA-7DC4E1994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695678"/>
              </p:ext>
            </p:extLst>
          </p:nvPr>
        </p:nvGraphicFramePr>
        <p:xfrm>
          <a:off x="216183" y="1400467"/>
          <a:ext cx="11759633" cy="4057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2" name="Equation" r:id="rId4" imgW="5410080" imgH="1866600" progId="Equation.DSMT4">
                  <p:embed/>
                </p:oleObj>
              </mc:Choice>
              <mc:Fallback>
                <p:oleObj name="Equation" r:id="rId4" imgW="5410080" imgH="1866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3DE2C9D-6A07-477F-BF2E-CA5539EA5F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183" y="1400467"/>
                        <a:ext cx="11759633" cy="4057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1A38953-110D-4D0C-9E92-1BF650A86639}"/>
              </a:ext>
            </a:extLst>
          </p:cNvPr>
          <p:cNvSpPr txBox="1"/>
          <p:nvPr/>
        </p:nvSpPr>
        <p:spPr>
          <a:xfrm>
            <a:off x="391886" y="136525"/>
            <a:ext cx="1069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previous results for the electromagnetic Hamiltonian</a:t>
            </a:r>
          </a:p>
        </p:txBody>
      </p:sp>
    </p:spTree>
    <p:extLst>
      <p:ext uri="{BB962C8B-B14F-4D97-AF65-F5344CB8AC3E}">
        <p14:creationId xmlns:p14="http://schemas.microsoft.com/office/powerpoint/2010/main" val="214422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292439"/>
              </p:ext>
            </p:extLst>
          </p:nvPr>
        </p:nvGraphicFramePr>
        <p:xfrm>
          <a:off x="838200" y="1000459"/>
          <a:ext cx="5148262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8" name="Equation" r:id="rId4" imgW="2514600" imgH="774360" progId="Equation.DSMT4">
                  <p:embed/>
                </p:oleObj>
              </mc:Choice>
              <mc:Fallback>
                <p:oleObj name="Equation" r:id="rId4" imgW="2514600" imgH="774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000459"/>
                        <a:ext cx="5148262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C596FF-602F-4E89-A8C3-A200B34FD2BC}"/>
              </a:ext>
            </a:extLst>
          </p:cNvPr>
          <p:cNvSpPr txBox="1"/>
          <p:nvPr/>
        </p:nvSpPr>
        <p:spPr>
          <a:xfrm>
            <a:off x="250521" y="275573"/>
            <a:ext cx="916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Properties of the creation and annihilation operators: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A2CC5E6-D35E-423D-B779-A93B963BF0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9878"/>
              </p:ext>
            </p:extLst>
          </p:nvPr>
        </p:nvGraphicFramePr>
        <p:xfrm>
          <a:off x="838200" y="3252227"/>
          <a:ext cx="9397620" cy="2038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9" name="Equation" r:id="rId6" imgW="3276360" imgH="711000" progId="Equation.DSMT4">
                  <p:embed/>
                </p:oleObj>
              </mc:Choice>
              <mc:Fallback>
                <p:oleObj name="Equation" r:id="rId6" imgW="32763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252227"/>
                        <a:ext cx="9397620" cy="2038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8E4CCE2-6222-46D0-A712-0C48EF56986F}"/>
              </a:ext>
            </a:extLst>
          </p:cNvPr>
          <p:cNvSpPr txBox="1"/>
          <p:nvPr/>
        </p:nvSpPr>
        <p:spPr>
          <a:xfrm>
            <a:off x="838200" y="5724395"/>
            <a:ext cx="10046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Note:  We are assuming that the polarization vector is real.</a:t>
            </a:r>
          </a:p>
        </p:txBody>
      </p:sp>
    </p:spTree>
    <p:extLst>
      <p:ext uri="{BB962C8B-B14F-4D97-AF65-F5344CB8AC3E}">
        <p14:creationId xmlns:p14="http://schemas.microsoft.com/office/powerpoint/2010/main" val="97818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323D3-3E53-4DA7-AB42-C0ADE136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B7E45-7C2A-487E-AF7F-32B5684B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317A6-4572-43A9-8575-1C774E2A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A3C425-DBC0-46CF-B624-886BCEB5A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68790"/>
              </p:ext>
            </p:extLst>
          </p:nvPr>
        </p:nvGraphicFramePr>
        <p:xfrm>
          <a:off x="9525" y="569913"/>
          <a:ext cx="12174538" cy="578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7" name="Equation" r:id="rId4" imgW="4483080" imgH="2133360" progId="Equation.DSMT4">
                  <p:embed/>
                </p:oleObj>
              </mc:Choice>
              <mc:Fallback>
                <p:oleObj name="Equation" r:id="rId4" imgW="4483080" imgH="2133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A2CC5E6-D35E-423D-B779-A93B963BF0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25" y="569913"/>
                        <a:ext cx="12174538" cy="578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93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EA241-4598-4D25-9E31-E021DFEC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F48CE-FE5B-46BA-BAFA-3FE39ED2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A536-B680-402F-96FB-79C641BB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42EE1F-B841-4341-B9ED-7B40418B8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357231"/>
              </p:ext>
            </p:extLst>
          </p:nvPr>
        </p:nvGraphicFramePr>
        <p:xfrm>
          <a:off x="227009" y="837862"/>
          <a:ext cx="11387614" cy="4005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1" name="Equation" r:id="rId4" imgW="6057720" imgH="2133360" progId="Equation.DSMT4">
                  <p:embed/>
                </p:oleObj>
              </mc:Choice>
              <mc:Fallback>
                <p:oleObj name="Equation" r:id="rId4" imgW="6057720" imgH="2133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A3C425-DBC0-46CF-B624-886BCEB5AC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009" y="837862"/>
                        <a:ext cx="11387614" cy="4005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0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-- Commutator formalism in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848815"/>
              </p:ext>
            </p:extLst>
          </p:nvPr>
        </p:nvGraphicFramePr>
        <p:xfrm>
          <a:off x="1828801" y="1219201"/>
          <a:ext cx="8155937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5790960" imgH="952200" progId="Equation.DSMT4">
                  <p:embed/>
                </p:oleObj>
              </mc:Choice>
              <mc:Fallback>
                <p:oleObj name="Equation" r:id="rId4" imgW="579096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1" y="1219201"/>
                        <a:ext cx="8155937" cy="134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355821"/>
              </p:ext>
            </p:extLst>
          </p:nvPr>
        </p:nvGraphicFramePr>
        <p:xfrm>
          <a:off x="2019300" y="2936150"/>
          <a:ext cx="6940405" cy="270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4076640" imgH="1587240" progId="Equation.DSMT4">
                  <p:embed/>
                </p:oleObj>
              </mc:Choice>
              <mc:Fallback>
                <p:oleObj name="Equation" r:id="rId6" imgW="4076640" imgH="1587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19300" y="2936150"/>
                        <a:ext cx="6940405" cy="270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28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73078"/>
              </p:ext>
            </p:extLst>
          </p:nvPr>
        </p:nvGraphicFramePr>
        <p:xfrm>
          <a:off x="1828800" y="489913"/>
          <a:ext cx="540385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7" name="Equation" r:id="rId4" imgW="3174840" imgH="1434960" progId="Equation.DSMT4">
                  <p:embed/>
                </p:oleObj>
              </mc:Choice>
              <mc:Fallback>
                <p:oleObj name="Equation" r:id="rId4" imgW="3174840" imgH="1434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489913"/>
                        <a:ext cx="5403850" cy="244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615307"/>
              </p:ext>
            </p:extLst>
          </p:nvPr>
        </p:nvGraphicFramePr>
        <p:xfrm>
          <a:off x="1828800" y="3048000"/>
          <a:ext cx="38608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8" name="Equation" r:id="rId6" imgW="3136680" imgH="2476440" progId="Equation.DSMT4">
                  <p:embed/>
                </p:oleObj>
              </mc:Choice>
              <mc:Fallback>
                <p:oleObj name="Equation" r:id="rId6" imgW="3136680" imgH="2476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3048000"/>
                        <a:ext cx="386080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856488"/>
              </p:ext>
            </p:extLst>
          </p:nvPr>
        </p:nvGraphicFramePr>
        <p:xfrm>
          <a:off x="6096000" y="3424719"/>
          <a:ext cx="397844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9" name="Equation" r:id="rId8" imgW="2755800" imgH="1688760" progId="Equation.DSMT4">
                  <p:embed/>
                </p:oleObj>
              </mc:Choice>
              <mc:Fallback>
                <p:oleObj name="Equation" r:id="rId8" imgW="2755800" imgH="1688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0" y="3424719"/>
                        <a:ext cx="3978442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03B64E-F6C9-4B6D-8952-BFCFDED786E0}"/>
              </a:ext>
            </a:extLst>
          </p:cNvPr>
          <p:cNvSpPr txBox="1"/>
          <p:nvPr/>
        </p:nvSpPr>
        <p:spPr>
          <a:xfrm>
            <a:off x="245327" y="136525"/>
            <a:ext cx="696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Proof  --</a:t>
            </a:r>
          </a:p>
        </p:txBody>
      </p:sp>
    </p:spTree>
    <p:extLst>
      <p:ext uri="{BB962C8B-B14F-4D97-AF65-F5344CB8AC3E}">
        <p14:creationId xmlns:p14="http://schemas.microsoft.com/office/powerpoint/2010/main" val="257324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25107"/>
              </p:ext>
            </p:extLst>
          </p:nvPr>
        </p:nvGraphicFramePr>
        <p:xfrm>
          <a:off x="1752601" y="609601"/>
          <a:ext cx="8799513" cy="504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4" name="Equation" r:id="rId4" imgW="6095880" imgH="3492360" progId="Equation.DSMT4">
                  <p:embed/>
                </p:oleObj>
              </mc:Choice>
              <mc:Fallback>
                <p:oleObj name="Equation" r:id="rId4" imgW="6095880" imgH="3492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1" y="609601"/>
                        <a:ext cx="8799513" cy="5041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3200400" y="3581400"/>
            <a:ext cx="1066800" cy="1981200"/>
          </a:xfrm>
          <a:prstGeom prst="curvedRightArrow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3012029" flipH="1">
            <a:off x="5580856" y="4572000"/>
            <a:ext cx="1143000" cy="1539874"/>
          </a:xfrm>
          <a:prstGeom prst="curvedRightArrow">
            <a:avLst/>
          </a:prstGeom>
          <a:solidFill>
            <a:srgbClr val="00B05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9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11796</TotalTime>
  <Words>810</Words>
  <Application>Microsoft Office PowerPoint</Application>
  <PresentationFormat>Widescreen</PresentationFormat>
  <Paragraphs>119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623</cp:revision>
  <cp:lastPrinted>2020-03-27T05:17:26Z</cp:lastPrinted>
  <dcterms:created xsi:type="dcterms:W3CDTF">2020-01-06T21:28:26Z</dcterms:created>
  <dcterms:modified xsi:type="dcterms:W3CDTF">2020-03-27T05:18:06Z</dcterms:modified>
</cp:coreProperties>
</file>