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34" r:id="rId3"/>
    <p:sldId id="311" r:id="rId4"/>
    <p:sldId id="336" r:id="rId5"/>
    <p:sldId id="350" r:id="rId6"/>
    <p:sldId id="352" r:id="rId7"/>
    <p:sldId id="353" r:id="rId8"/>
    <p:sldId id="354" r:id="rId9"/>
    <p:sldId id="355" r:id="rId10"/>
    <p:sldId id="356" r:id="rId11"/>
    <p:sldId id="357" r:id="rId12"/>
    <p:sldId id="358" r:id="rId13"/>
    <p:sldId id="360" r:id="rId14"/>
    <p:sldId id="359"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61" d="100"/>
          <a:sy n="61" d="100"/>
        </p:scale>
        <p:origin x="43"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4/2/2020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consideration of multiple particle systems which is discussed in Chapter 10 of your textbook.     We continue to consider the ideal situation in which the multiple particles do not interact with each other.</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Bose particles, we can use the same relationships found for harmonic oscillators and for the quantized electromagnetic fields.</a:t>
            </a:r>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3426962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for Fermi particles.</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2067096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follow from the anti-commutation relations.    Your homework for this lecture is to verify these relationships.</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127601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 are the advantages/disadvantages of this second quantized formalism?</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2200211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start to think about what happens when the particles interact.</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2211967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course outline that we have been following.</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4255345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#21 involves examining the derivations and results of Slide 12 of this lecture.</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diagram illustrates a general system to be considered where N particles are described by N different coordinates. The lower case “h” is used to emphasize a single particle Hamiltonian.  </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377684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summarize the equations from Lecture 25.    The non-interacting total Hamiltonian can be written as a sum of single particle Hamiltonian terms.</a:t>
            </a: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1565155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summarize the particle permutation properties of Fermi and Bose particles.    Using the permutation operator.</a:t>
            </a:r>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44237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Defining the basis eigenstates from the single particle Hamiltonian.</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3754811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Introducing the notion of “second” quantization.</a:t>
            </a:r>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1898083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Considering first the case of Bose particles.</a:t>
            </a:r>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3916963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04/03/2020</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2020 -- Lecture 26</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04/03/2020</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2020 -- Lecture 26</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04/03/2020</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2020 -- Lecture 26</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04/03/2020</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2020 -- Lecture 26</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04/03/2020</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2020 -- Lecture 26</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04/03/2020</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2020 -- Lecture 26</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3.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9.bin"/><Relationship Id="rId5" Type="http://schemas.openxmlformats.org/officeDocument/2006/relationships/image" Target="../media/image19.wmf"/><Relationship Id="rId4" Type="http://schemas.openxmlformats.org/officeDocument/2006/relationships/oleObject" Target="../embeddings/oleObject18.bin"/><Relationship Id="rId9" Type="http://schemas.openxmlformats.org/officeDocument/2006/relationships/image" Target="../media/image21.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4.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2.wmf"/><Relationship Id="rId4" Type="http://schemas.openxmlformats.org/officeDocument/2006/relationships/oleObject" Target="../embeddings/oleObject21.bin"/><Relationship Id="rId9" Type="http://schemas.openxmlformats.org/officeDocument/2006/relationships/image" Target="../media/image24.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0.wmf"/><Relationship Id="rId3" Type="http://schemas.openxmlformats.org/officeDocument/2006/relationships/notesSlide" Target="../notesSlides/notesSlide6.xml"/><Relationship Id="rId7" Type="http://schemas.openxmlformats.org/officeDocument/2006/relationships/image" Target="../media/image7.wmf"/><Relationship Id="rId12"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04/03/2020</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2020 -- Lecture 26</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2077731"/>
          </a:xfrm>
          <a:prstGeom prst="rect">
            <a:avLst/>
          </a:prstGeom>
          <a:noFill/>
        </p:spPr>
        <p:txBody>
          <a:bodyPr wrap="square" rtlCol="0">
            <a:spAutoFit/>
          </a:bodyPr>
          <a:lstStyle/>
          <a:p>
            <a:pPr algn="ctr"/>
            <a:r>
              <a:rPr lang="en-US" sz="3200" b="1" dirty="0"/>
              <a:t>PHY 742 Quantum Mechanics II</a:t>
            </a:r>
          </a:p>
          <a:p>
            <a:pPr algn="ctr"/>
            <a:r>
              <a:rPr lang="en-US" sz="3200" b="1" dirty="0"/>
              <a:t>1-1:50 AM  MWF  via video link:</a:t>
            </a:r>
          </a:p>
          <a:p>
            <a:pPr algn="ctr"/>
            <a:r>
              <a:rPr lang="en-US" sz="3200" b="1" dirty="0">
                <a:hlinkClick r:id="rId3"/>
              </a:rPr>
              <a:t>https://wakeforest-university.zoom.us/my/natalie.holzwarth </a:t>
            </a:r>
            <a:endParaRPr lang="en-US" sz="3200" b="1" dirty="0"/>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6463308"/>
          </a:xfrm>
          <a:prstGeom prst="rect">
            <a:avLst/>
          </a:prstGeom>
          <a:noFill/>
        </p:spPr>
        <p:txBody>
          <a:bodyPr wrap="square" rtlCol="0">
            <a:spAutoFit/>
          </a:bodyPr>
          <a:lstStyle/>
          <a:p>
            <a:pPr algn="ctr"/>
            <a:r>
              <a:rPr lang="en-US" sz="3200" b="1" dirty="0">
                <a:solidFill>
                  <a:srgbClr val="7030A0"/>
                </a:solidFill>
              </a:rPr>
              <a:t>Plan for Lecture 26</a:t>
            </a:r>
          </a:p>
          <a:p>
            <a:pPr algn="ctr"/>
            <a:endParaRPr lang="en-US" sz="1000" b="1" dirty="0">
              <a:solidFill>
                <a:srgbClr val="7030A0"/>
              </a:solidFill>
            </a:endParaRPr>
          </a:p>
          <a:p>
            <a:pPr algn="ctr"/>
            <a:r>
              <a:rPr lang="en-US" sz="3200" b="1" dirty="0">
                <a:solidFill>
                  <a:srgbClr val="7030A0"/>
                </a:solidFill>
              </a:rPr>
              <a:t>Quantum mechanics of multiple particle systems</a:t>
            </a:r>
          </a:p>
          <a:p>
            <a:pPr algn="ctr"/>
            <a:endParaRPr lang="en-US" sz="1400" b="1" dirty="0">
              <a:solidFill>
                <a:srgbClr val="7030A0"/>
              </a:solidFill>
            </a:endParaRPr>
          </a:p>
          <a:p>
            <a:r>
              <a:rPr lang="en-US" sz="3200" b="1" dirty="0">
                <a:solidFill>
                  <a:srgbClr val="7030A0"/>
                </a:solidFill>
              </a:rPr>
              <a:t>Continue reading Professor Carlson’s textbook: Chapter  X. Multiple particles (Sec. A&amp;B)</a:t>
            </a:r>
          </a:p>
          <a:p>
            <a:pPr marL="1428750" lvl="2" indent="-514350">
              <a:spcBef>
                <a:spcPts val="1200"/>
              </a:spcBef>
              <a:buFont typeface="+mj-lt"/>
              <a:buAutoNum type="arabicPeriod"/>
            </a:pPr>
            <a:r>
              <a:rPr lang="en-US" sz="3200" b="1" dirty="0">
                <a:solidFill>
                  <a:schemeClr val="folHlink"/>
                </a:solidFill>
              </a:rPr>
              <a:t>Non-interacting particles</a:t>
            </a:r>
          </a:p>
          <a:p>
            <a:pPr marL="1885950" lvl="3" indent="-514350">
              <a:spcBef>
                <a:spcPts val="1200"/>
              </a:spcBef>
              <a:buFont typeface="+mj-lt"/>
              <a:buAutoNum type="alphaLcPeriod"/>
            </a:pPr>
            <a:r>
              <a:rPr lang="en-US" sz="3200" b="1" dirty="0">
                <a:solidFill>
                  <a:schemeClr val="folHlink"/>
                </a:solidFill>
              </a:rPr>
              <a:t>Second quantized formalism for Bose particles</a:t>
            </a:r>
          </a:p>
          <a:p>
            <a:pPr marL="1885950" lvl="3" indent="-514350">
              <a:spcBef>
                <a:spcPts val="1200"/>
              </a:spcBef>
              <a:buFont typeface="+mj-lt"/>
              <a:buAutoNum type="alphaLcPeriod"/>
            </a:pPr>
            <a:r>
              <a:rPr lang="en-US" sz="3200" b="1" dirty="0">
                <a:solidFill>
                  <a:schemeClr val="folHlink"/>
                </a:solidFill>
              </a:rPr>
              <a:t>Second quantized formalism for Fermi particles</a:t>
            </a:r>
          </a:p>
          <a:p>
            <a:endParaRPr lang="en-US" sz="2400" b="1" dirty="0"/>
          </a:p>
          <a:p>
            <a:pPr marL="457200" indent="-457200">
              <a:buAutoNum type="arabicPeriod"/>
            </a:pPr>
            <a:endParaRPr lang="en-US" sz="2400" b="1" dirty="0"/>
          </a:p>
          <a:p>
            <a:pPr marL="457200" indent="-457200">
              <a:buAutoNum type="arabicPeriod"/>
            </a:pPr>
            <a:endParaRPr lang="en-US" sz="2400" b="1" dirty="0"/>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sp>
        <p:nvSpPr>
          <p:cNvPr id="5" name="TextBox 4"/>
          <p:cNvSpPr txBox="1"/>
          <p:nvPr/>
        </p:nvSpPr>
        <p:spPr>
          <a:xfrm>
            <a:off x="1981200" y="304801"/>
            <a:ext cx="6934200" cy="461665"/>
          </a:xfrm>
          <a:prstGeom prst="rect">
            <a:avLst/>
          </a:prstGeom>
          <a:noFill/>
        </p:spPr>
        <p:txBody>
          <a:bodyPr wrap="square" rtlCol="0">
            <a:spAutoFit/>
          </a:bodyPr>
          <a:lstStyle/>
          <a:p>
            <a:r>
              <a:rPr lang="en-US" sz="2400" b="1" dirty="0"/>
              <a:t>Second</a:t>
            </a:r>
            <a:r>
              <a:rPr lang="en-US" sz="2400" dirty="0">
                <a:latin typeface="+mj-lt"/>
              </a:rPr>
              <a:t> </a:t>
            </a:r>
            <a:r>
              <a:rPr lang="en-US" sz="2400" b="1" dirty="0"/>
              <a:t>quantization for Bose particles,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33680149"/>
              </p:ext>
            </p:extLst>
          </p:nvPr>
        </p:nvGraphicFramePr>
        <p:xfrm>
          <a:off x="2414588" y="820738"/>
          <a:ext cx="7567612" cy="5521325"/>
        </p:xfrm>
        <a:graphic>
          <a:graphicData uri="http://schemas.openxmlformats.org/presentationml/2006/ole">
            <mc:AlternateContent xmlns:mc="http://schemas.openxmlformats.org/markup-compatibility/2006">
              <mc:Choice xmlns:v="urn:schemas-microsoft-com:vml" Requires="v">
                <p:oleObj spid="_x0000_s209934" name="Equation" r:id="rId4" imgW="5067000" imgH="3695400" progId="Equation.DSMT4">
                  <p:embed/>
                </p:oleObj>
              </mc:Choice>
              <mc:Fallback>
                <p:oleObj name="Equation" r:id="rId4" imgW="5067000" imgH="3695400" progId="Equation.DSMT4">
                  <p:embed/>
                  <p:pic>
                    <p:nvPicPr>
                      <p:cNvPr id="6" name="Object 5"/>
                      <p:cNvPicPr/>
                      <p:nvPr/>
                    </p:nvPicPr>
                    <p:blipFill>
                      <a:blip r:embed="rId5"/>
                      <a:stretch>
                        <a:fillRect/>
                      </a:stretch>
                    </p:blipFill>
                    <p:spPr>
                      <a:xfrm>
                        <a:off x="2414588" y="820738"/>
                        <a:ext cx="7567612" cy="5521325"/>
                      </a:xfrm>
                      <a:prstGeom prst="rect">
                        <a:avLst/>
                      </a:prstGeom>
                    </p:spPr>
                  </p:pic>
                </p:oleObj>
              </mc:Fallback>
            </mc:AlternateContent>
          </a:graphicData>
        </a:graphic>
      </p:graphicFrame>
    </p:spTree>
    <p:extLst>
      <p:ext uri="{BB962C8B-B14F-4D97-AF65-F5344CB8AC3E}">
        <p14:creationId xmlns:p14="http://schemas.microsoft.com/office/powerpoint/2010/main" val="1060361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sp>
        <p:nvSpPr>
          <p:cNvPr id="6" name="TextBox 5"/>
          <p:cNvSpPr txBox="1"/>
          <p:nvPr/>
        </p:nvSpPr>
        <p:spPr>
          <a:xfrm>
            <a:off x="2057400" y="228601"/>
            <a:ext cx="8153400" cy="461665"/>
          </a:xfrm>
          <a:prstGeom prst="rect">
            <a:avLst/>
          </a:prstGeom>
          <a:noFill/>
        </p:spPr>
        <p:txBody>
          <a:bodyPr wrap="square" rtlCol="0">
            <a:spAutoFit/>
          </a:bodyPr>
          <a:lstStyle/>
          <a:p>
            <a:r>
              <a:rPr lang="en-US" sz="2400" b="1" dirty="0"/>
              <a:t>Second quantization for Fermi particles</a:t>
            </a:r>
          </a:p>
        </p:txBody>
      </p:sp>
      <p:graphicFrame>
        <p:nvGraphicFramePr>
          <p:cNvPr id="7" name="Object 6"/>
          <p:cNvGraphicFramePr>
            <a:graphicFrameLocks noChangeAspect="1"/>
          </p:cNvGraphicFramePr>
          <p:nvPr>
            <p:extLst>
              <p:ext uri="{D42A27DB-BD31-4B8C-83A1-F6EECF244321}">
                <p14:modId xmlns:p14="http://schemas.microsoft.com/office/powerpoint/2010/main" val="3037286352"/>
              </p:ext>
            </p:extLst>
          </p:nvPr>
        </p:nvGraphicFramePr>
        <p:xfrm>
          <a:off x="2174875" y="914401"/>
          <a:ext cx="7842250" cy="4156075"/>
        </p:xfrm>
        <a:graphic>
          <a:graphicData uri="http://schemas.openxmlformats.org/presentationml/2006/ole">
            <mc:AlternateContent xmlns:mc="http://schemas.openxmlformats.org/markup-compatibility/2006">
              <mc:Choice xmlns:v="urn:schemas-microsoft-com:vml" Requires="v">
                <p:oleObj spid="_x0000_s210958" name="Equation" r:id="rId4" imgW="3809880" imgH="2019240" progId="Equation.DSMT4">
                  <p:embed/>
                </p:oleObj>
              </mc:Choice>
              <mc:Fallback>
                <p:oleObj name="Equation" r:id="rId4" imgW="3809880" imgH="2019240" progId="Equation.DSMT4">
                  <p:embed/>
                  <p:pic>
                    <p:nvPicPr>
                      <p:cNvPr id="7" name="Object 6"/>
                      <p:cNvPicPr/>
                      <p:nvPr/>
                    </p:nvPicPr>
                    <p:blipFill>
                      <a:blip r:embed="rId5"/>
                      <a:stretch>
                        <a:fillRect/>
                      </a:stretch>
                    </p:blipFill>
                    <p:spPr>
                      <a:xfrm>
                        <a:off x="2174875" y="914401"/>
                        <a:ext cx="7842250" cy="4156075"/>
                      </a:xfrm>
                      <a:prstGeom prst="rect">
                        <a:avLst/>
                      </a:prstGeom>
                    </p:spPr>
                  </p:pic>
                </p:oleObj>
              </mc:Fallback>
            </mc:AlternateContent>
          </a:graphicData>
        </a:graphic>
      </p:graphicFrame>
    </p:spTree>
    <p:extLst>
      <p:ext uri="{BB962C8B-B14F-4D97-AF65-F5344CB8AC3E}">
        <p14:creationId xmlns:p14="http://schemas.microsoft.com/office/powerpoint/2010/main" val="2680344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307493891"/>
              </p:ext>
            </p:extLst>
          </p:nvPr>
        </p:nvGraphicFramePr>
        <p:xfrm>
          <a:off x="1838325" y="69850"/>
          <a:ext cx="8172450" cy="6307138"/>
        </p:xfrm>
        <a:graphic>
          <a:graphicData uri="http://schemas.openxmlformats.org/presentationml/2006/ole">
            <mc:AlternateContent xmlns:mc="http://schemas.openxmlformats.org/markup-compatibility/2006">
              <mc:Choice xmlns:v="urn:schemas-microsoft-com:vml" Requires="v">
                <p:oleObj spid="_x0000_s211981" name="Equation" r:id="rId4" imgW="5397480" imgH="4165560" progId="Equation.DSMT4">
                  <p:embed/>
                </p:oleObj>
              </mc:Choice>
              <mc:Fallback>
                <p:oleObj name="Equation" r:id="rId4" imgW="5397480" imgH="4165560" progId="Equation.DSMT4">
                  <p:embed/>
                  <p:pic>
                    <p:nvPicPr>
                      <p:cNvPr id="5" name="Object 4"/>
                      <p:cNvPicPr/>
                      <p:nvPr/>
                    </p:nvPicPr>
                    <p:blipFill>
                      <a:blip r:embed="rId5"/>
                      <a:stretch>
                        <a:fillRect/>
                      </a:stretch>
                    </p:blipFill>
                    <p:spPr>
                      <a:xfrm>
                        <a:off x="1838325" y="69850"/>
                        <a:ext cx="8172450" cy="630713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AB271E6D-0327-40A2-A292-6AB67B21BFEA}"/>
              </a:ext>
            </a:extLst>
          </p:cNvPr>
          <p:cNvSpPr txBox="1"/>
          <p:nvPr/>
        </p:nvSpPr>
        <p:spPr>
          <a:xfrm>
            <a:off x="6951945" y="926926"/>
            <a:ext cx="3933173" cy="1200329"/>
          </a:xfrm>
          <a:prstGeom prst="rect">
            <a:avLst/>
          </a:prstGeom>
          <a:noFill/>
        </p:spPr>
        <p:txBody>
          <a:bodyPr wrap="square" rtlCol="0">
            <a:spAutoFit/>
          </a:bodyPr>
          <a:lstStyle/>
          <a:p>
            <a:pPr algn="l"/>
            <a:r>
              <a:rPr lang="en-US" sz="2400" b="1" dirty="0"/>
              <a:t>These results follow from the anti commutator relations of the operators.</a:t>
            </a:r>
          </a:p>
        </p:txBody>
      </p:sp>
    </p:spTree>
    <p:extLst>
      <p:ext uri="{BB962C8B-B14F-4D97-AF65-F5344CB8AC3E}">
        <p14:creationId xmlns:p14="http://schemas.microsoft.com/office/powerpoint/2010/main" val="63066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BFF411-4E3E-4702-9BB1-91F54F58BBC1}"/>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38FEB6F5-52FD-46D1-A8D0-2A31BAF9C529}"/>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BF2DA778-4B85-4BEC-8866-E0F62127EB88}"/>
              </a:ext>
            </a:extLst>
          </p:cNvPr>
          <p:cNvSpPr>
            <a:spLocks noGrp="1"/>
          </p:cNvSpPr>
          <p:nvPr>
            <p:ph type="sldNum" sz="quarter" idx="12"/>
          </p:nvPr>
        </p:nvSpPr>
        <p:spPr/>
        <p:txBody>
          <a:bodyPr/>
          <a:lstStyle/>
          <a:p>
            <a:fld id="{E23FF32D-176F-4F5B-8878-5D48FB6FF26A}" type="slidenum">
              <a:rPr lang="en-US" smtClean="0"/>
              <a:t>13</a:t>
            </a:fld>
            <a:endParaRPr lang="en-US"/>
          </a:p>
        </p:txBody>
      </p:sp>
      <p:sp>
        <p:nvSpPr>
          <p:cNvPr id="5" name="TextBox 4">
            <a:extLst>
              <a:ext uri="{FF2B5EF4-FFF2-40B4-BE49-F238E27FC236}">
                <a16:creationId xmlns:a16="http://schemas.microsoft.com/office/drawing/2014/main" id="{8F5F6287-4F19-4732-9AEA-6402C3E9114B}"/>
              </a:ext>
            </a:extLst>
          </p:cNvPr>
          <p:cNvSpPr txBox="1"/>
          <p:nvPr/>
        </p:nvSpPr>
        <p:spPr>
          <a:xfrm>
            <a:off x="150312" y="1479533"/>
            <a:ext cx="12041688" cy="461665"/>
          </a:xfrm>
          <a:prstGeom prst="rect">
            <a:avLst/>
          </a:prstGeom>
          <a:noFill/>
        </p:spPr>
        <p:txBody>
          <a:bodyPr wrap="square" rtlCol="0">
            <a:spAutoFit/>
          </a:bodyPr>
          <a:lstStyle/>
          <a:p>
            <a:pPr algn="l"/>
            <a:r>
              <a:rPr lang="en-US" sz="2400" b="1" dirty="0"/>
              <a:t>Note that the </a:t>
            </a:r>
            <a:r>
              <a:rPr lang="en-US" sz="2400" b="1" dirty="0" err="1"/>
              <a:t>antisymmetry</a:t>
            </a:r>
            <a:r>
              <a:rPr lang="en-US" sz="2400" b="1" dirty="0"/>
              <a:t> of the wavefunction is built into the formalism for Fermi particles</a:t>
            </a:r>
          </a:p>
        </p:txBody>
      </p:sp>
      <p:graphicFrame>
        <p:nvGraphicFramePr>
          <p:cNvPr id="6" name="Object 5">
            <a:extLst>
              <a:ext uri="{FF2B5EF4-FFF2-40B4-BE49-F238E27FC236}">
                <a16:creationId xmlns:a16="http://schemas.microsoft.com/office/drawing/2014/main" id="{FBF1CFBE-8631-403E-95CF-595AF14EC2FA}"/>
              </a:ext>
            </a:extLst>
          </p:cNvPr>
          <p:cNvGraphicFramePr>
            <a:graphicFrameLocks noChangeAspect="1"/>
          </p:cNvGraphicFramePr>
          <p:nvPr>
            <p:extLst>
              <p:ext uri="{D42A27DB-BD31-4B8C-83A1-F6EECF244321}">
                <p14:modId xmlns:p14="http://schemas.microsoft.com/office/powerpoint/2010/main" val="2315482578"/>
              </p:ext>
            </p:extLst>
          </p:nvPr>
        </p:nvGraphicFramePr>
        <p:xfrm>
          <a:off x="838200" y="1941198"/>
          <a:ext cx="4124982" cy="808820"/>
        </p:xfrm>
        <a:graphic>
          <a:graphicData uri="http://schemas.openxmlformats.org/presentationml/2006/ole">
            <mc:AlternateContent xmlns:mc="http://schemas.openxmlformats.org/markup-compatibility/2006">
              <mc:Choice xmlns:v="urn:schemas-microsoft-com:vml" Requires="v">
                <p:oleObj spid="_x0000_s215052" name="Equation" r:id="rId4" imgW="1295280" imgH="253800" progId="Equation.DSMT4">
                  <p:embed/>
                </p:oleObj>
              </mc:Choice>
              <mc:Fallback>
                <p:oleObj name="Equation" r:id="rId4" imgW="1295280" imgH="253800" progId="Equation.DSMT4">
                  <p:embed/>
                  <p:pic>
                    <p:nvPicPr>
                      <p:cNvPr id="0" name=""/>
                      <p:cNvPicPr/>
                      <p:nvPr/>
                    </p:nvPicPr>
                    <p:blipFill>
                      <a:blip r:embed="rId5"/>
                      <a:stretch>
                        <a:fillRect/>
                      </a:stretch>
                    </p:blipFill>
                    <p:spPr>
                      <a:xfrm>
                        <a:off x="838200" y="1941198"/>
                        <a:ext cx="4124982" cy="80882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BECF2EE-DA60-4FC6-B951-5351D884D226}"/>
              </a:ext>
            </a:extLst>
          </p:cNvPr>
          <p:cNvGraphicFramePr>
            <a:graphicFrameLocks noChangeAspect="1"/>
          </p:cNvGraphicFramePr>
          <p:nvPr>
            <p:extLst>
              <p:ext uri="{D42A27DB-BD31-4B8C-83A1-F6EECF244321}">
                <p14:modId xmlns:p14="http://schemas.microsoft.com/office/powerpoint/2010/main" val="4185596356"/>
              </p:ext>
            </p:extLst>
          </p:nvPr>
        </p:nvGraphicFramePr>
        <p:xfrm>
          <a:off x="535781" y="3316070"/>
          <a:ext cx="11120437" cy="1908175"/>
        </p:xfrm>
        <a:graphic>
          <a:graphicData uri="http://schemas.openxmlformats.org/presentationml/2006/ole">
            <mc:AlternateContent xmlns:mc="http://schemas.openxmlformats.org/markup-compatibility/2006">
              <mc:Choice xmlns:v="urn:schemas-microsoft-com:vml" Requires="v">
                <p:oleObj spid="_x0000_s215053" name="Equation" r:id="rId6" imgW="7848360" imgH="1346040" progId="Equation.DSMT4">
                  <p:embed/>
                </p:oleObj>
              </mc:Choice>
              <mc:Fallback>
                <p:oleObj name="Equation" r:id="rId6" imgW="7848360" imgH="1346040" progId="Equation.DSMT4">
                  <p:embed/>
                  <p:pic>
                    <p:nvPicPr>
                      <p:cNvPr id="10" name="Object 9"/>
                      <p:cNvPicPr/>
                      <p:nvPr/>
                    </p:nvPicPr>
                    <p:blipFill>
                      <a:blip r:embed="rId7"/>
                      <a:stretch>
                        <a:fillRect/>
                      </a:stretch>
                    </p:blipFill>
                    <p:spPr>
                      <a:xfrm>
                        <a:off x="535781" y="3316070"/>
                        <a:ext cx="11120437" cy="19081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402C56B-5083-4EC2-BEEB-3BE7C353CCDD}"/>
              </a:ext>
            </a:extLst>
          </p:cNvPr>
          <p:cNvSpPr txBox="1"/>
          <p:nvPr/>
        </p:nvSpPr>
        <p:spPr>
          <a:xfrm>
            <a:off x="302712" y="221145"/>
            <a:ext cx="12041688" cy="461665"/>
          </a:xfrm>
          <a:prstGeom prst="rect">
            <a:avLst/>
          </a:prstGeom>
          <a:noFill/>
        </p:spPr>
        <p:txBody>
          <a:bodyPr wrap="square" rtlCol="0">
            <a:spAutoFit/>
          </a:bodyPr>
          <a:lstStyle/>
          <a:p>
            <a:pPr algn="l"/>
            <a:r>
              <a:rPr lang="en-US" sz="2400" b="1" dirty="0"/>
              <a:t>Note that the symmetry of the wavefunction is built into the formalism for Bose particles</a:t>
            </a:r>
          </a:p>
        </p:txBody>
      </p:sp>
      <p:graphicFrame>
        <p:nvGraphicFramePr>
          <p:cNvPr id="9" name="Object 8">
            <a:extLst>
              <a:ext uri="{FF2B5EF4-FFF2-40B4-BE49-F238E27FC236}">
                <a16:creationId xmlns:a16="http://schemas.microsoft.com/office/drawing/2014/main" id="{59F4A72B-01DE-4412-92F2-4C0638CB1664}"/>
              </a:ext>
            </a:extLst>
          </p:cNvPr>
          <p:cNvGraphicFramePr>
            <a:graphicFrameLocks noChangeAspect="1"/>
          </p:cNvGraphicFramePr>
          <p:nvPr>
            <p:extLst>
              <p:ext uri="{D42A27DB-BD31-4B8C-83A1-F6EECF244321}">
                <p14:modId xmlns:p14="http://schemas.microsoft.com/office/powerpoint/2010/main" val="2801541441"/>
              </p:ext>
            </p:extLst>
          </p:nvPr>
        </p:nvGraphicFramePr>
        <p:xfrm>
          <a:off x="1354138" y="682625"/>
          <a:ext cx="3395662" cy="809625"/>
        </p:xfrm>
        <a:graphic>
          <a:graphicData uri="http://schemas.openxmlformats.org/presentationml/2006/ole">
            <mc:AlternateContent xmlns:mc="http://schemas.openxmlformats.org/markup-compatibility/2006">
              <mc:Choice xmlns:v="urn:schemas-microsoft-com:vml" Requires="v">
                <p:oleObj spid="_x0000_s215054" name="Equation" r:id="rId8" imgW="1066680" imgH="253800" progId="Equation.DSMT4">
                  <p:embed/>
                </p:oleObj>
              </mc:Choice>
              <mc:Fallback>
                <p:oleObj name="Equation" r:id="rId8" imgW="1066680" imgH="253800" progId="Equation.DSMT4">
                  <p:embed/>
                  <p:pic>
                    <p:nvPicPr>
                      <p:cNvPr id="6" name="Object 5">
                        <a:extLst>
                          <a:ext uri="{FF2B5EF4-FFF2-40B4-BE49-F238E27FC236}">
                            <a16:creationId xmlns:a16="http://schemas.microsoft.com/office/drawing/2014/main" id="{FBF1CFBE-8631-403E-95CF-595AF14EC2FA}"/>
                          </a:ext>
                        </a:extLst>
                      </p:cNvPr>
                      <p:cNvPicPr/>
                      <p:nvPr/>
                    </p:nvPicPr>
                    <p:blipFill>
                      <a:blip r:embed="rId9"/>
                      <a:stretch>
                        <a:fillRect/>
                      </a:stretch>
                    </p:blipFill>
                    <p:spPr>
                      <a:xfrm>
                        <a:off x="1354138" y="682625"/>
                        <a:ext cx="3395662" cy="809625"/>
                      </a:xfrm>
                      <a:prstGeom prst="rect">
                        <a:avLst/>
                      </a:prstGeom>
                    </p:spPr>
                  </p:pic>
                </p:oleObj>
              </mc:Fallback>
            </mc:AlternateContent>
          </a:graphicData>
        </a:graphic>
      </p:graphicFrame>
    </p:spTree>
    <p:extLst>
      <p:ext uri="{BB962C8B-B14F-4D97-AF65-F5344CB8AC3E}">
        <p14:creationId xmlns:p14="http://schemas.microsoft.com/office/powerpoint/2010/main" val="87241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a:p>
        </p:txBody>
      </p:sp>
      <p:sp>
        <p:nvSpPr>
          <p:cNvPr id="5" name="TextBox 4"/>
          <p:cNvSpPr txBox="1"/>
          <p:nvPr/>
        </p:nvSpPr>
        <p:spPr>
          <a:xfrm>
            <a:off x="1752600" y="381001"/>
            <a:ext cx="8458200" cy="461665"/>
          </a:xfrm>
          <a:prstGeom prst="rect">
            <a:avLst/>
          </a:prstGeom>
          <a:noFill/>
        </p:spPr>
        <p:txBody>
          <a:bodyPr wrap="square" rtlCol="0">
            <a:spAutoFit/>
          </a:bodyPr>
          <a:lstStyle/>
          <a:p>
            <a:r>
              <a:rPr lang="en-US" sz="2400" dirty="0">
                <a:latin typeface="+mj-lt"/>
              </a:rPr>
              <a:t>More general treatment of </a:t>
            </a:r>
            <a:r>
              <a:rPr lang="en-US" sz="2400" dirty="0" err="1">
                <a:latin typeface="+mj-lt"/>
              </a:rPr>
              <a:t>multiparticle</a:t>
            </a:r>
            <a:r>
              <a:rPr lang="en-US" sz="2400" dirty="0">
                <a:latin typeface="+mj-lt"/>
              </a:rPr>
              <a:t>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653027309"/>
              </p:ext>
            </p:extLst>
          </p:nvPr>
        </p:nvGraphicFramePr>
        <p:xfrm>
          <a:off x="2590801" y="842666"/>
          <a:ext cx="5788379" cy="1023937"/>
        </p:xfrm>
        <a:graphic>
          <a:graphicData uri="http://schemas.openxmlformats.org/presentationml/2006/ole">
            <mc:AlternateContent xmlns:mc="http://schemas.openxmlformats.org/markup-compatibility/2006">
              <mc:Choice xmlns:v="urn:schemas-microsoft-com:vml" Requires="v">
                <p:oleObj spid="_x0000_s213020" name="Equation" r:id="rId4" imgW="3517560" imgH="622080" progId="Equation.DSMT4">
                  <p:embed/>
                </p:oleObj>
              </mc:Choice>
              <mc:Fallback>
                <p:oleObj name="Equation" r:id="rId4" imgW="3517560" imgH="622080" progId="Equation.DSMT4">
                  <p:embed/>
                  <p:pic>
                    <p:nvPicPr>
                      <p:cNvPr id="6" name="Object 5"/>
                      <p:cNvPicPr/>
                      <p:nvPr/>
                    </p:nvPicPr>
                    <p:blipFill>
                      <a:blip r:embed="rId5"/>
                      <a:stretch>
                        <a:fillRect/>
                      </a:stretch>
                    </p:blipFill>
                    <p:spPr>
                      <a:xfrm>
                        <a:off x="2590801" y="842666"/>
                        <a:ext cx="5788379" cy="1023937"/>
                      </a:xfrm>
                      <a:prstGeom prst="rect">
                        <a:avLst/>
                      </a:prstGeom>
                    </p:spPr>
                  </p:pic>
                </p:oleObj>
              </mc:Fallback>
            </mc:AlternateContent>
          </a:graphicData>
        </a:graphic>
      </p:graphicFrame>
      <p:sp>
        <p:nvSpPr>
          <p:cNvPr id="7" name="Up Arrow 6"/>
          <p:cNvSpPr/>
          <p:nvPr/>
        </p:nvSpPr>
        <p:spPr>
          <a:xfrm rot="18981694">
            <a:off x="7147057" y="1561801"/>
            <a:ext cx="5334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7685610" y="1654904"/>
            <a:ext cx="1839391" cy="830997"/>
          </a:xfrm>
          <a:prstGeom prst="rect">
            <a:avLst/>
          </a:prstGeom>
          <a:noFill/>
        </p:spPr>
        <p:txBody>
          <a:bodyPr wrap="square" rtlCol="0">
            <a:spAutoFit/>
          </a:bodyPr>
          <a:lstStyle/>
          <a:p>
            <a:r>
              <a:rPr lang="en-US" sz="2400" dirty="0" err="1">
                <a:latin typeface="+mj-lt"/>
              </a:rPr>
              <a:t>interparticle</a:t>
            </a:r>
            <a:r>
              <a:rPr lang="en-US" sz="2400" dirty="0">
                <a:latin typeface="+mj-lt"/>
              </a:rPr>
              <a:t> interaction</a:t>
            </a:r>
          </a:p>
        </p:txBody>
      </p:sp>
      <p:graphicFrame>
        <p:nvGraphicFramePr>
          <p:cNvPr id="9" name="Object 8"/>
          <p:cNvGraphicFramePr>
            <a:graphicFrameLocks noChangeAspect="1"/>
          </p:cNvGraphicFramePr>
          <p:nvPr>
            <p:extLst>
              <p:ext uri="{D42A27DB-BD31-4B8C-83A1-F6EECF244321}">
                <p14:modId xmlns:p14="http://schemas.microsoft.com/office/powerpoint/2010/main" val="3834537650"/>
              </p:ext>
            </p:extLst>
          </p:nvPr>
        </p:nvGraphicFramePr>
        <p:xfrm>
          <a:off x="2481316" y="2307457"/>
          <a:ext cx="5084519" cy="897268"/>
        </p:xfrm>
        <a:graphic>
          <a:graphicData uri="http://schemas.openxmlformats.org/presentationml/2006/ole">
            <mc:AlternateContent xmlns:mc="http://schemas.openxmlformats.org/markup-compatibility/2006">
              <mc:Choice xmlns:v="urn:schemas-microsoft-com:vml" Requires="v">
                <p:oleObj spid="_x0000_s213021" name="Equation" r:id="rId6" imgW="3670200" imgH="647640" progId="Equation.DSMT4">
                  <p:embed/>
                </p:oleObj>
              </mc:Choice>
              <mc:Fallback>
                <p:oleObj name="Equation" r:id="rId6" imgW="3670200" imgH="647640" progId="Equation.DSMT4">
                  <p:embed/>
                  <p:pic>
                    <p:nvPicPr>
                      <p:cNvPr id="9" name="Object 8"/>
                      <p:cNvPicPr/>
                      <p:nvPr/>
                    </p:nvPicPr>
                    <p:blipFill>
                      <a:blip r:embed="rId7"/>
                      <a:stretch>
                        <a:fillRect/>
                      </a:stretch>
                    </p:blipFill>
                    <p:spPr>
                      <a:xfrm>
                        <a:off x="2481316" y="2307457"/>
                        <a:ext cx="5084519" cy="89726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241740418"/>
              </p:ext>
            </p:extLst>
          </p:nvPr>
        </p:nvGraphicFramePr>
        <p:xfrm>
          <a:off x="1783814" y="3269679"/>
          <a:ext cx="8763000" cy="3167063"/>
        </p:xfrm>
        <a:graphic>
          <a:graphicData uri="http://schemas.openxmlformats.org/presentationml/2006/ole">
            <mc:AlternateContent xmlns:mc="http://schemas.openxmlformats.org/markup-compatibility/2006">
              <mc:Choice xmlns:v="urn:schemas-microsoft-com:vml" Requires="v">
                <p:oleObj spid="_x0000_s213022" name="Equation" r:id="rId8" imgW="6184800" imgH="2234880" progId="Equation.DSMT4">
                  <p:embed/>
                </p:oleObj>
              </mc:Choice>
              <mc:Fallback>
                <p:oleObj name="Equation" r:id="rId8" imgW="6184800" imgH="2234880" progId="Equation.DSMT4">
                  <p:embed/>
                  <p:pic>
                    <p:nvPicPr>
                      <p:cNvPr id="10" name="Object 9"/>
                      <p:cNvPicPr/>
                      <p:nvPr/>
                    </p:nvPicPr>
                    <p:blipFill>
                      <a:blip r:embed="rId9"/>
                      <a:stretch>
                        <a:fillRect/>
                      </a:stretch>
                    </p:blipFill>
                    <p:spPr>
                      <a:xfrm>
                        <a:off x="1783814" y="3269679"/>
                        <a:ext cx="8763000" cy="3167063"/>
                      </a:xfrm>
                      <a:prstGeom prst="rect">
                        <a:avLst/>
                      </a:prstGeom>
                    </p:spPr>
                  </p:pic>
                </p:oleObj>
              </mc:Fallback>
            </mc:AlternateContent>
          </a:graphicData>
        </a:graphic>
      </p:graphicFrame>
    </p:spTree>
    <p:extLst>
      <p:ext uri="{BB962C8B-B14F-4D97-AF65-F5344CB8AC3E}">
        <p14:creationId xmlns:p14="http://schemas.microsoft.com/office/powerpoint/2010/main" val="1551692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D3A0B78-E9BB-4FCF-8A23-526EA7C70C62}"/>
              </a:ext>
            </a:extLst>
          </p:cNvPr>
          <p:cNvSpPr/>
          <p:nvPr/>
        </p:nvSpPr>
        <p:spPr>
          <a:xfrm>
            <a:off x="651353" y="4910203"/>
            <a:ext cx="8192022" cy="3651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13762F60-2DAC-4E59-8C8F-A32E1AD69ECE}"/>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F3227928-1608-48F4-AAF4-4CF3E43C9A5B}"/>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6A82124A-79AC-4038-98CD-AF8A1F3B6F25}"/>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5" name="TextBox 4">
            <a:extLst>
              <a:ext uri="{FF2B5EF4-FFF2-40B4-BE49-F238E27FC236}">
                <a16:creationId xmlns:a16="http://schemas.microsoft.com/office/drawing/2014/main" id="{2F5BCBB4-396D-4EB5-92EC-01192039F952}"/>
              </a:ext>
            </a:extLst>
          </p:cNvPr>
          <p:cNvSpPr txBox="1"/>
          <p:nvPr/>
        </p:nvSpPr>
        <p:spPr>
          <a:xfrm>
            <a:off x="204328" y="487025"/>
            <a:ext cx="11519648" cy="6370975"/>
          </a:xfrm>
          <a:prstGeom prst="rect">
            <a:avLst/>
          </a:prstGeom>
          <a:noFill/>
        </p:spPr>
        <p:txBody>
          <a:bodyPr wrap="square" rtlCol="0">
            <a:spAutoFit/>
          </a:bodyPr>
          <a:lstStyle/>
          <a:p>
            <a:pPr algn="l"/>
            <a:r>
              <a:rPr lang="en-US" sz="2400" b="1" dirty="0"/>
              <a:t>Single particle analysis</a:t>
            </a:r>
          </a:p>
          <a:p>
            <a:pPr lvl="1"/>
            <a:r>
              <a:rPr lang="en-US" sz="2400" b="1" dirty="0"/>
              <a:t>Single particle interacting with electromagnetic fields – EC Chap. 9</a:t>
            </a:r>
          </a:p>
          <a:p>
            <a:pPr lvl="1"/>
            <a:r>
              <a:rPr lang="en-US" sz="2400" b="1" dirty="0">
                <a:sym typeface="Wingdings" panose="05000000000000000000" pitchFamily="2" charset="2"/>
              </a:rPr>
              <a:t>Scattering of a particle from a spherical potential – EC Chap. 14</a:t>
            </a:r>
          </a:p>
          <a:p>
            <a:pPr lvl="1"/>
            <a:r>
              <a:rPr lang="en-US" sz="2400" b="1" dirty="0">
                <a:sym typeface="Wingdings" panose="05000000000000000000" pitchFamily="2" charset="2"/>
              </a:rPr>
              <a:t>More time independent perturbation methods – EC  Chap. 12, 13</a:t>
            </a:r>
            <a:endParaRPr lang="en-US" sz="2400" dirty="0"/>
          </a:p>
          <a:p>
            <a:pPr lvl="1"/>
            <a:r>
              <a:rPr lang="en-US" sz="2400" b="1" dirty="0"/>
              <a:t>Single electron states of a multi-well potential </a:t>
            </a:r>
            <a:r>
              <a:rPr lang="en-US" sz="2400" b="1" dirty="0">
                <a:sym typeface="Wingdings" panose="05000000000000000000" pitchFamily="2" charset="2"/>
              </a:rPr>
              <a:t> molecules and solids – EC Chap. 2,6</a:t>
            </a:r>
          </a:p>
          <a:p>
            <a:pPr lvl="1"/>
            <a:r>
              <a:rPr lang="en-US" sz="2400" b="1" dirty="0">
                <a:sym typeface="Wingdings" panose="05000000000000000000" pitchFamily="2" charset="2"/>
              </a:rPr>
              <a:t>Time dependent perturbation methods – EC  Chap. 15</a:t>
            </a:r>
          </a:p>
          <a:p>
            <a:pPr lvl="1"/>
            <a:r>
              <a:rPr lang="en-US" sz="2400" b="1" dirty="0"/>
              <a:t>Relativistic effects and the Dirac Equation – EC Chap. 16</a:t>
            </a:r>
          </a:p>
          <a:p>
            <a:pPr lvl="1"/>
            <a:r>
              <a:rPr lang="en-US" sz="2400" b="1" dirty="0">
                <a:sym typeface="Wingdings" panose="05000000000000000000" pitchFamily="2" charset="2"/>
              </a:rPr>
              <a:t>Path integral formalism (Feynman) – EC Chap. 11.C</a:t>
            </a:r>
          </a:p>
          <a:p>
            <a:endParaRPr lang="en-US" sz="2400" b="1" dirty="0">
              <a:sym typeface="Wingdings" panose="05000000000000000000" pitchFamily="2" charset="2"/>
            </a:endParaRPr>
          </a:p>
          <a:p>
            <a:r>
              <a:rPr lang="en-US" sz="2400" b="1" dirty="0">
                <a:sym typeface="Wingdings" panose="05000000000000000000" pitchFamily="2" charset="2"/>
              </a:rPr>
              <a:t>Multiple particle analysis</a:t>
            </a:r>
          </a:p>
          <a:p>
            <a:pPr lvl="1"/>
            <a:r>
              <a:rPr lang="en-US" sz="2400" b="1" dirty="0">
                <a:sym typeface="Wingdings" panose="05000000000000000000" pitchFamily="2" charset="2"/>
              </a:rPr>
              <a:t>Quantization of the electromagnetic fields – EC Chap.  17</a:t>
            </a:r>
          </a:p>
          <a:p>
            <a:pPr lvl="1"/>
            <a:r>
              <a:rPr lang="en-US" sz="2400" b="1" dirty="0">
                <a:sym typeface="Wingdings" panose="05000000000000000000" pitchFamily="2" charset="2"/>
              </a:rPr>
              <a:t>Photons and atoms – EC Chap. 18</a:t>
            </a:r>
          </a:p>
          <a:p>
            <a:pPr lvl="1"/>
            <a:r>
              <a:rPr lang="en-US" sz="2400" b="1" dirty="0"/>
              <a:t>Multi particle systems;  Bose and Fermi particles – EC Chap. 10</a:t>
            </a:r>
          </a:p>
          <a:p>
            <a:pPr lvl="1"/>
            <a:r>
              <a:rPr lang="en-US" sz="2400" b="1" dirty="0"/>
              <a:t>Multi electron atoms and materials</a:t>
            </a:r>
          </a:p>
          <a:p>
            <a:pPr lvl="2"/>
            <a:r>
              <a:rPr lang="en-US" sz="2400" b="1" dirty="0" err="1"/>
              <a:t>Hartree-Fock</a:t>
            </a:r>
            <a:r>
              <a:rPr lang="en-US" sz="2400" b="1" dirty="0"/>
              <a:t> approximation</a:t>
            </a:r>
          </a:p>
          <a:p>
            <a:pPr lvl="2"/>
            <a:r>
              <a:rPr lang="en-US" sz="2400" b="1" dirty="0"/>
              <a:t>Density functional approximation</a:t>
            </a:r>
          </a:p>
          <a:p>
            <a:endParaRPr lang="en-US" sz="2400" b="1" dirty="0"/>
          </a:p>
        </p:txBody>
      </p:sp>
      <p:sp>
        <p:nvSpPr>
          <p:cNvPr id="6" name="TextBox 5">
            <a:extLst>
              <a:ext uri="{FF2B5EF4-FFF2-40B4-BE49-F238E27FC236}">
                <a16:creationId xmlns:a16="http://schemas.microsoft.com/office/drawing/2014/main" id="{EC6F450D-1FA2-4717-A63B-9A2A055F345D}"/>
              </a:ext>
            </a:extLst>
          </p:cNvPr>
          <p:cNvSpPr txBox="1"/>
          <p:nvPr/>
        </p:nvSpPr>
        <p:spPr>
          <a:xfrm>
            <a:off x="71717" y="136525"/>
            <a:ext cx="11282083" cy="584775"/>
          </a:xfrm>
          <a:prstGeom prst="rect">
            <a:avLst/>
          </a:prstGeom>
          <a:noFill/>
        </p:spPr>
        <p:txBody>
          <a:bodyPr wrap="square" rtlCol="0">
            <a:spAutoFit/>
          </a:bodyPr>
          <a:lstStyle/>
          <a:p>
            <a:pPr algn="ctr"/>
            <a:r>
              <a:rPr lang="en-US" sz="3200" b="1" dirty="0"/>
              <a:t>Topics for Quantum Mechanics II</a:t>
            </a:r>
          </a:p>
        </p:txBody>
      </p:sp>
    </p:spTree>
    <p:extLst>
      <p:ext uri="{BB962C8B-B14F-4D97-AF65-F5344CB8AC3E}">
        <p14:creationId xmlns:p14="http://schemas.microsoft.com/office/powerpoint/2010/main" val="3930554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2946AEC-2D6B-452E-9B57-4B3951364EF8}"/>
              </a:ext>
            </a:extLst>
          </p:cNvPr>
          <p:cNvPicPr>
            <a:picLocks noChangeAspect="1"/>
          </p:cNvPicPr>
          <p:nvPr/>
        </p:nvPicPr>
        <p:blipFill>
          <a:blip r:embed="rId3"/>
          <a:stretch>
            <a:fillRect/>
          </a:stretch>
        </p:blipFill>
        <p:spPr>
          <a:xfrm>
            <a:off x="1081087" y="966787"/>
            <a:ext cx="10029825" cy="4924425"/>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04/03/2020</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2020 -- Lecture 26</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3</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1081087" y="2391055"/>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sp>
        <p:nvSpPr>
          <p:cNvPr id="5" name="TextBox 4"/>
          <p:cNvSpPr txBox="1"/>
          <p:nvPr/>
        </p:nvSpPr>
        <p:spPr>
          <a:xfrm>
            <a:off x="1828800" y="228601"/>
            <a:ext cx="8229600" cy="461665"/>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a:t>
            </a:r>
          </a:p>
        </p:txBody>
      </p:sp>
      <p:grpSp>
        <p:nvGrpSpPr>
          <p:cNvPr id="8" name="Group 7"/>
          <p:cNvGrpSpPr/>
          <p:nvPr/>
        </p:nvGrpSpPr>
        <p:grpSpPr>
          <a:xfrm>
            <a:off x="3733800" y="1443336"/>
            <a:ext cx="381000" cy="461665"/>
            <a:chOff x="2209800" y="1443335"/>
            <a:chExt cx="381000" cy="461665"/>
          </a:xfrm>
        </p:grpSpPr>
        <p:sp>
          <p:nvSpPr>
            <p:cNvPr id="6" name="Oval 5"/>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extBox 6"/>
            <p:cNvSpPr txBox="1"/>
            <p:nvPr/>
          </p:nvSpPr>
          <p:spPr>
            <a:xfrm>
              <a:off x="2209800" y="1443335"/>
              <a:ext cx="228600" cy="461665"/>
            </a:xfrm>
            <a:prstGeom prst="rect">
              <a:avLst/>
            </a:prstGeom>
            <a:noFill/>
          </p:spPr>
          <p:txBody>
            <a:bodyPr wrap="square" rtlCol="0">
              <a:spAutoFit/>
            </a:bodyPr>
            <a:lstStyle/>
            <a:p>
              <a:r>
                <a:rPr lang="en-US" sz="2400" b="1" dirty="0">
                  <a:latin typeface="+mj-lt"/>
                </a:rPr>
                <a:t>1</a:t>
              </a:r>
            </a:p>
          </p:txBody>
        </p:sp>
      </p:grpSp>
      <p:grpSp>
        <p:nvGrpSpPr>
          <p:cNvPr id="9" name="Group 8"/>
          <p:cNvGrpSpPr/>
          <p:nvPr/>
        </p:nvGrpSpPr>
        <p:grpSpPr>
          <a:xfrm>
            <a:off x="4724400" y="1595736"/>
            <a:ext cx="381000" cy="461665"/>
            <a:chOff x="2209800" y="1443335"/>
            <a:chExt cx="381000" cy="461665"/>
          </a:xfrm>
        </p:grpSpPr>
        <p:sp>
          <p:nvSpPr>
            <p:cNvPr id="10" name="Oval 9"/>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2209800" y="1443335"/>
              <a:ext cx="228600" cy="461665"/>
            </a:xfrm>
            <a:prstGeom prst="rect">
              <a:avLst/>
            </a:prstGeom>
            <a:noFill/>
          </p:spPr>
          <p:txBody>
            <a:bodyPr wrap="square" rtlCol="0">
              <a:spAutoFit/>
            </a:bodyPr>
            <a:lstStyle/>
            <a:p>
              <a:r>
                <a:rPr lang="en-US" sz="2400" b="1" dirty="0">
                  <a:latin typeface="+mj-lt"/>
                </a:rPr>
                <a:t>2</a:t>
              </a:r>
            </a:p>
          </p:txBody>
        </p:sp>
      </p:grpSp>
      <p:grpSp>
        <p:nvGrpSpPr>
          <p:cNvPr id="12" name="Group 11"/>
          <p:cNvGrpSpPr/>
          <p:nvPr/>
        </p:nvGrpSpPr>
        <p:grpSpPr>
          <a:xfrm>
            <a:off x="4648200" y="2357736"/>
            <a:ext cx="381000" cy="461665"/>
            <a:chOff x="2209800" y="1443335"/>
            <a:chExt cx="381000" cy="461665"/>
          </a:xfrm>
        </p:grpSpPr>
        <p:sp>
          <p:nvSpPr>
            <p:cNvPr id="13" name="Oval 12"/>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p:nvSpPr>
          <p:spPr>
            <a:xfrm>
              <a:off x="2209800" y="1443335"/>
              <a:ext cx="228600" cy="461665"/>
            </a:xfrm>
            <a:prstGeom prst="rect">
              <a:avLst/>
            </a:prstGeom>
            <a:noFill/>
          </p:spPr>
          <p:txBody>
            <a:bodyPr wrap="square" rtlCol="0">
              <a:spAutoFit/>
            </a:bodyPr>
            <a:lstStyle/>
            <a:p>
              <a:r>
                <a:rPr lang="en-US" sz="2400" b="1" dirty="0">
                  <a:latin typeface="+mj-lt"/>
                </a:rPr>
                <a:t>4</a:t>
              </a:r>
            </a:p>
          </p:txBody>
        </p:sp>
      </p:grpSp>
      <p:grpSp>
        <p:nvGrpSpPr>
          <p:cNvPr id="15" name="Group 14"/>
          <p:cNvGrpSpPr/>
          <p:nvPr/>
        </p:nvGrpSpPr>
        <p:grpSpPr>
          <a:xfrm>
            <a:off x="3886200" y="3348336"/>
            <a:ext cx="381000" cy="461665"/>
            <a:chOff x="2209800" y="1443335"/>
            <a:chExt cx="381000" cy="461665"/>
          </a:xfrm>
        </p:grpSpPr>
        <p:sp>
          <p:nvSpPr>
            <p:cNvPr id="16" name="Oval 15"/>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TextBox 16"/>
            <p:cNvSpPr txBox="1"/>
            <p:nvPr/>
          </p:nvSpPr>
          <p:spPr>
            <a:xfrm>
              <a:off x="2209800" y="1443335"/>
              <a:ext cx="228600" cy="461665"/>
            </a:xfrm>
            <a:prstGeom prst="rect">
              <a:avLst/>
            </a:prstGeom>
            <a:noFill/>
          </p:spPr>
          <p:txBody>
            <a:bodyPr wrap="square" rtlCol="0">
              <a:spAutoFit/>
            </a:bodyPr>
            <a:lstStyle/>
            <a:p>
              <a:r>
                <a:rPr lang="en-US" sz="2400" b="1" dirty="0">
                  <a:latin typeface="+mj-lt"/>
                </a:rPr>
                <a:t>3</a:t>
              </a:r>
            </a:p>
          </p:txBody>
        </p:sp>
      </p:grpSp>
      <p:grpSp>
        <p:nvGrpSpPr>
          <p:cNvPr id="18" name="Group 17"/>
          <p:cNvGrpSpPr/>
          <p:nvPr/>
        </p:nvGrpSpPr>
        <p:grpSpPr>
          <a:xfrm>
            <a:off x="6477000" y="1595736"/>
            <a:ext cx="381000" cy="461665"/>
            <a:chOff x="2209800" y="1443335"/>
            <a:chExt cx="381000" cy="461665"/>
          </a:xfrm>
        </p:grpSpPr>
        <p:sp>
          <p:nvSpPr>
            <p:cNvPr id="19" name="Oval 18"/>
            <p:cNvSpPr/>
            <p:nvPr/>
          </p:nvSpPr>
          <p:spPr>
            <a:xfrm>
              <a:off x="2209800" y="1447800"/>
              <a:ext cx="381000" cy="381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extBox 19"/>
            <p:cNvSpPr txBox="1"/>
            <p:nvPr/>
          </p:nvSpPr>
          <p:spPr>
            <a:xfrm>
              <a:off x="2209800" y="1443335"/>
              <a:ext cx="228600" cy="461665"/>
            </a:xfrm>
            <a:prstGeom prst="rect">
              <a:avLst/>
            </a:prstGeom>
            <a:noFill/>
          </p:spPr>
          <p:txBody>
            <a:bodyPr wrap="square" rtlCol="0">
              <a:spAutoFit/>
            </a:bodyPr>
            <a:lstStyle/>
            <a:p>
              <a:r>
                <a:rPr lang="en-US" sz="2400" b="1" dirty="0">
                  <a:latin typeface="+mj-lt"/>
                </a:rPr>
                <a:t>5</a:t>
              </a:r>
            </a:p>
          </p:txBody>
        </p:sp>
      </p:grpSp>
      <p:cxnSp>
        <p:nvCxnSpPr>
          <p:cNvPr id="22" name="Straight Arrow Connector 21"/>
          <p:cNvCxnSpPr/>
          <p:nvPr/>
        </p:nvCxnSpPr>
        <p:spPr>
          <a:xfrm flipH="1" flipV="1">
            <a:off x="2514600" y="1219200"/>
            <a:ext cx="76200" cy="4114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533454" y="5334000"/>
            <a:ext cx="5238946" cy="188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2037368" y="5321431"/>
            <a:ext cx="552254" cy="8510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66239" y="5918599"/>
            <a:ext cx="523973" cy="461665"/>
          </a:xfrm>
          <a:prstGeom prst="rect">
            <a:avLst/>
          </a:prstGeom>
          <a:noFill/>
        </p:spPr>
        <p:txBody>
          <a:bodyPr wrap="square" rtlCol="0">
            <a:spAutoFit/>
          </a:bodyPr>
          <a:lstStyle/>
          <a:p>
            <a:r>
              <a:rPr lang="en-US" sz="2400" b="1" dirty="0">
                <a:latin typeface="+mj-lt"/>
              </a:rPr>
              <a:t>x</a:t>
            </a:r>
          </a:p>
        </p:txBody>
      </p:sp>
      <p:sp>
        <p:nvSpPr>
          <p:cNvPr id="32" name="TextBox 31"/>
          <p:cNvSpPr txBox="1"/>
          <p:nvPr/>
        </p:nvSpPr>
        <p:spPr>
          <a:xfrm>
            <a:off x="7858028" y="5105401"/>
            <a:ext cx="523973" cy="461665"/>
          </a:xfrm>
          <a:prstGeom prst="rect">
            <a:avLst/>
          </a:prstGeom>
          <a:noFill/>
        </p:spPr>
        <p:txBody>
          <a:bodyPr wrap="square" rtlCol="0">
            <a:spAutoFit/>
          </a:bodyPr>
          <a:lstStyle/>
          <a:p>
            <a:r>
              <a:rPr lang="en-US" sz="2400" b="1" dirty="0">
                <a:latin typeface="+mj-lt"/>
              </a:rPr>
              <a:t>y</a:t>
            </a:r>
          </a:p>
        </p:txBody>
      </p:sp>
      <p:sp>
        <p:nvSpPr>
          <p:cNvPr id="33" name="TextBox 32"/>
          <p:cNvSpPr txBox="1"/>
          <p:nvPr/>
        </p:nvSpPr>
        <p:spPr>
          <a:xfrm>
            <a:off x="2514601" y="762001"/>
            <a:ext cx="523973" cy="461665"/>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7" idx="2"/>
          </p:cNvCxnSpPr>
          <p:nvPr/>
        </p:nvCxnSpPr>
        <p:spPr>
          <a:xfrm flipV="1">
            <a:off x="2589622" y="1905000"/>
            <a:ext cx="1258478" cy="350520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2608476" y="1873250"/>
            <a:ext cx="2230224" cy="3536950"/>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610834" y="1976736"/>
            <a:ext cx="3866167" cy="3378083"/>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607298" y="2698423"/>
            <a:ext cx="2207246" cy="2623008"/>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583142" y="3729335"/>
            <a:ext cx="1451922" cy="1592096"/>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6" name="Object 45"/>
          <p:cNvGraphicFramePr>
            <a:graphicFrameLocks noChangeAspect="1"/>
          </p:cNvGraphicFramePr>
          <p:nvPr>
            <p:extLst>
              <p:ext uri="{D42A27DB-BD31-4B8C-83A1-F6EECF244321}">
                <p14:modId xmlns:p14="http://schemas.microsoft.com/office/powerpoint/2010/main" val="375131717"/>
              </p:ext>
            </p:extLst>
          </p:nvPr>
        </p:nvGraphicFramePr>
        <p:xfrm>
          <a:off x="5043488" y="3867150"/>
          <a:ext cx="4999037" cy="912813"/>
        </p:xfrm>
        <a:graphic>
          <a:graphicData uri="http://schemas.openxmlformats.org/presentationml/2006/ole">
            <mc:AlternateContent xmlns:mc="http://schemas.openxmlformats.org/markup-compatibility/2006">
              <mc:Choice xmlns:v="urn:schemas-microsoft-com:vml" Requires="v">
                <p:oleObj spid="_x0000_s1052" name="Equation" r:id="rId4" imgW="3403440" imgH="622080" progId="Equation.DSMT4">
                  <p:embed/>
                </p:oleObj>
              </mc:Choice>
              <mc:Fallback>
                <p:oleObj name="Equation" r:id="rId4" imgW="3403440" imgH="622080" progId="Equation.DSMT4">
                  <p:embed/>
                  <p:pic>
                    <p:nvPicPr>
                      <p:cNvPr id="46" name="Object 45"/>
                      <p:cNvPicPr/>
                      <p:nvPr/>
                    </p:nvPicPr>
                    <p:blipFill>
                      <a:blip r:embed="rId5"/>
                      <a:stretch>
                        <a:fillRect/>
                      </a:stretch>
                    </p:blipFill>
                    <p:spPr>
                      <a:xfrm>
                        <a:off x="5043488" y="3867150"/>
                        <a:ext cx="4999037" cy="912813"/>
                      </a:xfrm>
                      <a:prstGeom prst="rect">
                        <a:avLst/>
                      </a:prstGeom>
                    </p:spPr>
                  </p:pic>
                </p:oleObj>
              </mc:Fallback>
            </mc:AlternateContent>
          </a:graphicData>
        </a:graphic>
      </p:graphicFrame>
    </p:spTree>
    <p:extLst>
      <p:ext uri="{BB962C8B-B14F-4D97-AF65-F5344CB8AC3E}">
        <p14:creationId xmlns:p14="http://schemas.microsoft.com/office/powerpoint/2010/main" val="405324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sp>
        <p:nvSpPr>
          <p:cNvPr id="5" name="TextBox 4"/>
          <p:cNvSpPr txBox="1"/>
          <p:nvPr/>
        </p:nvSpPr>
        <p:spPr>
          <a:xfrm>
            <a:off x="1828800" y="228601"/>
            <a:ext cx="8229600" cy="461665"/>
          </a:xfrm>
          <a:prstGeom prst="rect">
            <a:avLst/>
          </a:prstGeom>
          <a:noFill/>
        </p:spPr>
        <p:txBody>
          <a:bodyPr wrap="square" rtlCol="0">
            <a:spAutoFit/>
          </a:bodyPr>
          <a:lstStyle/>
          <a:p>
            <a:r>
              <a:rPr lang="en-US" sz="2400" b="1" dirty="0"/>
              <a:t>Quantum mechanical treatment of </a:t>
            </a:r>
            <a:r>
              <a:rPr lang="en-US" sz="2400" b="1" dirty="0" err="1"/>
              <a:t>multiparticle</a:t>
            </a:r>
            <a:r>
              <a:rPr lang="en-US" sz="2400" b="1" dirty="0"/>
              <a:t> systems</a:t>
            </a:r>
          </a:p>
        </p:txBody>
      </p:sp>
      <p:graphicFrame>
        <p:nvGraphicFramePr>
          <p:cNvPr id="6" name="Object 5"/>
          <p:cNvGraphicFramePr>
            <a:graphicFrameLocks noChangeAspect="1"/>
          </p:cNvGraphicFramePr>
          <p:nvPr>
            <p:extLst>
              <p:ext uri="{D42A27DB-BD31-4B8C-83A1-F6EECF244321}">
                <p14:modId xmlns:p14="http://schemas.microsoft.com/office/powerpoint/2010/main" val="100669419"/>
              </p:ext>
            </p:extLst>
          </p:nvPr>
        </p:nvGraphicFramePr>
        <p:xfrm>
          <a:off x="2128839" y="855663"/>
          <a:ext cx="5037137" cy="914400"/>
        </p:xfrm>
        <a:graphic>
          <a:graphicData uri="http://schemas.openxmlformats.org/presentationml/2006/ole">
            <mc:AlternateContent xmlns:mc="http://schemas.openxmlformats.org/markup-compatibility/2006">
              <mc:Choice xmlns:v="urn:schemas-microsoft-com:vml" Requires="v">
                <p:oleObj spid="_x0000_s203819" name="Equation" r:id="rId4" imgW="3429000" imgH="622080" progId="Equation.DSMT4">
                  <p:embed/>
                </p:oleObj>
              </mc:Choice>
              <mc:Fallback>
                <p:oleObj name="Equation" r:id="rId4" imgW="3429000" imgH="622080" progId="Equation.DSMT4">
                  <p:embed/>
                  <p:pic>
                    <p:nvPicPr>
                      <p:cNvPr id="6" name="Object 5"/>
                      <p:cNvPicPr/>
                      <p:nvPr/>
                    </p:nvPicPr>
                    <p:blipFill>
                      <a:blip r:embed="rId5"/>
                      <a:stretch>
                        <a:fillRect/>
                      </a:stretch>
                    </p:blipFill>
                    <p:spPr>
                      <a:xfrm>
                        <a:off x="2128839" y="855663"/>
                        <a:ext cx="5037137" cy="9144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17352121"/>
              </p:ext>
            </p:extLst>
          </p:nvPr>
        </p:nvGraphicFramePr>
        <p:xfrm>
          <a:off x="1942902" y="1945838"/>
          <a:ext cx="5821363" cy="912813"/>
        </p:xfrm>
        <a:graphic>
          <a:graphicData uri="http://schemas.openxmlformats.org/presentationml/2006/ole">
            <mc:AlternateContent xmlns:mc="http://schemas.openxmlformats.org/markup-compatibility/2006">
              <mc:Choice xmlns:v="urn:schemas-microsoft-com:vml" Requires="v">
                <p:oleObj spid="_x0000_s203820" name="Equation" r:id="rId6" imgW="3962160" imgH="622080" progId="Equation.DSMT4">
                  <p:embed/>
                </p:oleObj>
              </mc:Choice>
              <mc:Fallback>
                <p:oleObj name="Equation" r:id="rId6" imgW="3962160" imgH="622080" progId="Equation.DSMT4">
                  <p:embed/>
                  <p:pic>
                    <p:nvPicPr>
                      <p:cNvPr id="7" name="Object 6"/>
                      <p:cNvPicPr/>
                      <p:nvPr/>
                    </p:nvPicPr>
                    <p:blipFill>
                      <a:blip r:embed="rId7"/>
                      <a:stretch>
                        <a:fillRect/>
                      </a:stretch>
                    </p:blipFill>
                    <p:spPr>
                      <a:xfrm>
                        <a:off x="1942902" y="1945838"/>
                        <a:ext cx="5821363" cy="91281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31418961"/>
              </p:ext>
            </p:extLst>
          </p:nvPr>
        </p:nvGraphicFramePr>
        <p:xfrm>
          <a:off x="2003426" y="3123188"/>
          <a:ext cx="5540375" cy="2968625"/>
        </p:xfrm>
        <a:graphic>
          <a:graphicData uri="http://schemas.openxmlformats.org/presentationml/2006/ole">
            <mc:AlternateContent xmlns:mc="http://schemas.openxmlformats.org/markup-compatibility/2006">
              <mc:Choice xmlns:v="urn:schemas-microsoft-com:vml" Requires="v">
                <p:oleObj spid="_x0000_s203821" name="Equation" r:id="rId8" imgW="3771720" imgH="2019240" progId="Equation.DSMT4">
                  <p:embed/>
                </p:oleObj>
              </mc:Choice>
              <mc:Fallback>
                <p:oleObj name="Equation" r:id="rId8" imgW="3771720" imgH="2019240" progId="Equation.DSMT4">
                  <p:embed/>
                  <p:pic>
                    <p:nvPicPr>
                      <p:cNvPr id="8" name="Object 7"/>
                      <p:cNvPicPr/>
                      <p:nvPr/>
                    </p:nvPicPr>
                    <p:blipFill>
                      <a:blip r:embed="rId9"/>
                      <a:stretch>
                        <a:fillRect/>
                      </a:stretch>
                    </p:blipFill>
                    <p:spPr>
                      <a:xfrm>
                        <a:off x="2003426" y="3123188"/>
                        <a:ext cx="5540375" cy="2968625"/>
                      </a:xfrm>
                      <a:prstGeom prst="rect">
                        <a:avLst/>
                      </a:prstGeom>
                    </p:spPr>
                  </p:pic>
                </p:oleObj>
              </mc:Fallback>
            </mc:AlternateContent>
          </a:graphicData>
        </a:graphic>
      </p:graphicFrame>
      <p:sp>
        <p:nvSpPr>
          <p:cNvPr id="9" name="Arrow: Left 8">
            <a:extLst>
              <a:ext uri="{FF2B5EF4-FFF2-40B4-BE49-F238E27FC236}">
                <a16:creationId xmlns:a16="http://schemas.microsoft.com/office/drawing/2014/main" id="{4ABA82BF-C4DC-46FF-B7C9-1781F535C39A}"/>
              </a:ext>
            </a:extLst>
          </p:cNvPr>
          <p:cNvSpPr/>
          <p:nvPr/>
        </p:nvSpPr>
        <p:spPr>
          <a:xfrm>
            <a:off x="7268228" y="5291580"/>
            <a:ext cx="338203" cy="3651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A387D2B-B09F-40D1-A440-E7AA4320CCF6}"/>
              </a:ext>
            </a:extLst>
          </p:cNvPr>
          <p:cNvSpPr txBox="1"/>
          <p:nvPr/>
        </p:nvSpPr>
        <p:spPr>
          <a:xfrm>
            <a:off x="7867238" y="5175530"/>
            <a:ext cx="4033381" cy="830997"/>
          </a:xfrm>
          <a:prstGeom prst="rect">
            <a:avLst/>
          </a:prstGeom>
          <a:noFill/>
        </p:spPr>
        <p:txBody>
          <a:bodyPr wrap="square" rtlCol="0">
            <a:spAutoFit/>
          </a:bodyPr>
          <a:lstStyle/>
          <a:p>
            <a:pPr algn="l"/>
            <a:r>
              <a:rPr lang="en-US" sz="2400" b="1" dirty="0">
                <a:solidFill>
                  <a:srgbClr val="0070C0"/>
                </a:solidFill>
              </a:rPr>
              <a:t>Does not take into account particle symmetry.</a:t>
            </a:r>
          </a:p>
        </p:txBody>
      </p:sp>
    </p:spTree>
    <p:extLst>
      <p:ext uri="{BB962C8B-B14F-4D97-AF65-F5344CB8AC3E}">
        <p14:creationId xmlns:p14="http://schemas.microsoft.com/office/powerpoint/2010/main" val="165516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a:p>
        </p:txBody>
      </p:sp>
      <p:sp>
        <p:nvSpPr>
          <p:cNvPr id="5" name="TextBox 4"/>
          <p:cNvSpPr txBox="1"/>
          <p:nvPr/>
        </p:nvSpPr>
        <p:spPr>
          <a:xfrm>
            <a:off x="365760" y="93027"/>
            <a:ext cx="11286309" cy="461665"/>
          </a:xfrm>
          <a:prstGeom prst="rect">
            <a:avLst/>
          </a:prstGeom>
          <a:noFill/>
        </p:spPr>
        <p:txBody>
          <a:bodyPr wrap="square" rtlCol="0">
            <a:spAutoFit/>
          </a:bodyPr>
          <a:lstStyle/>
          <a:p>
            <a:r>
              <a:rPr lang="en-US" sz="2400" b="1" dirty="0"/>
              <a:t>Refinement of the results for treatment of distinguishable or indistinguishable particles</a:t>
            </a:r>
          </a:p>
        </p:txBody>
      </p:sp>
      <p:graphicFrame>
        <p:nvGraphicFramePr>
          <p:cNvPr id="6" name="Object 5"/>
          <p:cNvGraphicFramePr>
            <a:graphicFrameLocks noChangeAspect="1"/>
          </p:cNvGraphicFramePr>
          <p:nvPr>
            <p:extLst>
              <p:ext uri="{D42A27DB-BD31-4B8C-83A1-F6EECF244321}">
                <p14:modId xmlns:p14="http://schemas.microsoft.com/office/powerpoint/2010/main" val="1564855488"/>
              </p:ext>
            </p:extLst>
          </p:nvPr>
        </p:nvGraphicFramePr>
        <p:xfrm>
          <a:off x="498724" y="830957"/>
          <a:ext cx="4906962" cy="915988"/>
        </p:xfrm>
        <a:graphic>
          <a:graphicData uri="http://schemas.openxmlformats.org/presentationml/2006/ole">
            <mc:AlternateContent xmlns:mc="http://schemas.openxmlformats.org/markup-compatibility/2006">
              <mc:Choice xmlns:v="urn:schemas-microsoft-com:vml" Requires="v">
                <p:oleObj spid="_x0000_s205892" name="Equation" r:id="rId4" imgW="3340080" imgH="622080" progId="Equation.DSMT4">
                  <p:embed/>
                </p:oleObj>
              </mc:Choice>
              <mc:Fallback>
                <p:oleObj name="Equation" r:id="rId4" imgW="3340080" imgH="622080" progId="Equation.DSMT4">
                  <p:embed/>
                  <p:pic>
                    <p:nvPicPr>
                      <p:cNvPr id="6" name="Object 5"/>
                      <p:cNvPicPr/>
                      <p:nvPr/>
                    </p:nvPicPr>
                    <p:blipFill>
                      <a:blip r:embed="rId5"/>
                      <a:stretch>
                        <a:fillRect/>
                      </a:stretch>
                    </p:blipFill>
                    <p:spPr>
                      <a:xfrm>
                        <a:off x="498724" y="830957"/>
                        <a:ext cx="4906962" cy="9159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51498414"/>
              </p:ext>
            </p:extLst>
          </p:nvPr>
        </p:nvGraphicFramePr>
        <p:xfrm>
          <a:off x="498724" y="1937652"/>
          <a:ext cx="8972550" cy="3289300"/>
        </p:xfrm>
        <a:graphic>
          <a:graphicData uri="http://schemas.openxmlformats.org/presentationml/2006/ole">
            <mc:AlternateContent xmlns:mc="http://schemas.openxmlformats.org/markup-compatibility/2006">
              <mc:Choice xmlns:v="urn:schemas-microsoft-com:vml" Requires="v">
                <p:oleObj spid="_x0000_s205893" name="Equation" r:id="rId6" imgW="6375240" imgH="2336760" progId="Equation.DSMT4">
                  <p:embed/>
                </p:oleObj>
              </mc:Choice>
              <mc:Fallback>
                <p:oleObj name="Equation" r:id="rId6" imgW="6375240" imgH="2336760" progId="Equation.DSMT4">
                  <p:embed/>
                  <p:pic>
                    <p:nvPicPr>
                      <p:cNvPr id="7" name="Object 6"/>
                      <p:cNvPicPr/>
                      <p:nvPr/>
                    </p:nvPicPr>
                    <p:blipFill>
                      <a:blip r:embed="rId7"/>
                      <a:stretch>
                        <a:fillRect/>
                      </a:stretch>
                    </p:blipFill>
                    <p:spPr>
                      <a:xfrm>
                        <a:off x="498724" y="1937652"/>
                        <a:ext cx="8972550" cy="32893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29045715"/>
              </p:ext>
            </p:extLst>
          </p:nvPr>
        </p:nvGraphicFramePr>
        <p:xfrm>
          <a:off x="365760" y="5286375"/>
          <a:ext cx="8658226" cy="427038"/>
        </p:xfrm>
        <a:graphic>
          <a:graphicData uri="http://schemas.openxmlformats.org/presentationml/2006/ole">
            <mc:AlternateContent xmlns:mc="http://schemas.openxmlformats.org/markup-compatibility/2006">
              <mc:Choice xmlns:v="urn:schemas-microsoft-com:vml" Requires="v">
                <p:oleObj spid="_x0000_s205894" name="Equation" r:id="rId8" imgW="5892480" imgH="291960" progId="Equation.DSMT4">
                  <p:embed/>
                </p:oleObj>
              </mc:Choice>
              <mc:Fallback>
                <p:oleObj name="Equation" r:id="rId8" imgW="5892480" imgH="291960" progId="Equation.DSMT4">
                  <p:embed/>
                  <p:pic>
                    <p:nvPicPr>
                      <p:cNvPr id="8" name="Object 7"/>
                      <p:cNvPicPr/>
                      <p:nvPr/>
                    </p:nvPicPr>
                    <p:blipFill>
                      <a:blip r:embed="rId9"/>
                      <a:stretch>
                        <a:fillRect/>
                      </a:stretch>
                    </p:blipFill>
                    <p:spPr>
                      <a:xfrm>
                        <a:off x="365760" y="5286375"/>
                        <a:ext cx="8658226" cy="42703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99682242"/>
              </p:ext>
            </p:extLst>
          </p:nvPr>
        </p:nvGraphicFramePr>
        <p:xfrm>
          <a:off x="885825" y="5927725"/>
          <a:ext cx="3152775" cy="428625"/>
        </p:xfrm>
        <a:graphic>
          <a:graphicData uri="http://schemas.openxmlformats.org/presentationml/2006/ole">
            <mc:AlternateContent xmlns:mc="http://schemas.openxmlformats.org/markup-compatibility/2006">
              <mc:Choice xmlns:v="urn:schemas-microsoft-com:vml" Requires="v">
                <p:oleObj spid="_x0000_s205895" name="Equation" r:id="rId10" imgW="2145960" imgH="291960" progId="Equation.DSMT4">
                  <p:embed/>
                </p:oleObj>
              </mc:Choice>
              <mc:Fallback>
                <p:oleObj name="Equation" r:id="rId10" imgW="2145960" imgH="291960" progId="Equation.DSMT4">
                  <p:embed/>
                  <p:pic>
                    <p:nvPicPr>
                      <p:cNvPr id="9" name="Object 8"/>
                      <p:cNvPicPr/>
                      <p:nvPr/>
                    </p:nvPicPr>
                    <p:blipFill>
                      <a:blip r:embed="rId11"/>
                      <a:stretch>
                        <a:fillRect/>
                      </a:stretch>
                    </p:blipFill>
                    <p:spPr>
                      <a:xfrm>
                        <a:off x="885825" y="5927725"/>
                        <a:ext cx="3152775" cy="428625"/>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3CE1F2D6-07A4-4A1D-B85C-BAF9EF34C344}"/>
              </a:ext>
            </a:extLst>
          </p:cNvPr>
          <p:cNvSpPr txBox="1"/>
          <p:nvPr/>
        </p:nvSpPr>
        <p:spPr>
          <a:xfrm>
            <a:off x="7829085" y="623500"/>
            <a:ext cx="3719911" cy="461665"/>
          </a:xfrm>
          <a:prstGeom prst="rect">
            <a:avLst/>
          </a:prstGeom>
          <a:noFill/>
        </p:spPr>
        <p:txBody>
          <a:bodyPr wrap="square" rtlCol="0">
            <a:spAutoFit/>
          </a:bodyPr>
          <a:lstStyle/>
          <a:p>
            <a:pPr algn="l"/>
            <a:r>
              <a:rPr lang="en-US" sz="2400" b="1" dirty="0">
                <a:latin typeface="Script MT Bold" panose="03040602040607080904" pitchFamily="66" charset="0"/>
              </a:rPr>
              <a:t>P</a:t>
            </a:r>
            <a:r>
              <a:rPr lang="en-US" sz="2400" b="1" dirty="0"/>
              <a:t>=permutation operator</a:t>
            </a:r>
          </a:p>
        </p:txBody>
      </p:sp>
      <p:graphicFrame>
        <p:nvGraphicFramePr>
          <p:cNvPr id="11" name="Object 10">
            <a:extLst>
              <a:ext uri="{FF2B5EF4-FFF2-40B4-BE49-F238E27FC236}">
                <a16:creationId xmlns:a16="http://schemas.microsoft.com/office/drawing/2014/main" id="{A65EC4B1-7DF1-404F-9AB2-BC3C6F61246B}"/>
              </a:ext>
            </a:extLst>
          </p:cNvPr>
          <p:cNvGraphicFramePr>
            <a:graphicFrameLocks noChangeAspect="1"/>
          </p:cNvGraphicFramePr>
          <p:nvPr>
            <p:extLst>
              <p:ext uri="{D42A27DB-BD31-4B8C-83A1-F6EECF244321}">
                <p14:modId xmlns:p14="http://schemas.microsoft.com/office/powerpoint/2010/main" val="3438722955"/>
              </p:ext>
            </p:extLst>
          </p:nvPr>
        </p:nvGraphicFramePr>
        <p:xfrm>
          <a:off x="7736119" y="1130613"/>
          <a:ext cx="4251183" cy="520553"/>
        </p:xfrm>
        <a:graphic>
          <a:graphicData uri="http://schemas.openxmlformats.org/presentationml/2006/ole">
            <mc:AlternateContent xmlns:mc="http://schemas.openxmlformats.org/markup-compatibility/2006">
              <mc:Choice xmlns:v="urn:schemas-microsoft-com:vml" Requires="v">
                <p:oleObj spid="_x0000_s205896" name="Equation" r:id="rId12" imgW="1866600" imgH="228600" progId="Equation.DSMT4">
                  <p:embed/>
                </p:oleObj>
              </mc:Choice>
              <mc:Fallback>
                <p:oleObj name="Equation" r:id="rId12" imgW="1866600" imgH="228600" progId="Equation.DSMT4">
                  <p:embed/>
                  <p:pic>
                    <p:nvPicPr>
                      <p:cNvPr id="0" name=""/>
                      <p:cNvPicPr/>
                      <p:nvPr/>
                    </p:nvPicPr>
                    <p:blipFill>
                      <a:blip r:embed="rId13"/>
                      <a:stretch>
                        <a:fillRect/>
                      </a:stretch>
                    </p:blipFill>
                    <p:spPr>
                      <a:xfrm>
                        <a:off x="7736119" y="1130613"/>
                        <a:ext cx="4251183" cy="520553"/>
                      </a:xfrm>
                      <a:prstGeom prst="rect">
                        <a:avLst/>
                      </a:prstGeom>
                    </p:spPr>
                  </p:pic>
                </p:oleObj>
              </mc:Fallback>
            </mc:AlternateContent>
          </a:graphicData>
        </a:graphic>
      </p:graphicFrame>
    </p:spTree>
    <p:extLst>
      <p:ext uri="{BB962C8B-B14F-4D97-AF65-F5344CB8AC3E}">
        <p14:creationId xmlns:p14="http://schemas.microsoft.com/office/powerpoint/2010/main" val="1795702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a:p>
        </p:txBody>
      </p:sp>
      <p:sp>
        <p:nvSpPr>
          <p:cNvPr id="5" name="TextBox 4"/>
          <p:cNvSpPr txBox="1"/>
          <p:nvPr/>
        </p:nvSpPr>
        <p:spPr>
          <a:xfrm>
            <a:off x="838200" y="232594"/>
            <a:ext cx="9843499" cy="461665"/>
          </a:xfrm>
          <a:prstGeom prst="rect">
            <a:avLst/>
          </a:prstGeom>
          <a:noFill/>
        </p:spPr>
        <p:txBody>
          <a:bodyPr wrap="square" rtlCol="0">
            <a:spAutoFit/>
          </a:bodyPr>
          <a:lstStyle/>
          <a:p>
            <a:r>
              <a:rPr lang="en-US" sz="2400" b="1" dirty="0"/>
              <a:t>Treating </a:t>
            </a:r>
            <a:r>
              <a:rPr lang="en-US" sz="2400" b="1" dirty="0" err="1"/>
              <a:t>multiparticle</a:t>
            </a:r>
            <a:r>
              <a:rPr lang="en-US" sz="2400" b="1" dirty="0"/>
              <a:t> systems using  “second” quantization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3375856950"/>
              </p:ext>
            </p:extLst>
          </p:nvPr>
        </p:nvGraphicFramePr>
        <p:xfrm>
          <a:off x="1808163" y="852488"/>
          <a:ext cx="7535862" cy="1922462"/>
        </p:xfrm>
        <a:graphic>
          <a:graphicData uri="http://schemas.openxmlformats.org/presentationml/2006/ole">
            <mc:AlternateContent xmlns:mc="http://schemas.openxmlformats.org/markup-compatibility/2006">
              <mc:Choice xmlns:v="urn:schemas-microsoft-com:vml" Requires="v">
                <p:oleObj spid="_x0000_s206875" name="Equation" r:id="rId4" imgW="5130720" imgH="1307880" progId="Equation.DSMT4">
                  <p:embed/>
                </p:oleObj>
              </mc:Choice>
              <mc:Fallback>
                <p:oleObj name="Equation" r:id="rId4" imgW="5130720" imgH="1307880" progId="Equation.DSMT4">
                  <p:embed/>
                  <p:pic>
                    <p:nvPicPr>
                      <p:cNvPr id="6" name="Object 5"/>
                      <p:cNvPicPr/>
                      <p:nvPr/>
                    </p:nvPicPr>
                    <p:blipFill>
                      <a:blip r:embed="rId5"/>
                      <a:stretch>
                        <a:fillRect/>
                      </a:stretch>
                    </p:blipFill>
                    <p:spPr>
                      <a:xfrm>
                        <a:off x="1808163" y="852488"/>
                        <a:ext cx="7535862" cy="19224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64035217"/>
              </p:ext>
            </p:extLst>
          </p:nvPr>
        </p:nvGraphicFramePr>
        <p:xfrm>
          <a:off x="1720645" y="2895601"/>
          <a:ext cx="8113713" cy="3529013"/>
        </p:xfrm>
        <a:graphic>
          <a:graphicData uri="http://schemas.openxmlformats.org/presentationml/2006/ole">
            <mc:AlternateContent xmlns:mc="http://schemas.openxmlformats.org/markup-compatibility/2006">
              <mc:Choice xmlns:v="urn:schemas-microsoft-com:vml" Requires="v">
                <p:oleObj spid="_x0000_s206876" name="Equation" r:id="rId6" imgW="5524200" imgH="2400120" progId="Equation.DSMT4">
                  <p:embed/>
                </p:oleObj>
              </mc:Choice>
              <mc:Fallback>
                <p:oleObj name="Equation" r:id="rId6" imgW="5524200" imgH="2400120" progId="Equation.DSMT4">
                  <p:embed/>
                  <p:pic>
                    <p:nvPicPr>
                      <p:cNvPr id="8" name="Object 7"/>
                      <p:cNvPicPr/>
                      <p:nvPr/>
                    </p:nvPicPr>
                    <p:blipFill>
                      <a:blip r:embed="rId7"/>
                      <a:stretch>
                        <a:fillRect/>
                      </a:stretch>
                    </p:blipFill>
                    <p:spPr>
                      <a:xfrm>
                        <a:off x="1720645" y="2895601"/>
                        <a:ext cx="8113713" cy="3529013"/>
                      </a:xfrm>
                      <a:prstGeom prst="rect">
                        <a:avLst/>
                      </a:prstGeom>
                    </p:spPr>
                  </p:pic>
                </p:oleObj>
              </mc:Fallback>
            </mc:AlternateContent>
          </a:graphicData>
        </a:graphic>
      </p:graphicFrame>
    </p:spTree>
    <p:extLst>
      <p:ext uri="{BB962C8B-B14F-4D97-AF65-F5344CB8AC3E}">
        <p14:creationId xmlns:p14="http://schemas.microsoft.com/office/powerpoint/2010/main" val="90185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a:p>
        </p:txBody>
      </p:sp>
      <p:sp>
        <p:nvSpPr>
          <p:cNvPr id="5" name="TextBox 4"/>
          <p:cNvSpPr txBox="1"/>
          <p:nvPr/>
        </p:nvSpPr>
        <p:spPr>
          <a:xfrm>
            <a:off x="550558" y="313876"/>
            <a:ext cx="11090883" cy="461665"/>
          </a:xfrm>
          <a:prstGeom prst="rect">
            <a:avLst/>
          </a:prstGeom>
          <a:noFill/>
        </p:spPr>
        <p:txBody>
          <a:bodyPr wrap="square" rtlCol="0">
            <a:spAutoFit/>
          </a:bodyPr>
          <a:lstStyle/>
          <a:p>
            <a:r>
              <a:rPr lang="en-US" sz="2400" b="1" dirty="0"/>
              <a:t>Treating </a:t>
            </a:r>
            <a:r>
              <a:rPr lang="en-US" sz="2400" b="1" dirty="0" err="1"/>
              <a:t>multiparticle</a:t>
            </a:r>
            <a:r>
              <a:rPr lang="en-US" sz="2400" b="1" dirty="0"/>
              <a:t> systems using  “second” quantization formalism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875263795"/>
              </p:ext>
            </p:extLst>
          </p:nvPr>
        </p:nvGraphicFramePr>
        <p:xfrm>
          <a:off x="1541981" y="946184"/>
          <a:ext cx="9175751" cy="2487612"/>
        </p:xfrm>
        <a:graphic>
          <a:graphicData uri="http://schemas.openxmlformats.org/presentationml/2006/ole">
            <mc:AlternateContent xmlns:mc="http://schemas.openxmlformats.org/markup-compatibility/2006">
              <mc:Choice xmlns:v="urn:schemas-microsoft-com:vml" Requires="v">
                <p:oleObj spid="_x0000_s207899" name="Equation" r:id="rId4" imgW="5752800" imgH="1562040" progId="Equation.DSMT4">
                  <p:embed/>
                </p:oleObj>
              </mc:Choice>
              <mc:Fallback>
                <p:oleObj name="Equation" r:id="rId4" imgW="5752800" imgH="1562040" progId="Equation.DSMT4">
                  <p:embed/>
                  <p:pic>
                    <p:nvPicPr>
                      <p:cNvPr id="9" name="Object 8"/>
                      <p:cNvPicPr/>
                      <p:nvPr/>
                    </p:nvPicPr>
                    <p:blipFill>
                      <a:blip r:embed="rId5"/>
                      <a:stretch>
                        <a:fillRect/>
                      </a:stretch>
                    </p:blipFill>
                    <p:spPr>
                      <a:xfrm>
                        <a:off x="1541981" y="946184"/>
                        <a:ext cx="9175751" cy="2487612"/>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5254284"/>
              </p:ext>
            </p:extLst>
          </p:nvPr>
        </p:nvGraphicFramePr>
        <p:xfrm>
          <a:off x="1614488" y="3514725"/>
          <a:ext cx="6340475" cy="2798763"/>
        </p:xfrm>
        <a:graphic>
          <a:graphicData uri="http://schemas.openxmlformats.org/presentationml/2006/ole">
            <mc:AlternateContent xmlns:mc="http://schemas.openxmlformats.org/markup-compatibility/2006">
              <mc:Choice xmlns:v="urn:schemas-microsoft-com:vml" Requires="v">
                <p:oleObj spid="_x0000_s207900" name="Equation" r:id="rId6" imgW="4368600" imgH="1930320" progId="Equation.DSMT4">
                  <p:embed/>
                </p:oleObj>
              </mc:Choice>
              <mc:Fallback>
                <p:oleObj name="Equation" r:id="rId6" imgW="4368600" imgH="1930320" progId="Equation.DSMT4">
                  <p:embed/>
                  <p:pic>
                    <p:nvPicPr>
                      <p:cNvPr id="11" name="Object 10"/>
                      <p:cNvPicPr/>
                      <p:nvPr/>
                    </p:nvPicPr>
                    <p:blipFill>
                      <a:blip r:embed="rId7"/>
                      <a:stretch>
                        <a:fillRect/>
                      </a:stretch>
                    </p:blipFill>
                    <p:spPr>
                      <a:xfrm>
                        <a:off x="1614488" y="3514725"/>
                        <a:ext cx="6340475" cy="2798763"/>
                      </a:xfrm>
                      <a:prstGeom prst="rect">
                        <a:avLst/>
                      </a:prstGeom>
                    </p:spPr>
                  </p:pic>
                </p:oleObj>
              </mc:Fallback>
            </mc:AlternateContent>
          </a:graphicData>
        </a:graphic>
      </p:graphicFrame>
    </p:spTree>
    <p:extLst>
      <p:ext uri="{BB962C8B-B14F-4D97-AF65-F5344CB8AC3E}">
        <p14:creationId xmlns:p14="http://schemas.microsoft.com/office/powerpoint/2010/main" val="405476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04/03/2020</a:t>
            </a:r>
          </a:p>
        </p:txBody>
      </p:sp>
      <p:sp>
        <p:nvSpPr>
          <p:cNvPr id="3" name="Footer Placeholder 2"/>
          <p:cNvSpPr>
            <a:spLocks noGrp="1"/>
          </p:cNvSpPr>
          <p:nvPr>
            <p:ph type="ftr" sz="quarter" idx="11"/>
          </p:nvPr>
        </p:nvSpPr>
        <p:spPr/>
        <p:txBody>
          <a:bodyPr/>
          <a:lstStyle/>
          <a:p>
            <a:r>
              <a:rPr lang="en-US"/>
              <a:t>PHY 742 -- Spring 2020 -- Lecture 26</a:t>
            </a:r>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a:p>
        </p:txBody>
      </p:sp>
      <p:sp>
        <p:nvSpPr>
          <p:cNvPr id="5" name="TextBox 4"/>
          <p:cNvSpPr txBox="1"/>
          <p:nvPr/>
        </p:nvSpPr>
        <p:spPr>
          <a:xfrm>
            <a:off x="321501" y="413584"/>
            <a:ext cx="11548997" cy="1200329"/>
          </a:xfrm>
          <a:prstGeom prst="rect">
            <a:avLst/>
          </a:prstGeom>
          <a:noFill/>
        </p:spPr>
        <p:txBody>
          <a:bodyPr wrap="square" rtlCol="0">
            <a:spAutoFit/>
          </a:bodyPr>
          <a:lstStyle/>
          <a:p>
            <a:r>
              <a:rPr lang="en-US" sz="2400" b="1" dirty="0"/>
              <a:t>In general, the number operator can be expressed in terms of a product of two operators.   For the case of Bose particles, these operators are very similar to the raising and lowering operators of the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4016271644"/>
              </p:ext>
            </p:extLst>
          </p:nvPr>
        </p:nvGraphicFramePr>
        <p:xfrm>
          <a:off x="1486541" y="1884307"/>
          <a:ext cx="6954838" cy="3816350"/>
        </p:xfrm>
        <a:graphic>
          <a:graphicData uri="http://schemas.openxmlformats.org/presentationml/2006/ole">
            <mc:AlternateContent xmlns:mc="http://schemas.openxmlformats.org/markup-compatibility/2006">
              <mc:Choice xmlns:v="urn:schemas-microsoft-com:vml" Requires="v">
                <p:oleObj spid="_x0000_s208910" name="Equation" r:id="rId4" imgW="3377880" imgH="1854000" progId="Equation.DSMT4">
                  <p:embed/>
                </p:oleObj>
              </mc:Choice>
              <mc:Fallback>
                <p:oleObj name="Equation" r:id="rId4" imgW="3377880" imgH="1854000" progId="Equation.DSMT4">
                  <p:embed/>
                  <p:pic>
                    <p:nvPicPr>
                      <p:cNvPr id="6" name="Object 5"/>
                      <p:cNvPicPr/>
                      <p:nvPr/>
                    </p:nvPicPr>
                    <p:blipFill>
                      <a:blip r:embed="rId5"/>
                      <a:stretch>
                        <a:fillRect/>
                      </a:stretch>
                    </p:blipFill>
                    <p:spPr>
                      <a:xfrm>
                        <a:off x="1486541" y="1884307"/>
                        <a:ext cx="6954838" cy="3816350"/>
                      </a:xfrm>
                      <a:prstGeom prst="rect">
                        <a:avLst/>
                      </a:prstGeom>
                    </p:spPr>
                  </p:pic>
                </p:oleObj>
              </mc:Fallback>
            </mc:AlternateContent>
          </a:graphicData>
        </a:graphic>
      </p:graphicFrame>
    </p:spTree>
    <p:extLst>
      <p:ext uri="{BB962C8B-B14F-4D97-AF65-F5344CB8AC3E}">
        <p14:creationId xmlns:p14="http://schemas.microsoft.com/office/powerpoint/2010/main" val="1695681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12555</TotalTime>
  <Words>776</Words>
  <Application>Microsoft Office PowerPoint</Application>
  <PresentationFormat>Widescreen</PresentationFormat>
  <Paragraphs>124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1" baseType="lpstr">
      <vt:lpstr>Arial</vt:lpstr>
      <vt:lpstr>Calibri</vt:lpstr>
      <vt:lpstr>Calibri Light</vt:lpstr>
      <vt:lpstr>Script MT Bold</vt:lpstr>
      <vt:lpstr>Office Theme</vt:lpstr>
      <vt:lpstr>MathType 7.0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695</cp:revision>
  <cp:lastPrinted>2020-04-02T07:13:01Z</cp:lastPrinted>
  <dcterms:created xsi:type="dcterms:W3CDTF">2020-01-06T21:28:26Z</dcterms:created>
  <dcterms:modified xsi:type="dcterms:W3CDTF">2020-04-02T07:13:17Z</dcterms:modified>
</cp:coreProperties>
</file>