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4" r:id="rId3"/>
    <p:sldId id="311" r:id="rId4"/>
    <p:sldId id="357" r:id="rId5"/>
    <p:sldId id="358" r:id="rId6"/>
    <p:sldId id="362" r:id="rId7"/>
    <p:sldId id="361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61" d="100"/>
          <a:sy n="61" d="100"/>
        </p:scale>
        <p:origin x="43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3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5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consider what we learned about Fermi particles and apply it to Fermi particles in multielectron atoms, starting with He.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1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Non-interacting particle energy diagram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78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first the lowest energy state of this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5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Evaluating the expectation value in terms of the creation and annihilation operators.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13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make use of the fact that the energy does not depend on spin.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64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Evaluating the two particle interaction terms, specializing to the choices of k and l that give nontrivial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62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07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is </a:t>
            </a:r>
            <a:r>
              <a:rPr lang="en-US" dirty="0" err="1"/>
              <a:t>v</a:t>
            </a:r>
            <a:r>
              <a:rPr lang="en-US" baseline="-25000" dirty="0" err="1"/>
              <a:t>ijji</a:t>
            </a:r>
            <a:r>
              <a:rPr lang="en-US" baseline="0" dirty="0"/>
              <a:t>=0?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7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total electron spin of this He atom?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4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course outline that we have been following.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#22 involves rederiving the results shown on the lecture slides and evaluating the expectation value of the energy of a He atom.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98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Fermi creation and annihilation operators.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96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results follow from the anti-commutation relations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1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probably know this notation.    If not, please pose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88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missing from this analysis?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20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Various alternative notations.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34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Defining single particle and two particle interaction terms.   Do you notice something odd on this slide?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0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2020 --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keforest-university.zoom.us/my/natalie.holzwart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260808" y="136525"/>
            <a:ext cx="11670384" cy="2077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via video link:</a:t>
            </a:r>
          </a:p>
          <a:p>
            <a:pPr algn="ctr"/>
            <a:r>
              <a:rPr lang="en-US" sz="3200" b="1" dirty="0">
                <a:hlinkClick r:id="rId3"/>
              </a:rPr>
              <a:t>https://wakeforest-university.zoom.us/my/natalie.holzwarth </a:t>
            </a:r>
            <a:endParaRPr lang="en-US" sz="3200" b="1" dirty="0"/>
          </a:p>
          <a:p>
            <a:pPr algn="ctr"/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238028" y="1820822"/>
            <a:ext cx="1197204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17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Quantum mechanics of a multi electron atom</a:t>
            </a:r>
          </a:p>
          <a:p>
            <a:pPr algn="ctr"/>
            <a:endParaRPr lang="en-US" sz="1400" b="1" dirty="0">
              <a:solidFill>
                <a:srgbClr val="7030A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Continue reading Professor Carlson’s textbook: Chapter  X. Multiple particles (Sec. F)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He atom</a:t>
            </a:r>
          </a:p>
          <a:p>
            <a:pPr marL="1885950" lvl="3" indent="-514350">
              <a:buFont typeface="+mj-lt"/>
              <a:buAutoNum type="alphaLcPeriod"/>
            </a:pPr>
            <a:r>
              <a:rPr lang="en-US" sz="3200" b="1" dirty="0">
                <a:solidFill>
                  <a:schemeClr val="folHlink"/>
                </a:solidFill>
              </a:rPr>
              <a:t>Accounting for spin.</a:t>
            </a:r>
          </a:p>
          <a:p>
            <a:pPr marL="1885950" lvl="3" indent="-514350">
              <a:buFont typeface="+mj-lt"/>
              <a:buAutoNum type="alphaLcPeriod"/>
            </a:pPr>
            <a:r>
              <a:rPr lang="en-US" sz="3200" b="1" dirty="0">
                <a:solidFill>
                  <a:schemeClr val="folHlink"/>
                </a:solidFill>
              </a:rPr>
              <a:t>Ground state.</a:t>
            </a:r>
          </a:p>
          <a:p>
            <a:pPr marL="1885950" lvl="3" indent="-514350">
              <a:buFont typeface="+mj-lt"/>
              <a:buAutoNum type="alphaLcPeriod"/>
            </a:pPr>
            <a:r>
              <a:rPr lang="en-US" sz="3200" b="1" dirty="0">
                <a:solidFill>
                  <a:schemeClr val="folHlink"/>
                </a:solidFill>
              </a:rPr>
              <a:t>Excited states.</a:t>
            </a:r>
          </a:p>
          <a:p>
            <a:endParaRPr lang="en-US" sz="2400" b="1" dirty="0"/>
          </a:p>
          <a:p>
            <a:pPr marL="457200" indent="-457200">
              <a:buAutoNum type="arabicPeriod"/>
            </a:pPr>
            <a:endParaRPr lang="en-US" sz="2400" b="1" dirty="0"/>
          </a:p>
          <a:p>
            <a:pPr marL="457200" indent="-457200">
              <a:buAutoNum type="arabicPeriod"/>
            </a:pPr>
            <a:endParaRPr lang="en-US" sz="2400" b="1" dirty="0"/>
          </a:p>
          <a:p>
            <a:pPr algn="ctr"/>
            <a:endParaRPr lang="en-US" sz="3200" b="1" dirty="0">
              <a:solidFill>
                <a:srgbClr val="7030A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CD5A7-F46F-4F36-9D79-3E6B96941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3524B7-411D-4615-9308-8B985446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631C2-B62F-4495-BA4A-EAF052E6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0D9E7-2EE0-4906-AC89-B068C929C9F5}"/>
              </a:ext>
            </a:extLst>
          </p:cNvPr>
          <p:cNvSpPr txBox="1"/>
          <p:nvPr/>
        </p:nvSpPr>
        <p:spPr>
          <a:xfrm>
            <a:off x="365760" y="315884"/>
            <a:ext cx="10540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Spectrum of single particle states for He atom  (schematic)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47EC-5C91-413B-812C-66A5C1BC2C8C}"/>
              </a:ext>
            </a:extLst>
          </p:cNvPr>
          <p:cNvCxnSpPr/>
          <p:nvPr/>
        </p:nvCxnSpPr>
        <p:spPr>
          <a:xfrm>
            <a:off x="838200" y="5503025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638556-AB79-42CA-A981-6CBB2535F779}"/>
              </a:ext>
            </a:extLst>
          </p:cNvPr>
          <p:cNvCxnSpPr/>
          <p:nvPr/>
        </p:nvCxnSpPr>
        <p:spPr>
          <a:xfrm>
            <a:off x="773084" y="2962102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DBB454-BE9D-4BF5-9127-14908500BEFD}"/>
              </a:ext>
            </a:extLst>
          </p:cNvPr>
          <p:cNvCxnSpPr/>
          <p:nvPr/>
        </p:nvCxnSpPr>
        <p:spPr>
          <a:xfrm>
            <a:off x="773084" y="3746269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1EE61C6-6904-46F5-B666-8F22808985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737127"/>
              </p:ext>
            </p:extLst>
          </p:nvPr>
        </p:nvGraphicFramePr>
        <p:xfrm>
          <a:off x="2399722" y="5117384"/>
          <a:ext cx="642735" cy="771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71" name="Equation" r:id="rId4" imgW="190440" imgH="228600" progId="Equation.DSMT4">
                  <p:embed/>
                </p:oleObj>
              </mc:Choice>
              <mc:Fallback>
                <p:oleObj name="Equation" r:id="rId4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99722" y="5117384"/>
                        <a:ext cx="642735" cy="771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74BFE60-A81A-47F6-A8C8-77DB6F8BD5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963816"/>
              </p:ext>
            </p:extLst>
          </p:nvPr>
        </p:nvGraphicFramePr>
        <p:xfrm>
          <a:off x="2253243" y="3463388"/>
          <a:ext cx="1173480" cy="71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72" name="Equation" r:id="rId6" imgW="393480" imgH="241200" progId="Equation.DSMT4">
                  <p:embed/>
                </p:oleObj>
              </mc:Choice>
              <mc:Fallback>
                <p:oleObj name="Equation" r:id="rId6" imgW="393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53243" y="3463388"/>
                        <a:ext cx="1173480" cy="719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B4219DA-C0FD-4772-8C27-14CADC5691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911378"/>
              </p:ext>
            </p:extLst>
          </p:nvPr>
        </p:nvGraphicFramePr>
        <p:xfrm>
          <a:off x="2253243" y="2591673"/>
          <a:ext cx="1665551" cy="71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73" name="Equation" r:id="rId8" imgW="558720" imgH="241200" progId="Equation.DSMT4">
                  <p:embed/>
                </p:oleObj>
              </mc:Choice>
              <mc:Fallback>
                <p:oleObj name="Equation" r:id="rId8" imgW="558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53243" y="2591673"/>
                        <a:ext cx="1665551" cy="719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41DE8E3-AC51-4E57-9428-3AD2652F9E2E}"/>
              </a:ext>
            </a:extLst>
          </p:cNvPr>
          <p:cNvSpPr txBox="1"/>
          <p:nvPr/>
        </p:nvSpPr>
        <p:spPr>
          <a:xfrm>
            <a:off x="1270453" y="1579418"/>
            <a:ext cx="54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.</a:t>
            </a:r>
          </a:p>
          <a:p>
            <a:pPr algn="l"/>
            <a:r>
              <a:rPr lang="en-US" sz="2400" b="1" dirty="0"/>
              <a:t>.</a:t>
            </a:r>
          </a:p>
          <a:p>
            <a:pPr algn="l"/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3600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28F1D3-E425-45FA-88DE-3EEF3D86E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2CE08-5B7B-41CF-9C3B-77333903F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88694-0AC2-478D-95D4-B467385AC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B3B0FD-6062-4827-B673-DDD065583E16}"/>
              </a:ext>
            </a:extLst>
          </p:cNvPr>
          <p:cNvSpPr txBox="1"/>
          <p:nvPr/>
        </p:nvSpPr>
        <p:spPr>
          <a:xfrm>
            <a:off x="315884" y="266007"/>
            <a:ext cx="9260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Ground state configuration for He atom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AC6A35-4137-4142-9E9F-2CA20BFEBFC4}"/>
              </a:ext>
            </a:extLst>
          </p:cNvPr>
          <p:cNvCxnSpPr/>
          <p:nvPr/>
        </p:nvCxnSpPr>
        <p:spPr>
          <a:xfrm>
            <a:off x="1140226" y="5622175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960085-D88A-4560-AF40-CEF4055E7801}"/>
              </a:ext>
            </a:extLst>
          </p:cNvPr>
          <p:cNvCxnSpPr/>
          <p:nvPr/>
        </p:nvCxnSpPr>
        <p:spPr>
          <a:xfrm>
            <a:off x="1075110" y="3081252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2E7725-CAB8-49A8-834A-9E30A57B1E72}"/>
              </a:ext>
            </a:extLst>
          </p:cNvPr>
          <p:cNvCxnSpPr/>
          <p:nvPr/>
        </p:nvCxnSpPr>
        <p:spPr>
          <a:xfrm>
            <a:off x="1075110" y="3865419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FBD8883-C8CE-4571-93BD-64EAA647BB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41053"/>
              </p:ext>
            </p:extLst>
          </p:nvPr>
        </p:nvGraphicFramePr>
        <p:xfrm>
          <a:off x="2701748" y="5236534"/>
          <a:ext cx="642735" cy="771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3" name="Equation" r:id="rId4" imgW="190440" imgH="228600" progId="Equation.DSMT4">
                  <p:embed/>
                </p:oleObj>
              </mc:Choice>
              <mc:Fallback>
                <p:oleObj name="Equation" r:id="rId4" imgW="190440" imgH="2286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695E43DF-A6CE-4B0F-BDAC-A1DC7180CF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01748" y="5236534"/>
                        <a:ext cx="642735" cy="771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7599052-68BC-49C7-A70B-A2671C9AC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995040"/>
              </p:ext>
            </p:extLst>
          </p:nvPr>
        </p:nvGraphicFramePr>
        <p:xfrm>
          <a:off x="2555269" y="3582538"/>
          <a:ext cx="1173480" cy="71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4" name="Equation" r:id="rId6" imgW="393480" imgH="241200" progId="Equation.DSMT4">
                  <p:embed/>
                </p:oleObj>
              </mc:Choice>
              <mc:Fallback>
                <p:oleObj name="Equation" r:id="rId6" imgW="393480" imgH="2412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1588E698-6B21-45D7-99D2-A37872EACD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55269" y="3582538"/>
                        <a:ext cx="1173480" cy="719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296DDE7-AD48-4AA3-8A5E-FB11A4133E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325751"/>
              </p:ext>
            </p:extLst>
          </p:nvPr>
        </p:nvGraphicFramePr>
        <p:xfrm>
          <a:off x="2555269" y="2710823"/>
          <a:ext cx="1665551" cy="71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5" name="Equation" r:id="rId8" imgW="558720" imgH="241200" progId="Equation.DSMT4">
                  <p:embed/>
                </p:oleObj>
              </mc:Choice>
              <mc:Fallback>
                <p:oleObj name="Equation" r:id="rId8" imgW="558720" imgH="2412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44DBAE09-36B3-4825-B6AA-E17F78085F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55269" y="2710823"/>
                        <a:ext cx="1665551" cy="719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DB17351-F504-4E0C-9810-2878F4D105BB}"/>
              </a:ext>
            </a:extLst>
          </p:cNvPr>
          <p:cNvSpPr txBox="1"/>
          <p:nvPr/>
        </p:nvSpPr>
        <p:spPr>
          <a:xfrm>
            <a:off x="1572479" y="1698568"/>
            <a:ext cx="54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.</a:t>
            </a:r>
          </a:p>
          <a:p>
            <a:pPr algn="l"/>
            <a:r>
              <a:rPr lang="en-US" sz="2400" b="1" dirty="0"/>
              <a:t>.</a:t>
            </a:r>
          </a:p>
          <a:p>
            <a:pPr algn="l"/>
            <a:r>
              <a:rPr lang="en-US" sz="2400" b="1" dirty="0"/>
              <a:t>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C44DC87-D82A-4006-A187-08192FCACAEB}"/>
              </a:ext>
            </a:extLst>
          </p:cNvPr>
          <p:cNvCxnSpPr/>
          <p:nvPr/>
        </p:nvCxnSpPr>
        <p:spPr>
          <a:xfrm flipV="1">
            <a:off x="1596044" y="5153891"/>
            <a:ext cx="0" cy="8645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FA0CAEE-3B15-401D-A9DF-B5E4E42A8CDE}"/>
              </a:ext>
            </a:extLst>
          </p:cNvPr>
          <p:cNvCxnSpPr/>
          <p:nvPr/>
        </p:nvCxnSpPr>
        <p:spPr>
          <a:xfrm flipV="1">
            <a:off x="1881446" y="5156666"/>
            <a:ext cx="0" cy="864524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DD59BF69-B93C-4E51-B7C3-723C73423A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799748"/>
              </p:ext>
            </p:extLst>
          </p:nvPr>
        </p:nvGraphicFramePr>
        <p:xfrm>
          <a:off x="5306636" y="3429000"/>
          <a:ext cx="3992323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6" name="Equation" r:id="rId10" imgW="927000" imgH="253800" progId="Equation.DSMT4">
                  <p:embed/>
                </p:oleObj>
              </mc:Choice>
              <mc:Fallback>
                <p:oleObj name="Equation" r:id="rId10" imgW="927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06636" y="3429000"/>
                        <a:ext cx="3992323" cy="109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17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09E3B-151D-4801-BF70-1C59CA96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0C485-2337-4AB6-897A-5628312FC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E8648-F36E-4318-904A-D95B72A0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6F8C75-0012-462A-8A03-18F7D47A6DDE}"/>
              </a:ext>
            </a:extLst>
          </p:cNvPr>
          <p:cNvSpPr txBox="1"/>
          <p:nvPr/>
        </p:nvSpPr>
        <p:spPr>
          <a:xfrm>
            <a:off x="349135" y="232756"/>
            <a:ext cx="1039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Expectation value of  Hamiltonian for ground state of He atom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28B92D-FEC8-4E98-A6EB-0614F39538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480776"/>
              </p:ext>
            </p:extLst>
          </p:nvPr>
        </p:nvGraphicFramePr>
        <p:xfrm>
          <a:off x="446881" y="692660"/>
          <a:ext cx="718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9" name="Equation" r:id="rId4" imgW="3111480" imgH="520560" progId="Equation.DSMT4">
                  <p:embed/>
                </p:oleObj>
              </mc:Choice>
              <mc:Fallback>
                <p:oleObj name="Equation" r:id="rId4" imgW="3111480" imgH="520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A62EEE9-41FC-4CA4-80A8-831FCE183C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881" y="692660"/>
                        <a:ext cx="718343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44D950D-063A-4558-AA0F-9F74CD8EB1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222501"/>
              </p:ext>
            </p:extLst>
          </p:nvPr>
        </p:nvGraphicFramePr>
        <p:xfrm>
          <a:off x="229712" y="1875281"/>
          <a:ext cx="9845313" cy="84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50" name="Equation" r:id="rId6" imgW="2946240" imgH="253800" progId="Equation.DSMT4">
                  <p:embed/>
                </p:oleObj>
              </mc:Choice>
              <mc:Fallback>
                <p:oleObj name="Equation" r:id="rId6" imgW="2946240" imgH="2538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DD59BF69-B93C-4E51-B7C3-723C73423A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9712" y="1875281"/>
                        <a:ext cx="9845313" cy="848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712513D-C94E-4658-BC8F-4C5F97F310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733121"/>
              </p:ext>
            </p:extLst>
          </p:nvPr>
        </p:nvGraphicFramePr>
        <p:xfrm>
          <a:off x="413108" y="2669019"/>
          <a:ext cx="9196388" cy="383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51" name="Equation" r:id="rId8" imgW="3720960" imgH="1549080" progId="Equation.DSMT4">
                  <p:embed/>
                </p:oleObj>
              </mc:Choice>
              <mc:Fallback>
                <p:oleObj name="Equation" r:id="rId8" imgW="3720960" imgH="154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3108" y="2669019"/>
                        <a:ext cx="9196388" cy="383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7E7643B-B7ED-4501-9691-41E3763C0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906283"/>
              </p:ext>
            </p:extLst>
          </p:nvPr>
        </p:nvGraphicFramePr>
        <p:xfrm>
          <a:off x="8919315" y="3429000"/>
          <a:ext cx="2562225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52" name="Equation" r:id="rId10" imgW="1244520" imgH="1244520" progId="Equation.DSMT4">
                  <p:embed/>
                </p:oleObj>
              </mc:Choice>
              <mc:Fallback>
                <p:oleObj name="Equation" r:id="rId10" imgW="1244520" imgH="12445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919315" y="3429000"/>
                        <a:ext cx="2562225" cy="256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398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09E3B-151D-4801-BF70-1C59CA96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0C485-2337-4AB6-897A-5628312FC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E8648-F36E-4318-904A-D95B72A0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6F8C75-0012-462A-8A03-18F7D47A6DDE}"/>
              </a:ext>
            </a:extLst>
          </p:cNvPr>
          <p:cNvSpPr txBox="1"/>
          <p:nvPr/>
        </p:nvSpPr>
        <p:spPr>
          <a:xfrm>
            <a:off x="349135" y="232756"/>
            <a:ext cx="1039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Expectation value of  Hamiltonian for ground state of He atom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28B92D-FEC8-4E98-A6EB-0614F39538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635645"/>
              </p:ext>
            </p:extLst>
          </p:nvPr>
        </p:nvGraphicFramePr>
        <p:xfrm>
          <a:off x="446881" y="692660"/>
          <a:ext cx="718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1" name="Equation" r:id="rId4" imgW="3111480" imgH="520560" progId="Equation.DSMT4">
                  <p:embed/>
                </p:oleObj>
              </mc:Choice>
              <mc:Fallback>
                <p:oleObj name="Equation" r:id="rId4" imgW="3111480" imgH="520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F28B92D-FEC8-4E98-A6EB-0614F39538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881" y="692660"/>
                        <a:ext cx="718343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44D950D-063A-4558-AA0F-9F74CD8EB1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712" y="1875281"/>
          <a:ext cx="9845313" cy="84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2" name="Equation" r:id="rId6" imgW="2946240" imgH="253800" progId="Equation.DSMT4">
                  <p:embed/>
                </p:oleObj>
              </mc:Choice>
              <mc:Fallback>
                <p:oleObj name="Equation" r:id="rId6" imgW="294624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44D950D-063A-4558-AA0F-9F74CD8EB1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9712" y="1875281"/>
                        <a:ext cx="9845313" cy="848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8C0A57D-CC38-4A77-9C3C-79B3CE43A9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967369"/>
              </p:ext>
            </p:extLst>
          </p:nvPr>
        </p:nvGraphicFramePr>
        <p:xfrm>
          <a:off x="768009" y="2922084"/>
          <a:ext cx="7842591" cy="2606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3" name="Equation" r:id="rId8" imgW="4203360" imgH="1396800" progId="Equation.DSMT4">
                  <p:embed/>
                </p:oleObj>
              </mc:Choice>
              <mc:Fallback>
                <p:oleObj name="Equation" r:id="rId8" imgW="420336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8009" y="2922084"/>
                        <a:ext cx="7842591" cy="2606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792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54BC8-A922-47BF-BD4F-AB5D1D209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F7F01-7AB2-4820-AC26-B70E846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3CE7E-0536-4449-84DC-2FAD311E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D200D6-1925-49CC-9817-D6DB4A156107}"/>
              </a:ext>
            </a:extLst>
          </p:cNvPr>
          <p:cNvSpPr txBox="1"/>
          <p:nvPr/>
        </p:nvSpPr>
        <p:spPr>
          <a:xfrm>
            <a:off x="399011" y="182880"/>
            <a:ext cx="10954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Now consider the interaction term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C3FC95D-BE51-4C0B-A227-A39DB3DB1D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817833"/>
              </p:ext>
            </p:extLst>
          </p:nvPr>
        </p:nvGraphicFramePr>
        <p:xfrm>
          <a:off x="444500" y="766763"/>
          <a:ext cx="11303000" cy="546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6" name="Equation" r:id="rId4" imgW="5587920" imgH="2705040" progId="Equation.DSMT4">
                  <p:embed/>
                </p:oleObj>
              </mc:Choice>
              <mc:Fallback>
                <p:oleObj name="Equation" r:id="rId4" imgW="5587920" imgH="2705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F28B92D-FEC8-4E98-A6EB-0614F39538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4500" y="766763"/>
                        <a:ext cx="11303000" cy="546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470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8D241D-C23D-4B13-9CCC-96F8A520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77403-B6BB-4BD0-A33B-C4BF9D13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A492C-2A6C-4E82-A78B-1B802349B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4DDB47-B9E0-4AFE-A298-E3A9A2AEC2B6}"/>
              </a:ext>
            </a:extLst>
          </p:cNvPr>
          <p:cNvSpPr txBox="1"/>
          <p:nvPr/>
        </p:nvSpPr>
        <p:spPr>
          <a:xfrm>
            <a:off x="349135" y="232756"/>
            <a:ext cx="1039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Expectation value of  Hamiltonian for ground state of He atom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8DBCD1-CE24-433C-AE7D-1495C1D78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604540"/>
              </p:ext>
            </p:extLst>
          </p:nvPr>
        </p:nvGraphicFramePr>
        <p:xfrm>
          <a:off x="446881" y="692660"/>
          <a:ext cx="718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91" name="Equation" r:id="rId4" imgW="3111480" imgH="520560" progId="Equation.DSMT4">
                  <p:embed/>
                </p:oleObj>
              </mc:Choice>
              <mc:Fallback>
                <p:oleObj name="Equation" r:id="rId4" imgW="3111480" imgH="520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F28B92D-FEC8-4E98-A6EB-0614F39538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881" y="692660"/>
                        <a:ext cx="718343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5420444-7A91-4B8F-B17E-9B7AB8B6F4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712" y="1875281"/>
          <a:ext cx="9845313" cy="84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92" name="Equation" r:id="rId6" imgW="2946240" imgH="253800" progId="Equation.DSMT4">
                  <p:embed/>
                </p:oleObj>
              </mc:Choice>
              <mc:Fallback>
                <p:oleObj name="Equation" r:id="rId6" imgW="294624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44D950D-063A-4558-AA0F-9F74CD8EB1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9712" y="1875281"/>
                        <a:ext cx="9845313" cy="848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6635A72-0EA1-4E76-AC53-AC16BD48D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444040"/>
              </p:ext>
            </p:extLst>
          </p:nvPr>
        </p:nvGraphicFramePr>
        <p:xfrm>
          <a:off x="1004454" y="3016250"/>
          <a:ext cx="784225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93" name="Equation" r:id="rId8" imgW="4203360" imgH="1790640" progId="Equation.DSMT4">
                  <p:embed/>
                </p:oleObj>
              </mc:Choice>
              <mc:Fallback>
                <p:oleObj name="Equation" r:id="rId8" imgW="4203360" imgH="17906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8C0A57D-CC38-4A77-9C3C-79B3CE43A9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04454" y="3016250"/>
                        <a:ext cx="7842250" cy="334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2099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64E10-4E92-457A-8037-C0BD799F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7BF7E-182D-46F8-BABE-A2610DF9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43334-884F-4FB7-AF81-5D350DE9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EEC06C-96F3-42FC-9B13-378A43D513E8}"/>
              </a:ext>
            </a:extLst>
          </p:cNvPr>
          <p:cNvSpPr txBox="1"/>
          <p:nvPr/>
        </p:nvSpPr>
        <p:spPr>
          <a:xfrm>
            <a:off x="648393" y="332509"/>
            <a:ext cx="10705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Evaluation of two particle term,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E0ACED0-1299-4D40-BA4C-A3DA46268B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966268"/>
              </p:ext>
            </p:extLst>
          </p:nvPr>
        </p:nvGraphicFramePr>
        <p:xfrm>
          <a:off x="1235162" y="1351713"/>
          <a:ext cx="9088437" cy="376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0" name="Equation" r:id="rId4" imgW="3898800" imgH="1612800" progId="Equation.DSMT4">
                  <p:embed/>
                </p:oleObj>
              </mc:Choice>
              <mc:Fallback>
                <p:oleObj name="Equation" r:id="rId4" imgW="3898800" imgH="1612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9F95F5A-EA21-433A-9987-51DE6419AA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5162" y="1351713"/>
                        <a:ext cx="9088437" cy="376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34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0C00F5-8400-45BC-AAD5-B9549B34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EF4DBD-673D-43CD-8E71-8277CC4E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040F6-603E-474D-881A-4AFDF7B84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E55653-E498-4462-995A-8FAA6E6C4D75}"/>
              </a:ext>
            </a:extLst>
          </p:cNvPr>
          <p:cNvSpPr txBox="1"/>
          <p:nvPr/>
        </p:nvSpPr>
        <p:spPr>
          <a:xfrm>
            <a:off x="328079" y="136525"/>
            <a:ext cx="972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638C265-4955-4D6F-A3AF-E6AFAD2234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927713"/>
              </p:ext>
            </p:extLst>
          </p:nvPr>
        </p:nvGraphicFramePr>
        <p:xfrm>
          <a:off x="446881" y="692660"/>
          <a:ext cx="718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0" name="Equation" r:id="rId4" imgW="3111480" imgH="520560" progId="Equation.DSMT4">
                  <p:embed/>
                </p:oleObj>
              </mc:Choice>
              <mc:Fallback>
                <p:oleObj name="Equation" r:id="rId4" imgW="3111480" imgH="520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F8DBCD1-CE24-433C-AE7D-1495C1D781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881" y="692660"/>
                        <a:ext cx="718343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42AE33E-2D1C-4FC4-84B2-C8D80AFBF1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78884"/>
              </p:ext>
            </p:extLst>
          </p:nvPr>
        </p:nvGraphicFramePr>
        <p:xfrm>
          <a:off x="629199" y="1895985"/>
          <a:ext cx="9844087" cy="390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1" name="Equation" r:id="rId6" imgW="2946240" imgH="1168200" progId="Equation.DSMT4">
                  <p:embed/>
                </p:oleObj>
              </mc:Choice>
              <mc:Fallback>
                <p:oleObj name="Equation" r:id="rId6" imgW="2946240" imgH="1168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5420444-7A91-4B8F-B17E-9B7AB8B6F4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9199" y="1895985"/>
                        <a:ext cx="9844087" cy="3906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16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3A0B78-E9BB-4FCF-8A23-526EA7C70C62}"/>
              </a:ext>
            </a:extLst>
          </p:cNvPr>
          <p:cNvSpPr/>
          <p:nvPr/>
        </p:nvSpPr>
        <p:spPr>
          <a:xfrm>
            <a:off x="638826" y="5373666"/>
            <a:ext cx="8192022" cy="365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762F60-2DAC-4E59-8C8F-A32E1AD6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227928-1608-48F4-AAF4-4CF3E43C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2124A-79AC-4038-98CD-AF8A1F3B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F450D-1FA2-4717-A63B-9A2A055F345D}"/>
              </a:ext>
            </a:extLst>
          </p:cNvPr>
          <p:cNvSpPr txBox="1"/>
          <p:nvPr/>
        </p:nvSpPr>
        <p:spPr>
          <a:xfrm>
            <a:off x="71717" y="136525"/>
            <a:ext cx="1128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Topics for Quantum Mechanics II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5BCBB4-396D-4EB5-92EC-01192039F952}"/>
              </a:ext>
            </a:extLst>
          </p:cNvPr>
          <p:cNvSpPr txBox="1"/>
          <p:nvPr/>
        </p:nvSpPr>
        <p:spPr>
          <a:xfrm>
            <a:off x="204328" y="487025"/>
            <a:ext cx="115196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analysis</a:t>
            </a:r>
          </a:p>
          <a:p>
            <a:pPr lvl="1"/>
            <a:r>
              <a:rPr lang="en-US" sz="2400" b="1" dirty="0"/>
              <a:t>Single particle interacting with electromagnetic fields – EC Chap. 9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Scattering of a particle from a spherical potential – EC Chap. 14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More time independent perturbation methods – EC  Chap. 12, 13</a:t>
            </a:r>
            <a:endParaRPr lang="en-US" sz="2400" dirty="0"/>
          </a:p>
          <a:p>
            <a:pPr lvl="1"/>
            <a:r>
              <a:rPr lang="en-US" sz="2400" b="1" dirty="0"/>
              <a:t>Single electron states of a multi-well potential </a:t>
            </a:r>
            <a:r>
              <a:rPr lang="en-US" sz="2400" b="1" dirty="0">
                <a:sym typeface="Wingdings" panose="05000000000000000000" pitchFamily="2" charset="2"/>
              </a:rPr>
              <a:t> molecules and solids – EC Chap. 2,6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Time dependent perturbation methods – EC  Chap. 15</a:t>
            </a:r>
          </a:p>
          <a:p>
            <a:pPr lvl="1"/>
            <a:r>
              <a:rPr lang="en-US" sz="2400" b="1" dirty="0"/>
              <a:t>Relativistic effects and the Dirac Equation – EC Chap. 16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Path integral formalism (Feynman) – EC Chap. 11.C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Multiple particle analysis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Quantization of the electromagnetic fields – EC Chap.  17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Photons and atoms – EC Chap. 18</a:t>
            </a:r>
          </a:p>
          <a:p>
            <a:pPr lvl="1"/>
            <a:r>
              <a:rPr lang="en-US" sz="2400" b="1" dirty="0"/>
              <a:t>Multi particle systems;  Bose and Fermi particles – EC Chap. 10</a:t>
            </a:r>
          </a:p>
          <a:p>
            <a:pPr lvl="1"/>
            <a:r>
              <a:rPr lang="en-US" sz="2400" b="1" dirty="0"/>
              <a:t>Multi electron atoms and materials</a:t>
            </a:r>
          </a:p>
          <a:p>
            <a:pPr lvl="2"/>
            <a:r>
              <a:rPr lang="en-US" sz="2400" b="1" dirty="0" err="1"/>
              <a:t>Hartree-Fock</a:t>
            </a:r>
            <a:r>
              <a:rPr lang="en-US" sz="2400" b="1" dirty="0"/>
              <a:t> approximation</a:t>
            </a:r>
          </a:p>
          <a:p>
            <a:pPr lvl="2"/>
            <a:r>
              <a:rPr lang="en-US" sz="2400" b="1" dirty="0"/>
              <a:t>Density functional approximation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055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8F9BED-4A21-450D-A786-05440A6BB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" y="914400"/>
            <a:ext cx="10020300" cy="50292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59A77-10D0-4645-853C-1FD8D7E77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135A1-FA1B-452A-96EB-A13C22EA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2CA88-BBA3-471C-98EC-FF0C6F9C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4DAB41-5537-4C65-AC21-9E6CEB113799}"/>
              </a:ext>
            </a:extLst>
          </p:cNvPr>
          <p:cNvSpPr/>
          <p:nvPr/>
        </p:nvSpPr>
        <p:spPr>
          <a:xfrm>
            <a:off x="1205948" y="2666627"/>
            <a:ext cx="9780104" cy="365125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05732" y="168724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Second quantization for Fermi particles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667662"/>
              </p:ext>
            </p:extLst>
          </p:nvPr>
        </p:nvGraphicFramePr>
        <p:xfrm>
          <a:off x="1673225" y="2252663"/>
          <a:ext cx="7815263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0" name="Equation" r:id="rId4" imgW="3797280" imgH="1968480" progId="Equation.DSMT4">
                  <p:embed/>
                </p:oleObj>
              </mc:Choice>
              <mc:Fallback>
                <p:oleObj name="Equation" r:id="rId4" imgW="3797280" imgH="1968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3225" y="2252663"/>
                        <a:ext cx="7815263" cy="405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DB98733-A091-46FB-99C7-2E21B795549D}"/>
              </a:ext>
            </a:extLst>
          </p:cNvPr>
          <p:cNvSpPr txBox="1"/>
          <p:nvPr/>
        </p:nvSpPr>
        <p:spPr>
          <a:xfrm>
            <a:off x="413359" y="136525"/>
            <a:ext cx="11624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the past lectures, we have considered how to represent the quantum mechanics of identical particles.    For treating a many electron atom,  the focus is on representing the Fermi properties of the electrons.   For example, in a basis with state labels </a:t>
            </a:r>
            <a:r>
              <a:rPr lang="en-US" sz="2400" b="1" i="1" dirty="0" err="1"/>
              <a:t>a,b,c</a:t>
            </a:r>
            <a:r>
              <a:rPr lang="en-US" sz="2400" b="1" dirty="0"/>
              <a:t>…. the second quantization operators work as follows.</a:t>
            </a:r>
          </a:p>
        </p:txBody>
      </p:sp>
    </p:spTree>
    <p:extLst>
      <p:ext uri="{BB962C8B-B14F-4D97-AF65-F5344CB8AC3E}">
        <p14:creationId xmlns:p14="http://schemas.microsoft.com/office/powerpoint/2010/main" val="268034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507395"/>
              </p:ext>
            </p:extLst>
          </p:nvPr>
        </p:nvGraphicFramePr>
        <p:xfrm>
          <a:off x="1838325" y="69850"/>
          <a:ext cx="8172450" cy="630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1" name="Equation" r:id="rId4" imgW="5397480" imgH="4165560" progId="Equation.DSMT4">
                  <p:embed/>
                </p:oleObj>
              </mc:Choice>
              <mc:Fallback>
                <p:oleObj name="Equation" r:id="rId4" imgW="5397480" imgH="4165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8325" y="69850"/>
                        <a:ext cx="8172450" cy="630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B271E6D-0327-40A2-A292-6AB67B21BFEA}"/>
              </a:ext>
            </a:extLst>
          </p:cNvPr>
          <p:cNvSpPr txBox="1"/>
          <p:nvPr/>
        </p:nvSpPr>
        <p:spPr>
          <a:xfrm>
            <a:off x="6951945" y="926926"/>
            <a:ext cx="3933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These results follow from the anti commutator relations of the operators.</a:t>
            </a:r>
          </a:p>
        </p:txBody>
      </p:sp>
    </p:spTree>
    <p:extLst>
      <p:ext uri="{BB962C8B-B14F-4D97-AF65-F5344CB8AC3E}">
        <p14:creationId xmlns:p14="http://schemas.microsoft.com/office/powerpoint/2010/main" val="63066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B04ED-1D25-4E7B-BDED-741BDAC9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C8E244-0996-497F-A0B6-E7D4FD12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C64C3-340F-430A-868C-768362B9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4F5240-9462-4BEB-BFDD-415AF8BE80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79" t="5204" r="7395"/>
          <a:stretch/>
        </p:blipFill>
        <p:spPr>
          <a:xfrm>
            <a:off x="60960" y="512082"/>
            <a:ext cx="7040880" cy="58338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3B2D1FE-5746-4BA7-B2BB-6341C190D3F8}"/>
              </a:ext>
            </a:extLst>
          </p:cNvPr>
          <p:cNvSpPr/>
          <p:nvPr/>
        </p:nvSpPr>
        <p:spPr>
          <a:xfrm>
            <a:off x="0" y="0"/>
            <a:ext cx="110354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https://www.nist.gov/system/files/documents/2019/12/10/nist_periodictable_july2019_crop.pdf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9B370093-DCCD-45CC-8518-D356D4A9ED27}"/>
              </a:ext>
            </a:extLst>
          </p:cNvPr>
          <p:cNvSpPr/>
          <p:nvPr/>
        </p:nvSpPr>
        <p:spPr>
          <a:xfrm rot="17747704">
            <a:off x="7436497" y="933617"/>
            <a:ext cx="890451" cy="11887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A3745D-6761-4EB2-AC3E-EF20E0A527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1605" y="868477"/>
            <a:ext cx="2040254" cy="296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29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E8ADF4-0FA0-4FC6-81DA-D21A6D87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D0D0E-6885-4E5C-80FB-AA26F3B0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CF85F-2EF4-4244-B334-F1E9F98D1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B89E7C8-DA9E-4AEB-B5AE-B12A65EAED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35342"/>
              </p:ext>
            </p:extLst>
          </p:nvPr>
        </p:nvGraphicFramePr>
        <p:xfrm>
          <a:off x="995363" y="1014413"/>
          <a:ext cx="8986837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7" name="Equation" r:id="rId4" imgW="5638680" imgH="2120760" progId="Equation.DSMT4">
                  <p:embed/>
                </p:oleObj>
              </mc:Choice>
              <mc:Fallback>
                <p:oleObj name="Equation" r:id="rId4" imgW="5638680" imgH="2120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5363" y="1014413"/>
                        <a:ext cx="8986837" cy="337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0CB02B2D-0118-4082-83ED-1D5BEF9AE06E}"/>
              </a:ext>
            </a:extLst>
          </p:cNvPr>
          <p:cNvSpPr/>
          <p:nvPr/>
        </p:nvSpPr>
        <p:spPr>
          <a:xfrm rot="16200000">
            <a:off x="3363861" y="2903093"/>
            <a:ext cx="210193" cy="1518011"/>
          </a:xfrm>
          <a:prstGeom prst="leftBrac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1827A7D4-9BC5-42A1-B075-8F847AA63838}"/>
              </a:ext>
            </a:extLst>
          </p:cNvPr>
          <p:cNvSpPr/>
          <p:nvPr/>
        </p:nvSpPr>
        <p:spPr>
          <a:xfrm rot="16200000">
            <a:off x="5509930" y="2904482"/>
            <a:ext cx="212970" cy="1518008"/>
          </a:xfrm>
          <a:prstGeom prst="leftBrac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3CC6052-2407-4395-BFB8-80DB03F80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413033"/>
              </p:ext>
            </p:extLst>
          </p:nvPr>
        </p:nvGraphicFramePr>
        <p:xfrm>
          <a:off x="968375" y="4954588"/>
          <a:ext cx="5781675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8" name="Equation" r:id="rId6" imgW="2260440" imgH="431640" progId="Equation.DSMT4">
                  <p:embed/>
                </p:oleObj>
              </mc:Choice>
              <mc:Fallback>
                <p:oleObj name="Equation" r:id="rId6" imgW="22604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8375" y="4954588"/>
                        <a:ext cx="5781675" cy="1103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31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A50F8-377E-46C3-A301-8C6BBFFD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1F743-74ED-4C91-A552-8E2456E0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0F46B-F973-468B-BBBA-83DBD3CD3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FF5957-9AEB-40A2-8823-E33CE6124C05}"/>
              </a:ext>
            </a:extLst>
          </p:cNvPr>
          <p:cNvSpPr txBox="1"/>
          <p:nvPr/>
        </p:nvSpPr>
        <p:spPr>
          <a:xfrm>
            <a:off x="482138" y="432262"/>
            <a:ext cx="111058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What is missing?</a:t>
            </a:r>
          </a:p>
          <a:p>
            <a:pPr lvl="1"/>
            <a:r>
              <a:rPr lang="en-US" sz="2400" b="1" dirty="0"/>
              <a:t>Electron spin.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/>
              <a:t>Electron spin does not appear in this Hamiltonian and therefore cannot effect the analysis?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/>
              <a:t>Electron spin does not appear in this Hamiltonian but can have a profound effect on the analysis?</a:t>
            </a:r>
          </a:p>
          <a:p>
            <a:pPr marL="1371600" lvl="2" indent="-457200">
              <a:buFont typeface="+mj-lt"/>
              <a:buAutoNum type="arabicPeriod"/>
            </a:pPr>
            <a:endParaRPr lang="en-US" sz="2400" b="1" dirty="0"/>
          </a:p>
          <a:p>
            <a:pPr marL="1371600" lvl="2" indent="-457200">
              <a:buFont typeface="+mj-lt"/>
              <a:buAutoNum type="arabicPeriod"/>
            </a:pPr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286E9E3-26BA-4F1B-8FED-BF1F50C5B2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232711"/>
              </p:ext>
            </p:extLst>
          </p:nvPr>
        </p:nvGraphicFramePr>
        <p:xfrm>
          <a:off x="1317625" y="3448050"/>
          <a:ext cx="6919913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3" name="Equation" r:id="rId4" imgW="2705040" imgH="939600" progId="Equation.DSMT4">
                  <p:embed/>
                </p:oleObj>
              </mc:Choice>
              <mc:Fallback>
                <p:oleObj name="Equation" r:id="rId4" imgW="2705040" imgH="939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3CC6052-2407-4395-BFB8-80DB03F80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7625" y="3448050"/>
                        <a:ext cx="6919913" cy="240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4399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F84773-2353-45F3-9B9B-118988D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452FC-A700-46BE-8915-762BCF96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623C4-5712-40E8-9147-5C028E708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A62EEE9-41FC-4CA4-80A8-831FCE183C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846483"/>
              </p:ext>
            </p:extLst>
          </p:nvPr>
        </p:nvGraphicFramePr>
        <p:xfrm>
          <a:off x="640340" y="571499"/>
          <a:ext cx="10496550" cy="5784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30" name="Equation" r:id="rId4" imgW="4978080" imgH="2743200" progId="Equation.DSMT4">
                  <p:embed/>
                </p:oleObj>
              </mc:Choice>
              <mc:Fallback>
                <p:oleObj name="Equation" r:id="rId4" imgW="4978080" imgH="2743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0340" y="571499"/>
                        <a:ext cx="10496550" cy="5784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535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13042</TotalTime>
  <Words>798</Words>
  <Application>Microsoft Office PowerPoint</Application>
  <PresentationFormat>Widescreen</PresentationFormat>
  <Paragraphs>138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Natalie Holzwarth</cp:lastModifiedBy>
  <cp:revision>732</cp:revision>
  <cp:lastPrinted>2020-04-06T17:42:49Z</cp:lastPrinted>
  <dcterms:created xsi:type="dcterms:W3CDTF">2020-01-06T21:28:26Z</dcterms:created>
  <dcterms:modified xsi:type="dcterms:W3CDTF">2020-04-06T17:42:57Z</dcterms:modified>
</cp:coreProperties>
</file>