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6" r:id="rId2"/>
    <p:sldId id="311" r:id="rId3"/>
    <p:sldId id="362" r:id="rId4"/>
    <p:sldId id="361" r:id="rId5"/>
    <p:sldId id="364" r:id="rId6"/>
    <p:sldId id="366" r:id="rId7"/>
    <p:sldId id="372" r:id="rId8"/>
    <p:sldId id="373" r:id="rId9"/>
    <p:sldId id="374" r:id="rId10"/>
    <p:sldId id="375" r:id="rId11"/>
    <p:sldId id="376" r:id="rId12"/>
    <p:sldId id="377" r:id="rId13"/>
    <p:sldId id="389" r:id="rId14"/>
    <p:sldId id="378" r:id="rId15"/>
    <p:sldId id="379" r:id="rId16"/>
    <p:sldId id="380" r:id="rId17"/>
    <p:sldId id="381" r:id="rId18"/>
    <p:sldId id="383" r:id="rId19"/>
    <p:sldId id="382" r:id="rId20"/>
    <p:sldId id="384" r:id="rId21"/>
    <p:sldId id="385" r:id="rId22"/>
    <p:sldId id="386" r:id="rId23"/>
    <p:sldId id="387" r:id="rId24"/>
    <p:sldId id="388" r:id="rId25"/>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0" autoAdjust="0"/>
    <p:restoredTop sz="86410" autoAdjust="0"/>
  </p:normalViewPr>
  <p:slideViewPr>
    <p:cSldViewPr snapToGrid="0">
      <p:cViewPr varScale="1">
        <p:scale>
          <a:sx n="44" d="100"/>
          <a:sy n="44" d="100"/>
        </p:scale>
        <p:origin x="62" y="42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61" d="100"/>
        <a:sy n="61" d="100"/>
      </p:scale>
      <p:origin x="0" y="-826"/>
    </p:cViewPr>
  </p:sorterViewPr>
  <p:notesViewPr>
    <p:cSldViewPr snapToGrid="0">
      <p:cViewPr varScale="1">
        <p:scale>
          <a:sx n="59" d="100"/>
          <a:sy n="59" d="100"/>
        </p:scale>
        <p:origin x="2362" y="6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image" Target="../media/image4.wmf"/></Relationships>
</file>

<file path=ppt/drawings/_rels/vmlDrawing10.vml.rels><?xml version="1.0" encoding="UTF-8" standalone="yes"?>
<Relationships xmlns="http://schemas.openxmlformats.org/package/2006/relationships"><Relationship Id="rId3" Type="http://schemas.openxmlformats.org/officeDocument/2006/relationships/image" Target="../media/image28.wmf"/><Relationship Id="rId2" Type="http://schemas.openxmlformats.org/officeDocument/2006/relationships/image" Target="../media/image11.wmf"/><Relationship Id="rId1" Type="http://schemas.openxmlformats.org/officeDocument/2006/relationships/image" Target="../media/image26.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30.wmf"/><Relationship Id="rId1" Type="http://schemas.openxmlformats.org/officeDocument/2006/relationships/image" Target="../media/image29.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32.wmf"/><Relationship Id="rId1" Type="http://schemas.openxmlformats.org/officeDocument/2006/relationships/image" Target="../media/image31.wmf"/></Relationships>
</file>

<file path=ppt/drawings/_rels/vmlDrawing1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34.wmf"/><Relationship Id="rId5" Type="http://schemas.openxmlformats.org/officeDocument/2006/relationships/image" Target="../media/image27.wmf"/><Relationship Id="rId4" Type="http://schemas.openxmlformats.org/officeDocument/2006/relationships/image" Target="../media/image26.wmf"/></Relationships>
</file>

<file path=ppt/drawings/_rels/vmlDrawing14.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35.wmf"/></Relationships>
</file>

<file path=ppt/drawings/_rels/vmlDrawing15.vml.rels><?xml version="1.0" encoding="UTF-8" standalone="yes"?>
<Relationships xmlns="http://schemas.openxmlformats.org/package/2006/relationships"><Relationship Id="rId3" Type="http://schemas.openxmlformats.org/officeDocument/2006/relationships/image" Target="../media/image36.wmf"/><Relationship Id="rId2" Type="http://schemas.openxmlformats.org/officeDocument/2006/relationships/image" Target="../media/image35.wmf"/><Relationship Id="rId1" Type="http://schemas.openxmlformats.org/officeDocument/2006/relationships/image" Target="../media/image1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37.wmf"/></Relationships>
</file>

<file path=ppt/drawings/_rels/vmlDrawing17.vml.rels><?xml version="1.0" encoding="UTF-8" standalone="yes"?>
<Relationships xmlns="http://schemas.openxmlformats.org/package/2006/relationships"><Relationship Id="rId2" Type="http://schemas.openxmlformats.org/officeDocument/2006/relationships/image" Target="../media/image39.wmf"/><Relationship Id="rId1" Type="http://schemas.openxmlformats.org/officeDocument/2006/relationships/image" Target="../media/image38.wmf"/></Relationships>
</file>

<file path=ppt/drawings/_rels/vmlDrawing18.vml.rels><?xml version="1.0" encoding="UTF-8" standalone="yes"?>
<Relationships xmlns="http://schemas.openxmlformats.org/package/2006/relationships"><Relationship Id="rId3" Type="http://schemas.openxmlformats.org/officeDocument/2006/relationships/image" Target="../media/image41.wmf"/><Relationship Id="rId2" Type="http://schemas.openxmlformats.org/officeDocument/2006/relationships/image" Target="../media/image40.wmf"/><Relationship Id="rId1" Type="http://schemas.openxmlformats.org/officeDocument/2006/relationships/image" Target="../media/image7.wmf"/><Relationship Id="rId5" Type="http://schemas.openxmlformats.org/officeDocument/2006/relationships/image" Target="../media/image43.wmf"/><Relationship Id="rId4" Type="http://schemas.openxmlformats.org/officeDocument/2006/relationships/image" Target="../media/image4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6.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7.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23.wmf"/><Relationship Id="rId5" Type="http://schemas.openxmlformats.org/officeDocument/2006/relationships/image" Target="../media/image10.wmf"/><Relationship Id="rId4" Type="http://schemas.openxmlformats.org/officeDocument/2006/relationships/image" Target="../media/image22.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4.wmf"/></Relationships>
</file>

<file path=ppt/drawings/_rels/vmlDrawing9.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6" Type="http://schemas.openxmlformats.org/officeDocument/2006/relationships/image" Target="../media/image27.wmf"/><Relationship Id="rId5" Type="http://schemas.openxmlformats.org/officeDocument/2006/relationships/image" Target="../media/image26.wmf"/><Relationship Id="rId4" Type="http://schemas.openxmlformats.org/officeDocument/2006/relationships/image" Target="../media/image25.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A0A23424-DEE1-474C-8CA6-8FF7DF8EAB4D}" type="datetimeFigureOut">
              <a:rPr lang="en-US" smtClean="0"/>
              <a:t>4/7/2020</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38AA7A49-0F1F-4A7C-AF9C-8903C4070582}" type="slidenum">
              <a:rPr lang="en-US" smtClean="0"/>
              <a:t>‹#›</a:t>
            </a:fld>
            <a:endParaRPr lang="en-US"/>
          </a:p>
        </p:txBody>
      </p:sp>
    </p:spTree>
    <p:extLst>
      <p:ext uri="{BB962C8B-B14F-4D97-AF65-F5344CB8AC3E}">
        <p14:creationId xmlns:p14="http://schemas.microsoft.com/office/powerpoint/2010/main" val="825957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this lecture, we will consider what we learned about Fermi particles and apply it to Fermi particles in multielectron atoms, starting with He.</a:t>
            </a:r>
          </a:p>
        </p:txBody>
      </p:sp>
      <p:sp>
        <p:nvSpPr>
          <p:cNvPr id="4" name="Slide Number Placeholder 3"/>
          <p:cNvSpPr>
            <a:spLocks noGrp="1"/>
          </p:cNvSpPr>
          <p:nvPr>
            <p:ph type="sldNum" sz="quarter" idx="5"/>
          </p:nvPr>
        </p:nvSpPr>
        <p:spPr/>
        <p:txBody>
          <a:bodyPr/>
          <a:lstStyle/>
          <a:p>
            <a:fld id="{38AA7A49-0F1F-4A7C-AF9C-8903C4070582}" type="slidenum">
              <a:rPr lang="en-US" smtClean="0"/>
              <a:t>1</a:t>
            </a:fld>
            <a:endParaRPr lang="en-US"/>
          </a:p>
        </p:txBody>
      </p:sp>
    </p:spTree>
    <p:extLst>
      <p:ext uri="{BB962C8B-B14F-4D97-AF65-F5344CB8AC3E}">
        <p14:creationId xmlns:p14="http://schemas.microsoft.com/office/powerpoint/2010/main" val="36366419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atomic spectra of all of the elements have been well studied over the years and NIST has collected the data in the form of a table of atomic energy levels such as shown here for He.     The ground state of each atom is chosen as the zero of energy.    In this case, the lowest energy excitations are at higher energy by at  approximately 20 eV or more.</a:t>
            </a:r>
          </a:p>
        </p:txBody>
      </p:sp>
      <p:sp>
        <p:nvSpPr>
          <p:cNvPr id="4" name="Slide Number Placeholder 3"/>
          <p:cNvSpPr>
            <a:spLocks noGrp="1"/>
          </p:cNvSpPr>
          <p:nvPr>
            <p:ph type="sldNum" sz="quarter" idx="5"/>
          </p:nvPr>
        </p:nvSpPr>
        <p:spPr/>
        <p:txBody>
          <a:bodyPr/>
          <a:lstStyle/>
          <a:p>
            <a:fld id="{38AA7A49-0F1F-4A7C-AF9C-8903C4070582}" type="slidenum">
              <a:rPr lang="en-US" smtClean="0"/>
              <a:t>10</a:t>
            </a:fld>
            <a:endParaRPr lang="en-US"/>
          </a:p>
        </p:txBody>
      </p:sp>
    </p:spTree>
    <p:extLst>
      <p:ext uri="{BB962C8B-B14F-4D97-AF65-F5344CB8AC3E}">
        <p14:creationId xmlns:p14="http://schemas.microsoft.com/office/powerpoint/2010/main" val="34749440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atomic levels of C  are very interesting.    For the ground state configuration of 1s^2 2s^2 2p^2,   we see that there are different arrangements leading to 3 different atomic terms.   The lowest term has the designation ^3P while the highest term has the designation ^1S, having an energy 2.84 eV higher.</a:t>
            </a:r>
          </a:p>
        </p:txBody>
      </p:sp>
      <p:sp>
        <p:nvSpPr>
          <p:cNvPr id="4" name="Slide Number Placeholder 3"/>
          <p:cNvSpPr>
            <a:spLocks noGrp="1"/>
          </p:cNvSpPr>
          <p:nvPr>
            <p:ph type="sldNum" sz="quarter" idx="5"/>
          </p:nvPr>
        </p:nvSpPr>
        <p:spPr/>
        <p:txBody>
          <a:bodyPr/>
          <a:lstStyle/>
          <a:p>
            <a:fld id="{38AA7A49-0F1F-4A7C-AF9C-8903C4070582}" type="slidenum">
              <a:rPr lang="en-US" smtClean="0"/>
              <a:t>11</a:t>
            </a:fld>
            <a:endParaRPr lang="en-US"/>
          </a:p>
        </p:txBody>
      </p:sp>
    </p:spTree>
    <p:extLst>
      <p:ext uri="{BB962C8B-B14F-4D97-AF65-F5344CB8AC3E}">
        <p14:creationId xmlns:p14="http://schemas.microsoft.com/office/powerpoint/2010/main" val="9614003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slide summarizes the analysis of the ground state wavefunction.</a:t>
            </a:r>
          </a:p>
        </p:txBody>
      </p:sp>
      <p:sp>
        <p:nvSpPr>
          <p:cNvPr id="4" name="Slide Number Placeholder 3"/>
          <p:cNvSpPr>
            <a:spLocks noGrp="1"/>
          </p:cNvSpPr>
          <p:nvPr>
            <p:ph type="sldNum" sz="quarter" idx="5"/>
          </p:nvPr>
        </p:nvSpPr>
        <p:spPr/>
        <p:txBody>
          <a:bodyPr/>
          <a:lstStyle/>
          <a:p>
            <a:fld id="{38AA7A49-0F1F-4A7C-AF9C-8903C4070582}" type="slidenum">
              <a:rPr lang="en-US" smtClean="0"/>
              <a:t>12</a:t>
            </a:fld>
            <a:endParaRPr lang="en-US"/>
          </a:p>
        </p:txBody>
      </p:sp>
    </p:spTree>
    <p:extLst>
      <p:ext uri="{BB962C8B-B14F-4D97-AF65-F5344CB8AC3E}">
        <p14:creationId xmlns:p14="http://schemas.microsoft.com/office/powerpoint/2010/main" val="33365556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do you think?</a:t>
            </a:r>
          </a:p>
        </p:txBody>
      </p:sp>
      <p:sp>
        <p:nvSpPr>
          <p:cNvPr id="4" name="Slide Number Placeholder 3"/>
          <p:cNvSpPr>
            <a:spLocks noGrp="1"/>
          </p:cNvSpPr>
          <p:nvPr>
            <p:ph type="sldNum" sz="quarter" idx="5"/>
          </p:nvPr>
        </p:nvSpPr>
        <p:spPr/>
        <p:txBody>
          <a:bodyPr/>
          <a:lstStyle/>
          <a:p>
            <a:fld id="{38AA7A49-0F1F-4A7C-AF9C-8903C4070582}" type="slidenum">
              <a:rPr lang="en-US" smtClean="0"/>
              <a:t>13</a:t>
            </a:fld>
            <a:endParaRPr lang="en-US"/>
          </a:p>
        </p:txBody>
      </p:sp>
    </p:spTree>
    <p:extLst>
      <p:ext uri="{BB962C8B-B14F-4D97-AF65-F5344CB8AC3E}">
        <p14:creationId xmlns:p14="http://schemas.microsoft.com/office/powerpoint/2010/main" val="109027112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a possible excited state.    Notice that the spin degeneracy is specified as 3, while only one spin configuration is mentioned.    What can explain this?</a:t>
            </a:r>
          </a:p>
        </p:txBody>
      </p:sp>
      <p:sp>
        <p:nvSpPr>
          <p:cNvPr id="4" name="Slide Number Placeholder 3"/>
          <p:cNvSpPr>
            <a:spLocks noGrp="1"/>
          </p:cNvSpPr>
          <p:nvPr>
            <p:ph type="sldNum" sz="quarter" idx="5"/>
          </p:nvPr>
        </p:nvSpPr>
        <p:spPr/>
        <p:txBody>
          <a:bodyPr/>
          <a:lstStyle/>
          <a:p>
            <a:fld id="{38AA7A49-0F1F-4A7C-AF9C-8903C4070582}" type="slidenum">
              <a:rPr lang="en-US" smtClean="0"/>
              <a:t>14</a:t>
            </a:fld>
            <a:endParaRPr lang="en-US"/>
          </a:p>
        </p:txBody>
      </p:sp>
    </p:spTree>
    <p:extLst>
      <p:ext uri="{BB962C8B-B14F-4D97-AF65-F5344CB8AC3E}">
        <p14:creationId xmlns:p14="http://schemas.microsoft.com/office/powerpoint/2010/main" val="37598266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follows the analysis we discussed in Lecture 27.</a:t>
            </a:r>
          </a:p>
        </p:txBody>
      </p:sp>
      <p:sp>
        <p:nvSpPr>
          <p:cNvPr id="4" name="Slide Number Placeholder 3"/>
          <p:cNvSpPr>
            <a:spLocks noGrp="1"/>
          </p:cNvSpPr>
          <p:nvPr>
            <p:ph type="sldNum" sz="quarter" idx="5"/>
          </p:nvPr>
        </p:nvSpPr>
        <p:spPr/>
        <p:txBody>
          <a:bodyPr/>
          <a:lstStyle/>
          <a:p>
            <a:fld id="{38AA7A49-0F1F-4A7C-AF9C-8903C4070582}" type="slidenum">
              <a:rPr lang="en-US" smtClean="0"/>
              <a:t>15</a:t>
            </a:fld>
            <a:endParaRPr lang="en-US"/>
          </a:p>
        </p:txBody>
      </p:sp>
    </p:spTree>
    <p:extLst>
      <p:ext uri="{BB962C8B-B14F-4D97-AF65-F5344CB8AC3E}">
        <p14:creationId xmlns:p14="http://schemas.microsoft.com/office/powerpoint/2010/main" val="25569238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Writing the spatial parts of the matrix elements in a way that we can evaluate them.</a:t>
            </a:r>
          </a:p>
        </p:txBody>
      </p:sp>
      <p:sp>
        <p:nvSpPr>
          <p:cNvPr id="4" name="Slide Number Placeholder 3"/>
          <p:cNvSpPr>
            <a:spLocks noGrp="1"/>
          </p:cNvSpPr>
          <p:nvPr>
            <p:ph type="sldNum" sz="quarter" idx="5"/>
          </p:nvPr>
        </p:nvSpPr>
        <p:spPr/>
        <p:txBody>
          <a:bodyPr/>
          <a:lstStyle/>
          <a:p>
            <a:fld id="{38AA7A49-0F1F-4A7C-AF9C-8903C4070582}" type="slidenum">
              <a:rPr lang="en-US" smtClean="0"/>
              <a:t>16</a:t>
            </a:fld>
            <a:endParaRPr lang="en-US"/>
          </a:p>
        </p:txBody>
      </p:sp>
    </p:spTree>
    <p:extLst>
      <p:ext uri="{BB962C8B-B14F-4D97-AF65-F5344CB8AC3E}">
        <p14:creationId xmlns:p14="http://schemas.microsoft.com/office/powerpoint/2010/main" val="54382146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Explicit formulas for He evaluated using Maple.</a:t>
            </a:r>
          </a:p>
        </p:txBody>
      </p:sp>
      <p:sp>
        <p:nvSpPr>
          <p:cNvPr id="4" name="Slide Number Placeholder 3"/>
          <p:cNvSpPr>
            <a:spLocks noGrp="1"/>
          </p:cNvSpPr>
          <p:nvPr>
            <p:ph type="sldNum" sz="quarter" idx="5"/>
          </p:nvPr>
        </p:nvSpPr>
        <p:spPr/>
        <p:txBody>
          <a:bodyPr/>
          <a:lstStyle/>
          <a:p>
            <a:fld id="{38AA7A49-0F1F-4A7C-AF9C-8903C4070582}" type="slidenum">
              <a:rPr lang="en-US" smtClean="0"/>
              <a:t>17</a:t>
            </a:fld>
            <a:endParaRPr lang="en-US"/>
          </a:p>
        </p:txBody>
      </p:sp>
    </p:spTree>
    <p:extLst>
      <p:ext uri="{BB962C8B-B14F-4D97-AF65-F5344CB8AC3E}">
        <p14:creationId xmlns:p14="http://schemas.microsoft.com/office/powerpoint/2010/main" val="175810438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Maple script for this case.</a:t>
            </a:r>
          </a:p>
        </p:txBody>
      </p:sp>
      <p:sp>
        <p:nvSpPr>
          <p:cNvPr id="4" name="Slide Number Placeholder 3"/>
          <p:cNvSpPr>
            <a:spLocks noGrp="1"/>
          </p:cNvSpPr>
          <p:nvPr>
            <p:ph type="sldNum" sz="quarter" idx="5"/>
          </p:nvPr>
        </p:nvSpPr>
        <p:spPr/>
        <p:txBody>
          <a:bodyPr/>
          <a:lstStyle/>
          <a:p>
            <a:fld id="{38AA7A49-0F1F-4A7C-AF9C-8903C4070582}" type="slidenum">
              <a:rPr lang="en-US" smtClean="0"/>
              <a:t>18</a:t>
            </a:fld>
            <a:endParaRPr lang="en-US"/>
          </a:p>
        </p:txBody>
      </p:sp>
    </p:spTree>
    <p:extLst>
      <p:ext uri="{BB962C8B-B14F-4D97-AF65-F5344CB8AC3E}">
        <p14:creationId xmlns:p14="http://schemas.microsoft.com/office/powerpoint/2010/main" val="31122610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the results just analyzed.</a:t>
            </a:r>
          </a:p>
        </p:txBody>
      </p:sp>
      <p:sp>
        <p:nvSpPr>
          <p:cNvPr id="4" name="Slide Number Placeholder 3"/>
          <p:cNvSpPr>
            <a:spLocks noGrp="1"/>
          </p:cNvSpPr>
          <p:nvPr>
            <p:ph type="sldNum" sz="quarter" idx="5"/>
          </p:nvPr>
        </p:nvSpPr>
        <p:spPr/>
        <p:txBody>
          <a:bodyPr/>
          <a:lstStyle/>
          <a:p>
            <a:fld id="{38AA7A49-0F1F-4A7C-AF9C-8903C4070582}" type="slidenum">
              <a:rPr lang="en-US" smtClean="0"/>
              <a:t>19</a:t>
            </a:fld>
            <a:endParaRPr lang="en-US"/>
          </a:p>
        </p:txBody>
      </p:sp>
    </p:spTree>
    <p:extLst>
      <p:ext uri="{BB962C8B-B14F-4D97-AF65-F5344CB8AC3E}">
        <p14:creationId xmlns:p14="http://schemas.microsoft.com/office/powerpoint/2010/main" val="20640551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 new homework assignment.    Time for completing any “outstanding” homework and planning for projects.</a:t>
            </a:r>
          </a:p>
        </p:txBody>
      </p:sp>
      <p:sp>
        <p:nvSpPr>
          <p:cNvPr id="4" name="Slide Number Placeholder 3"/>
          <p:cNvSpPr>
            <a:spLocks noGrp="1"/>
          </p:cNvSpPr>
          <p:nvPr>
            <p:ph type="sldNum" sz="quarter" idx="5"/>
          </p:nvPr>
        </p:nvSpPr>
        <p:spPr/>
        <p:txBody>
          <a:bodyPr/>
          <a:lstStyle/>
          <a:p>
            <a:fld id="{38AA7A49-0F1F-4A7C-AF9C-8903C4070582}" type="slidenum">
              <a:rPr lang="en-US" smtClean="0"/>
              <a:t>2</a:t>
            </a:fld>
            <a:endParaRPr lang="en-US"/>
          </a:p>
        </p:txBody>
      </p:sp>
    </p:spTree>
    <p:extLst>
      <p:ext uri="{BB962C8B-B14F-4D97-AF65-F5344CB8AC3E}">
        <p14:creationId xmlns:p14="http://schemas.microsoft.com/office/powerpoint/2010/main" val="293799855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Now consider a different excited state configuration, this time with total spin projection M</a:t>
            </a:r>
            <a:r>
              <a:rPr lang="en-US" baseline="-25000" dirty="0"/>
              <a:t>S</a:t>
            </a:r>
            <a:r>
              <a:rPr lang="en-US" baseline="0" dirty="0"/>
              <a:t>=0.    In this case, there are two configurations that we need to consider together.</a:t>
            </a:r>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20</a:t>
            </a:fld>
            <a:endParaRPr lang="en-US"/>
          </a:p>
        </p:txBody>
      </p:sp>
    </p:spTree>
    <p:extLst>
      <p:ext uri="{BB962C8B-B14F-4D97-AF65-F5344CB8AC3E}">
        <p14:creationId xmlns:p14="http://schemas.microsoft.com/office/powerpoint/2010/main" val="65052708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Evaluating the Hamiltonian in the A and B basis.</a:t>
            </a:r>
          </a:p>
        </p:txBody>
      </p:sp>
      <p:sp>
        <p:nvSpPr>
          <p:cNvPr id="4" name="Slide Number Placeholder 3"/>
          <p:cNvSpPr>
            <a:spLocks noGrp="1"/>
          </p:cNvSpPr>
          <p:nvPr>
            <p:ph type="sldNum" sz="quarter" idx="5"/>
          </p:nvPr>
        </p:nvSpPr>
        <p:spPr/>
        <p:txBody>
          <a:bodyPr/>
          <a:lstStyle/>
          <a:p>
            <a:fld id="{38AA7A49-0F1F-4A7C-AF9C-8903C4070582}" type="slidenum">
              <a:rPr lang="en-US" smtClean="0"/>
              <a:t>21</a:t>
            </a:fld>
            <a:endParaRPr lang="en-US"/>
          </a:p>
        </p:txBody>
      </p:sp>
    </p:spTree>
    <p:extLst>
      <p:ext uri="{BB962C8B-B14F-4D97-AF65-F5344CB8AC3E}">
        <p14:creationId xmlns:p14="http://schemas.microsoft.com/office/powerpoint/2010/main" val="31683193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results.</a:t>
            </a:r>
          </a:p>
        </p:txBody>
      </p:sp>
      <p:sp>
        <p:nvSpPr>
          <p:cNvPr id="4" name="Slide Number Placeholder 3"/>
          <p:cNvSpPr>
            <a:spLocks noGrp="1"/>
          </p:cNvSpPr>
          <p:nvPr>
            <p:ph type="sldNum" sz="quarter" idx="5"/>
          </p:nvPr>
        </p:nvSpPr>
        <p:spPr/>
        <p:txBody>
          <a:bodyPr/>
          <a:lstStyle/>
          <a:p>
            <a:fld id="{38AA7A49-0F1F-4A7C-AF9C-8903C4070582}" type="slidenum">
              <a:rPr lang="en-US" smtClean="0"/>
              <a:t>22</a:t>
            </a:fld>
            <a:endParaRPr lang="en-US"/>
          </a:p>
        </p:txBody>
      </p:sp>
    </p:spTree>
    <p:extLst>
      <p:ext uri="{BB962C8B-B14F-4D97-AF65-F5344CB8AC3E}">
        <p14:creationId xmlns:p14="http://schemas.microsoft.com/office/powerpoint/2010/main" val="42830485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How do we really understand how to separate out the singlet and triplet state for this case?</a:t>
            </a:r>
          </a:p>
        </p:txBody>
      </p:sp>
      <p:sp>
        <p:nvSpPr>
          <p:cNvPr id="4" name="Slide Number Placeholder 3"/>
          <p:cNvSpPr>
            <a:spLocks noGrp="1"/>
          </p:cNvSpPr>
          <p:nvPr>
            <p:ph type="sldNum" sz="quarter" idx="5"/>
          </p:nvPr>
        </p:nvSpPr>
        <p:spPr/>
        <p:txBody>
          <a:bodyPr/>
          <a:lstStyle/>
          <a:p>
            <a:fld id="{38AA7A49-0F1F-4A7C-AF9C-8903C4070582}" type="slidenum">
              <a:rPr lang="en-US" smtClean="0"/>
              <a:t>23</a:t>
            </a:fld>
            <a:endParaRPr lang="en-US"/>
          </a:p>
        </p:txBody>
      </p:sp>
    </p:spTree>
    <p:extLst>
      <p:ext uri="{BB962C8B-B14F-4D97-AF65-F5344CB8AC3E}">
        <p14:creationId xmlns:p14="http://schemas.microsoft.com/office/powerpoint/2010/main" val="186328405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Summary of the numerical results.        Do you call this success?    How could the calculation </a:t>
            </a:r>
            <a:r>
              <a:rPr lang="en-US"/>
              <a:t>be improved?</a:t>
            </a:r>
          </a:p>
        </p:txBody>
      </p:sp>
      <p:sp>
        <p:nvSpPr>
          <p:cNvPr id="4" name="Slide Number Placeholder 3"/>
          <p:cNvSpPr>
            <a:spLocks noGrp="1"/>
          </p:cNvSpPr>
          <p:nvPr>
            <p:ph type="sldNum" sz="quarter" idx="5"/>
          </p:nvPr>
        </p:nvSpPr>
        <p:spPr/>
        <p:txBody>
          <a:bodyPr/>
          <a:lstStyle/>
          <a:p>
            <a:fld id="{38AA7A49-0F1F-4A7C-AF9C-8903C4070582}" type="slidenum">
              <a:rPr lang="en-US" smtClean="0"/>
              <a:t>24</a:t>
            </a:fld>
            <a:endParaRPr lang="en-US"/>
          </a:p>
        </p:txBody>
      </p:sp>
    </p:spTree>
    <p:extLst>
      <p:ext uri="{BB962C8B-B14F-4D97-AF65-F5344CB8AC3E}">
        <p14:creationId xmlns:p14="http://schemas.microsoft.com/office/powerpoint/2010/main" val="33272113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principle, we can calculate the electronic structure for any atom in the periodic table.     Last time we considered the ground state of the He atom.</a:t>
            </a:r>
          </a:p>
        </p:txBody>
      </p:sp>
      <p:sp>
        <p:nvSpPr>
          <p:cNvPr id="4" name="Slide Number Placeholder 3"/>
          <p:cNvSpPr>
            <a:spLocks noGrp="1"/>
          </p:cNvSpPr>
          <p:nvPr>
            <p:ph type="sldNum" sz="quarter" idx="5"/>
          </p:nvPr>
        </p:nvSpPr>
        <p:spPr/>
        <p:txBody>
          <a:bodyPr/>
          <a:lstStyle/>
          <a:p>
            <a:fld id="{38AA7A49-0F1F-4A7C-AF9C-8903C4070582}" type="slidenum">
              <a:rPr lang="en-US" smtClean="0"/>
              <a:t>3</a:t>
            </a:fld>
            <a:endParaRPr lang="en-US"/>
          </a:p>
        </p:txBody>
      </p:sp>
    </p:spTree>
    <p:extLst>
      <p:ext uri="{BB962C8B-B14F-4D97-AF65-F5344CB8AC3E}">
        <p14:creationId xmlns:p14="http://schemas.microsoft.com/office/powerpoint/2010/main" val="13561889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Setting up the basis for the problem.    In fact the analysis is equivalent to a first order perturbation theory for the interaction term v.</a:t>
            </a:r>
          </a:p>
        </p:txBody>
      </p:sp>
      <p:sp>
        <p:nvSpPr>
          <p:cNvPr id="4" name="Slide Number Placeholder 3"/>
          <p:cNvSpPr>
            <a:spLocks noGrp="1"/>
          </p:cNvSpPr>
          <p:nvPr>
            <p:ph type="sldNum" sz="quarter" idx="5"/>
          </p:nvPr>
        </p:nvSpPr>
        <p:spPr/>
        <p:txBody>
          <a:bodyPr/>
          <a:lstStyle/>
          <a:p>
            <a:fld id="{38AA7A49-0F1F-4A7C-AF9C-8903C4070582}" type="slidenum">
              <a:rPr lang="en-US" smtClean="0"/>
              <a:t>4</a:t>
            </a:fld>
            <a:endParaRPr lang="en-US"/>
          </a:p>
        </p:txBody>
      </p:sp>
    </p:spTree>
    <p:extLst>
      <p:ext uri="{BB962C8B-B14F-4D97-AF65-F5344CB8AC3E}">
        <p14:creationId xmlns:p14="http://schemas.microsoft.com/office/powerpoint/2010/main" val="1853920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Defining single particle and two particle interaction terms within the second quantization formalism.</a:t>
            </a:r>
          </a:p>
        </p:txBody>
      </p:sp>
      <p:sp>
        <p:nvSpPr>
          <p:cNvPr id="4" name="Slide Number Placeholder 3"/>
          <p:cNvSpPr>
            <a:spLocks noGrp="1"/>
          </p:cNvSpPr>
          <p:nvPr>
            <p:ph type="sldNum" sz="quarter" idx="5"/>
          </p:nvPr>
        </p:nvSpPr>
        <p:spPr/>
        <p:txBody>
          <a:bodyPr/>
          <a:lstStyle/>
          <a:p>
            <a:fld id="{38AA7A49-0F1F-4A7C-AF9C-8903C4070582}" type="slidenum">
              <a:rPr lang="en-US" smtClean="0"/>
              <a:t>5</a:t>
            </a:fld>
            <a:endParaRPr lang="en-US"/>
          </a:p>
        </p:txBody>
      </p:sp>
    </p:spTree>
    <p:extLst>
      <p:ext uri="{BB962C8B-B14F-4D97-AF65-F5344CB8AC3E}">
        <p14:creationId xmlns:p14="http://schemas.microsoft.com/office/powerpoint/2010/main" val="38456054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Consider first the lowest energy state of this system.</a:t>
            </a:r>
          </a:p>
          <a:p>
            <a:endParaRPr lang="en-US" dirty="0"/>
          </a:p>
        </p:txBody>
      </p:sp>
      <p:sp>
        <p:nvSpPr>
          <p:cNvPr id="4" name="Slide Number Placeholder 3"/>
          <p:cNvSpPr>
            <a:spLocks noGrp="1"/>
          </p:cNvSpPr>
          <p:nvPr>
            <p:ph type="sldNum" sz="quarter" idx="5"/>
          </p:nvPr>
        </p:nvSpPr>
        <p:spPr/>
        <p:txBody>
          <a:bodyPr/>
          <a:lstStyle/>
          <a:p>
            <a:fld id="{38AA7A49-0F1F-4A7C-AF9C-8903C4070582}" type="slidenum">
              <a:rPr lang="en-US" smtClean="0"/>
              <a:t>6</a:t>
            </a:fld>
            <a:endParaRPr lang="en-US"/>
          </a:p>
        </p:txBody>
      </p:sp>
    </p:spTree>
    <p:extLst>
      <p:ext uri="{BB962C8B-B14F-4D97-AF65-F5344CB8AC3E}">
        <p14:creationId xmlns:p14="http://schemas.microsoft.com/office/powerpoint/2010/main" val="19870851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total electron spin of this He atom?   </a:t>
            </a:r>
          </a:p>
        </p:txBody>
      </p:sp>
      <p:sp>
        <p:nvSpPr>
          <p:cNvPr id="4" name="Slide Number Placeholder 3"/>
          <p:cNvSpPr>
            <a:spLocks noGrp="1"/>
          </p:cNvSpPr>
          <p:nvPr>
            <p:ph type="sldNum" sz="quarter" idx="5"/>
          </p:nvPr>
        </p:nvSpPr>
        <p:spPr/>
        <p:txBody>
          <a:bodyPr/>
          <a:lstStyle/>
          <a:p>
            <a:fld id="{38AA7A49-0F1F-4A7C-AF9C-8903C4070582}" type="slidenum">
              <a:rPr lang="en-US" smtClean="0"/>
              <a:t>7</a:t>
            </a:fld>
            <a:endParaRPr lang="en-US"/>
          </a:p>
        </p:txBody>
      </p:sp>
    </p:spTree>
    <p:extLst>
      <p:ext uri="{BB962C8B-B14F-4D97-AF65-F5344CB8AC3E}">
        <p14:creationId xmlns:p14="http://schemas.microsoft.com/office/powerpoint/2010/main" val="1638349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8AA7A49-0F1F-4A7C-AF9C-8903C4070582}" type="slidenum">
              <a:rPr lang="en-US" smtClean="0"/>
              <a:t>8</a:t>
            </a:fld>
            <a:endParaRPr lang="en-US"/>
          </a:p>
        </p:txBody>
      </p:sp>
    </p:spTree>
    <p:extLst>
      <p:ext uri="{BB962C8B-B14F-4D97-AF65-F5344CB8AC3E}">
        <p14:creationId xmlns:p14="http://schemas.microsoft.com/office/powerpoint/2010/main" val="37581725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8AA7A49-0F1F-4A7C-AF9C-8903C4070582}" type="slidenum">
              <a:rPr lang="en-US" smtClean="0"/>
              <a:t>9</a:t>
            </a:fld>
            <a:endParaRPr lang="en-US"/>
          </a:p>
        </p:txBody>
      </p:sp>
    </p:spTree>
    <p:extLst>
      <p:ext uri="{BB962C8B-B14F-4D97-AF65-F5344CB8AC3E}">
        <p14:creationId xmlns:p14="http://schemas.microsoft.com/office/powerpoint/2010/main" val="27617608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14F497-A5E9-4C61-8DD2-C675360628F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46D2AD-FD3F-43BF-948D-3FA98987913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EBA076A-EA06-4A71-94CC-203804D2ED10}"/>
              </a:ext>
            </a:extLst>
          </p:cNvPr>
          <p:cNvSpPr>
            <a:spLocks noGrp="1"/>
          </p:cNvSpPr>
          <p:nvPr>
            <p:ph type="dt" sz="half" idx="10"/>
          </p:nvPr>
        </p:nvSpPr>
        <p:spPr/>
        <p:txBody>
          <a:bodyPr/>
          <a:lstStyle/>
          <a:p>
            <a:r>
              <a:rPr lang="en-US"/>
              <a:t>04/08/2020</a:t>
            </a:r>
          </a:p>
        </p:txBody>
      </p:sp>
      <p:sp>
        <p:nvSpPr>
          <p:cNvPr id="5" name="Footer Placeholder 4">
            <a:extLst>
              <a:ext uri="{FF2B5EF4-FFF2-40B4-BE49-F238E27FC236}">
                <a16:creationId xmlns:a16="http://schemas.microsoft.com/office/drawing/2014/main" id="{D3720456-84EA-4916-948F-73ABC5ACB2FF}"/>
              </a:ext>
            </a:extLst>
          </p:cNvPr>
          <p:cNvSpPr>
            <a:spLocks noGrp="1"/>
          </p:cNvSpPr>
          <p:nvPr>
            <p:ph type="ftr" sz="quarter" idx="11"/>
          </p:nvPr>
        </p:nvSpPr>
        <p:spPr/>
        <p:txBody>
          <a:bodyPr/>
          <a:lstStyle/>
          <a:p>
            <a:r>
              <a:rPr lang="en-US"/>
              <a:t>PHY 742 -- Spring 2020 -- Lecture 28</a:t>
            </a:r>
          </a:p>
        </p:txBody>
      </p:sp>
      <p:sp>
        <p:nvSpPr>
          <p:cNvPr id="6" name="Slide Number Placeholder 5">
            <a:extLst>
              <a:ext uri="{FF2B5EF4-FFF2-40B4-BE49-F238E27FC236}">
                <a16:creationId xmlns:a16="http://schemas.microsoft.com/office/drawing/2014/main" id="{D6313371-8CAE-4B0B-92C7-900AD7639914}"/>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2429912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742F82-780C-4CBB-83B1-349660859DE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0CDEA14-E7D1-46B1-98BA-F527B011DA2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C9FCA7C-20A0-4DEA-8387-33C305D96F2F}"/>
              </a:ext>
            </a:extLst>
          </p:cNvPr>
          <p:cNvSpPr>
            <a:spLocks noGrp="1"/>
          </p:cNvSpPr>
          <p:nvPr>
            <p:ph type="dt" sz="half" idx="10"/>
          </p:nvPr>
        </p:nvSpPr>
        <p:spPr/>
        <p:txBody>
          <a:bodyPr/>
          <a:lstStyle/>
          <a:p>
            <a:r>
              <a:rPr lang="en-US"/>
              <a:t>04/08/2020</a:t>
            </a:r>
          </a:p>
        </p:txBody>
      </p:sp>
      <p:sp>
        <p:nvSpPr>
          <p:cNvPr id="5" name="Footer Placeholder 4">
            <a:extLst>
              <a:ext uri="{FF2B5EF4-FFF2-40B4-BE49-F238E27FC236}">
                <a16:creationId xmlns:a16="http://schemas.microsoft.com/office/drawing/2014/main" id="{55A1930C-54CC-4E2D-AD9A-1FC85887B208}"/>
              </a:ext>
            </a:extLst>
          </p:cNvPr>
          <p:cNvSpPr>
            <a:spLocks noGrp="1"/>
          </p:cNvSpPr>
          <p:nvPr>
            <p:ph type="ftr" sz="quarter" idx="11"/>
          </p:nvPr>
        </p:nvSpPr>
        <p:spPr/>
        <p:txBody>
          <a:bodyPr/>
          <a:lstStyle/>
          <a:p>
            <a:r>
              <a:rPr lang="en-US"/>
              <a:t>PHY 742 -- Spring 2020 -- Lecture 28</a:t>
            </a:r>
          </a:p>
        </p:txBody>
      </p:sp>
      <p:sp>
        <p:nvSpPr>
          <p:cNvPr id="6" name="Slide Number Placeholder 5">
            <a:extLst>
              <a:ext uri="{FF2B5EF4-FFF2-40B4-BE49-F238E27FC236}">
                <a16:creationId xmlns:a16="http://schemas.microsoft.com/office/drawing/2014/main" id="{C811DD32-0F83-4F7F-B0E2-FB45EBB5221C}"/>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2110817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4B64B19-F58C-45FB-9E9A-385B7805C90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088362D9-1E9E-442E-B047-AE1614678E4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ABC61B-863C-44FC-9331-94BA55168CB2}"/>
              </a:ext>
            </a:extLst>
          </p:cNvPr>
          <p:cNvSpPr>
            <a:spLocks noGrp="1"/>
          </p:cNvSpPr>
          <p:nvPr>
            <p:ph type="dt" sz="half" idx="10"/>
          </p:nvPr>
        </p:nvSpPr>
        <p:spPr/>
        <p:txBody>
          <a:bodyPr/>
          <a:lstStyle/>
          <a:p>
            <a:r>
              <a:rPr lang="en-US"/>
              <a:t>04/08/2020</a:t>
            </a:r>
          </a:p>
        </p:txBody>
      </p:sp>
      <p:sp>
        <p:nvSpPr>
          <p:cNvPr id="5" name="Footer Placeholder 4">
            <a:extLst>
              <a:ext uri="{FF2B5EF4-FFF2-40B4-BE49-F238E27FC236}">
                <a16:creationId xmlns:a16="http://schemas.microsoft.com/office/drawing/2014/main" id="{C755744F-E4BA-459D-AE6B-2DB3880329B8}"/>
              </a:ext>
            </a:extLst>
          </p:cNvPr>
          <p:cNvSpPr>
            <a:spLocks noGrp="1"/>
          </p:cNvSpPr>
          <p:nvPr>
            <p:ph type="ftr" sz="quarter" idx="11"/>
          </p:nvPr>
        </p:nvSpPr>
        <p:spPr/>
        <p:txBody>
          <a:bodyPr/>
          <a:lstStyle/>
          <a:p>
            <a:r>
              <a:rPr lang="en-US"/>
              <a:t>PHY 742 -- Spring 2020 -- Lecture 28</a:t>
            </a:r>
          </a:p>
        </p:txBody>
      </p:sp>
      <p:sp>
        <p:nvSpPr>
          <p:cNvPr id="6" name="Slide Number Placeholder 5">
            <a:extLst>
              <a:ext uri="{FF2B5EF4-FFF2-40B4-BE49-F238E27FC236}">
                <a16:creationId xmlns:a16="http://schemas.microsoft.com/office/drawing/2014/main" id="{22BB1BC9-9855-4C70-9B5C-BB8F4E0BC9F8}"/>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30096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B4966-86B8-402E-9BA2-D33BBA94F40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AEFEC4-D09E-4544-A694-598E7A57467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C9B898-250C-4875-A787-14FF5F01E2B3}"/>
              </a:ext>
            </a:extLst>
          </p:cNvPr>
          <p:cNvSpPr>
            <a:spLocks noGrp="1"/>
          </p:cNvSpPr>
          <p:nvPr>
            <p:ph type="dt" sz="half" idx="10"/>
          </p:nvPr>
        </p:nvSpPr>
        <p:spPr/>
        <p:txBody>
          <a:bodyPr/>
          <a:lstStyle/>
          <a:p>
            <a:r>
              <a:rPr lang="en-US"/>
              <a:t>04/08/2020</a:t>
            </a:r>
          </a:p>
        </p:txBody>
      </p:sp>
      <p:sp>
        <p:nvSpPr>
          <p:cNvPr id="5" name="Footer Placeholder 4">
            <a:extLst>
              <a:ext uri="{FF2B5EF4-FFF2-40B4-BE49-F238E27FC236}">
                <a16:creationId xmlns:a16="http://schemas.microsoft.com/office/drawing/2014/main" id="{0F9C07F1-A9AF-4115-81A3-41F014A716E4}"/>
              </a:ext>
            </a:extLst>
          </p:cNvPr>
          <p:cNvSpPr>
            <a:spLocks noGrp="1"/>
          </p:cNvSpPr>
          <p:nvPr>
            <p:ph type="ftr" sz="quarter" idx="11"/>
          </p:nvPr>
        </p:nvSpPr>
        <p:spPr/>
        <p:txBody>
          <a:bodyPr/>
          <a:lstStyle/>
          <a:p>
            <a:r>
              <a:rPr lang="en-US"/>
              <a:t>PHY 742 -- Spring 2020 -- Lecture 28</a:t>
            </a:r>
          </a:p>
        </p:txBody>
      </p:sp>
      <p:sp>
        <p:nvSpPr>
          <p:cNvPr id="6" name="Slide Number Placeholder 5">
            <a:extLst>
              <a:ext uri="{FF2B5EF4-FFF2-40B4-BE49-F238E27FC236}">
                <a16:creationId xmlns:a16="http://schemas.microsoft.com/office/drawing/2014/main" id="{2567EA63-35CE-409D-9D63-32B81544264E}"/>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1798182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6D426A-932B-4595-B736-145AA31AC78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3CE67A1-6A7E-4ED6-A372-E099402FF62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9362875-98FD-4ABB-8AD4-DFEFF55CBD0A}"/>
              </a:ext>
            </a:extLst>
          </p:cNvPr>
          <p:cNvSpPr>
            <a:spLocks noGrp="1"/>
          </p:cNvSpPr>
          <p:nvPr>
            <p:ph type="dt" sz="half" idx="10"/>
          </p:nvPr>
        </p:nvSpPr>
        <p:spPr/>
        <p:txBody>
          <a:bodyPr/>
          <a:lstStyle/>
          <a:p>
            <a:r>
              <a:rPr lang="en-US"/>
              <a:t>04/08/2020</a:t>
            </a:r>
          </a:p>
        </p:txBody>
      </p:sp>
      <p:sp>
        <p:nvSpPr>
          <p:cNvPr id="5" name="Footer Placeholder 4">
            <a:extLst>
              <a:ext uri="{FF2B5EF4-FFF2-40B4-BE49-F238E27FC236}">
                <a16:creationId xmlns:a16="http://schemas.microsoft.com/office/drawing/2014/main" id="{FA058357-845B-446B-8911-32E50D49019A}"/>
              </a:ext>
            </a:extLst>
          </p:cNvPr>
          <p:cNvSpPr>
            <a:spLocks noGrp="1"/>
          </p:cNvSpPr>
          <p:nvPr>
            <p:ph type="ftr" sz="quarter" idx="11"/>
          </p:nvPr>
        </p:nvSpPr>
        <p:spPr/>
        <p:txBody>
          <a:bodyPr/>
          <a:lstStyle/>
          <a:p>
            <a:r>
              <a:rPr lang="en-US"/>
              <a:t>PHY 742 -- Spring 2020 -- Lecture 28</a:t>
            </a:r>
          </a:p>
        </p:txBody>
      </p:sp>
      <p:sp>
        <p:nvSpPr>
          <p:cNvPr id="6" name="Slide Number Placeholder 5">
            <a:extLst>
              <a:ext uri="{FF2B5EF4-FFF2-40B4-BE49-F238E27FC236}">
                <a16:creationId xmlns:a16="http://schemas.microsoft.com/office/drawing/2014/main" id="{36326E2F-E54B-44CF-848B-031A2CD0B52A}"/>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5493160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6DB750-F87B-4D5D-93E1-9BCF781A7C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66538C5-2D6C-4EC4-AAF1-25E97921C0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1C9D746-A70C-482F-ACB8-1C85222D11B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29C9B4-5CD2-496E-AFD8-37C676DA3D70}"/>
              </a:ext>
            </a:extLst>
          </p:cNvPr>
          <p:cNvSpPr>
            <a:spLocks noGrp="1"/>
          </p:cNvSpPr>
          <p:nvPr>
            <p:ph type="dt" sz="half" idx="10"/>
          </p:nvPr>
        </p:nvSpPr>
        <p:spPr/>
        <p:txBody>
          <a:bodyPr/>
          <a:lstStyle/>
          <a:p>
            <a:r>
              <a:rPr lang="en-US"/>
              <a:t>04/08/2020</a:t>
            </a:r>
          </a:p>
        </p:txBody>
      </p:sp>
      <p:sp>
        <p:nvSpPr>
          <p:cNvPr id="6" name="Footer Placeholder 5">
            <a:extLst>
              <a:ext uri="{FF2B5EF4-FFF2-40B4-BE49-F238E27FC236}">
                <a16:creationId xmlns:a16="http://schemas.microsoft.com/office/drawing/2014/main" id="{2B9446BC-5FDD-46BB-B5D7-3AD40708BE89}"/>
              </a:ext>
            </a:extLst>
          </p:cNvPr>
          <p:cNvSpPr>
            <a:spLocks noGrp="1"/>
          </p:cNvSpPr>
          <p:nvPr>
            <p:ph type="ftr" sz="quarter" idx="11"/>
          </p:nvPr>
        </p:nvSpPr>
        <p:spPr/>
        <p:txBody>
          <a:bodyPr/>
          <a:lstStyle/>
          <a:p>
            <a:r>
              <a:rPr lang="en-US"/>
              <a:t>PHY 742 -- Spring 2020 -- Lecture 28</a:t>
            </a:r>
          </a:p>
        </p:txBody>
      </p:sp>
      <p:sp>
        <p:nvSpPr>
          <p:cNvPr id="7" name="Slide Number Placeholder 6">
            <a:extLst>
              <a:ext uri="{FF2B5EF4-FFF2-40B4-BE49-F238E27FC236}">
                <a16:creationId xmlns:a16="http://schemas.microsoft.com/office/drawing/2014/main" id="{3F7616E5-0507-413E-82EA-2076FA70C99D}"/>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7265076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0C33AF-C970-4ECB-989D-B542CE1B16F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AE7BCB3-987A-40D1-A6D5-A48316199C8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92525F2-7FC0-4E85-8FC3-402AC58C7C1B}"/>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F0E247-922C-44FB-9CB7-51F25F74D15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7408B50-67A0-4FAE-A622-70849C53204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9ABA142-702D-4CC2-8501-1E9277B0DB1A}"/>
              </a:ext>
            </a:extLst>
          </p:cNvPr>
          <p:cNvSpPr>
            <a:spLocks noGrp="1"/>
          </p:cNvSpPr>
          <p:nvPr>
            <p:ph type="dt" sz="half" idx="10"/>
          </p:nvPr>
        </p:nvSpPr>
        <p:spPr/>
        <p:txBody>
          <a:bodyPr/>
          <a:lstStyle/>
          <a:p>
            <a:r>
              <a:rPr lang="en-US"/>
              <a:t>04/08/2020</a:t>
            </a:r>
          </a:p>
        </p:txBody>
      </p:sp>
      <p:sp>
        <p:nvSpPr>
          <p:cNvPr id="8" name="Footer Placeholder 7">
            <a:extLst>
              <a:ext uri="{FF2B5EF4-FFF2-40B4-BE49-F238E27FC236}">
                <a16:creationId xmlns:a16="http://schemas.microsoft.com/office/drawing/2014/main" id="{5A8FB12D-80AB-4488-A8B7-BBB0385D3A16}"/>
              </a:ext>
            </a:extLst>
          </p:cNvPr>
          <p:cNvSpPr>
            <a:spLocks noGrp="1"/>
          </p:cNvSpPr>
          <p:nvPr>
            <p:ph type="ftr" sz="quarter" idx="11"/>
          </p:nvPr>
        </p:nvSpPr>
        <p:spPr/>
        <p:txBody>
          <a:bodyPr/>
          <a:lstStyle/>
          <a:p>
            <a:r>
              <a:rPr lang="en-US"/>
              <a:t>PHY 742 -- Spring 2020 -- Lecture 28</a:t>
            </a:r>
          </a:p>
        </p:txBody>
      </p:sp>
      <p:sp>
        <p:nvSpPr>
          <p:cNvPr id="9" name="Slide Number Placeholder 8">
            <a:extLst>
              <a:ext uri="{FF2B5EF4-FFF2-40B4-BE49-F238E27FC236}">
                <a16:creationId xmlns:a16="http://schemas.microsoft.com/office/drawing/2014/main" id="{9EC94D60-AA5A-4D8A-A333-D0FED73F6C61}"/>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377226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62D50-2F3A-4587-8A19-DC4243C8F0B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EABA41-A056-42C9-A088-800CC1D397D7}"/>
              </a:ext>
            </a:extLst>
          </p:cNvPr>
          <p:cNvSpPr>
            <a:spLocks noGrp="1"/>
          </p:cNvSpPr>
          <p:nvPr>
            <p:ph type="dt" sz="half" idx="10"/>
          </p:nvPr>
        </p:nvSpPr>
        <p:spPr/>
        <p:txBody>
          <a:bodyPr/>
          <a:lstStyle/>
          <a:p>
            <a:r>
              <a:rPr lang="en-US"/>
              <a:t>04/08/2020</a:t>
            </a:r>
          </a:p>
        </p:txBody>
      </p:sp>
      <p:sp>
        <p:nvSpPr>
          <p:cNvPr id="4" name="Footer Placeholder 3">
            <a:extLst>
              <a:ext uri="{FF2B5EF4-FFF2-40B4-BE49-F238E27FC236}">
                <a16:creationId xmlns:a16="http://schemas.microsoft.com/office/drawing/2014/main" id="{C87E1D39-223B-4998-A81D-710C884F4C89}"/>
              </a:ext>
            </a:extLst>
          </p:cNvPr>
          <p:cNvSpPr>
            <a:spLocks noGrp="1"/>
          </p:cNvSpPr>
          <p:nvPr>
            <p:ph type="ftr" sz="quarter" idx="11"/>
          </p:nvPr>
        </p:nvSpPr>
        <p:spPr/>
        <p:txBody>
          <a:bodyPr/>
          <a:lstStyle/>
          <a:p>
            <a:r>
              <a:rPr lang="en-US"/>
              <a:t>PHY 742 -- Spring 2020 -- Lecture 28</a:t>
            </a:r>
          </a:p>
        </p:txBody>
      </p:sp>
      <p:sp>
        <p:nvSpPr>
          <p:cNvPr id="5" name="Slide Number Placeholder 4">
            <a:extLst>
              <a:ext uri="{FF2B5EF4-FFF2-40B4-BE49-F238E27FC236}">
                <a16:creationId xmlns:a16="http://schemas.microsoft.com/office/drawing/2014/main" id="{D1CADD9E-80D2-4757-8007-42751614F5A3}"/>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1253760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6B4EF3C-E48B-4AC6-B15D-22858F99D4AC}"/>
              </a:ext>
            </a:extLst>
          </p:cNvPr>
          <p:cNvSpPr>
            <a:spLocks noGrp="1"/>
          </p:cNvSpPr>
          <p:nvPr>
            <p:ph type="dt" sz="half" idx="10"/>
          </p:nvPr>
        </p:nvSpPr>
        <p:spPr/>
        <p:txBody>
          <a:bodyPr/>
          <a:lstStyle/>
          <a:p>
            <a:r>
              <a:rPr lang="en-US"/>
              <a:t>04/08/2020</a:t>
            </a:r>
          </a:p>
        </p:txBody>
      </p:sp>
      <p:sp>
        <p:nvSpPr>
          <p:cNvPr id="3" name="Footer Placeholder 2">
            <a:extLst>
              <a:ext uri="{FF2B5EF4-FFF2-40B4-BE49-F238E27FC236}">
                <a16:creationId xmlns:a16="http://schemas.microsoft.com/office/drawing/2014/main" id="{20D0E2EB-58F1-4CF9-9B45-B064D8476928}"/>
              </a:ext>
            </a:extLst>
          </p:cNvPr>
          <p:cNvSpPr>
            <a:spLocks noGrp="1"/>
          </p:cNvSpPr>
          <p:nvPr>
            <p:ph type="ftr" sz="quarter" idx="11"/>
          </p:nvPr>
        </p:nvSpPr>
        <p:spPr/>
        <p:txBody>
          <a:bodyPr/>
          <a:lstStyle/>
          <a:p>
            <a:r>
              <a:rPr lang="en-US"/>
              <a:t>PHY 742 -- Spring 2020 -- Lecture 28</a:t>
            </a:r>
          </a:p>
        </p:txBody>
      </p:sp>
      <p:sp>
        <p:nvSpPr>
          <p:cNvPr id="4" name="Slide Number Placeholder 3">
            <a:extLst>
              <a:ext uri="{FF2B5EF4-FFF2-40B4-BE49-F238E27FC236}">
                <a16:creationId xmlns:a16="http://schemas.microsoft.com/office/drawing/2014/main" id="{F2E4210C-D144-4FD2-BF0A-A7ECA5ACF46F}"/>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847321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D235D-6259-4874-A199-79A2BD3F7CA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B5A14D0-11E6-4E4B-A212-F41E7331D88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C4D400D-2F5C-4029-9008-8512F58633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C1C6CB-DFB1-409F-B80F-9407F13E448D}"/>
              </a:ext>
            </a:extLst>
          </p:cNvPr>
          <p:cNvSpPr>
            <a:spLocks noGrp="1"/>
          </p:cNvSpPr>
          <p:nvPr>
            <p:ph type="dt" sz="half" idx="10"/>
          </p:nvPr>
        </p:nvSpPr>
        <p:spPr/>
        <p:txBody>
          <a:bodyPr/>
          <a:lstStyle/>
          <a:p>
            <a:r>
              <a:rPr lang="en-US"/>
              <a:t>04/08/2020</a:t>
            </a:r>
          </a:p>
        </p:txBody>
      </p:sp>
      <p:sp>
        <p:nvSpPr>
          <p:cNvPr id="6" name="Footer Placeholder 5">
            <a:extLst>
              <a:ext uri="{FF2B5EF4-FFF2-40B4-BE49-F238E27FC236}">
                <a16:creationId xmlns:a16="http://schemas.microsoft.com/office/drawing/2014/main" id="{766BE28C-1731-4E1D-89CC-D4A856D51395}"/>
              </a:ext>
            </a:extLst>
          </p:cNvPr>
          <p:cNvSpPr>
            <a:spLocks noGrp="1"/>
          </p:cNvSpPr>
          <p:nvPr>
            <p:ph type="ftr" sz="quarter" idx="11"/>
          </p:nvPr>
        </p:nvSpPr>
        <p:spPr/>
        <p:txBody>
          <a:bodyPr/>
          <a:lstStyle/>
          <a:p>
            <a:r>
              <a:rPr lang="en-US"/>
              <a:t>PHY 742 -- Spring 2020 -- Lecture 28</a:t>
            </a:r>
          </a:p>
        </p:txBody>
      </p:sp>
      <p:sp>
        <p:nvSpPr>
          <p:cNvPr id="7" name="Slide Number Placeholder 6">
            <a:extLst>
              <a:ext uri="{FF2B5EF4-FFF2-40B4-BE49-F238E27FC236}">
                <a16:creationId xmlns:a16="http://schemas.microsoft.com/office/drawing/2014/main" id="{F24FF162-F1B8-43E9-BD62-336C3F8D0B30}"/>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4199260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1D9440-5B84-4CA3-902B-C99D5BAB73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D20380B-5F54-4F29-BA68-9613EA6231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62F114C-DEF1-43DA-A018-A61AF27A40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EA97CDD-6591-467E-923D-293A51F6E595}"/>
              </a:ext>
            </a:extLst>
          </p:cNvPr>
          <p:cNvSpPr>
            <a:spLocks noGrp="1"/>
          </p:cNvSpPr>
          <p:nvPr>
            <p:ph type="dt" sz="half" idx="10"/>
          </p:nvPr>
        </p:nvSpPr>
        <p:spPr/>
        <p:txBody>
          <a:bodyPr/>
          <a:lstStyle/>
          <a:p>
            <a:r>
              <a:rPr lang="en-US"/>
              <a:t>04/08/2020</a:t>
            </a:r>
          </a:p>
        </p:txBody>
      </p:sp>
      <p:sp>
        <p:nvSpPr>
          <p:cNvPr id="6" name="Footer Placeholder 5">
            <a:extLst>
              <a:ext uri="{FF2B5EF4-FFF2-40B4-BE49-F238E27FC236}">
                <a16:creationId xmlns:a16="http://schemas.microsoft.com/office/drawing/2014/main" id="{1E5180B6-B6AF-4100-977C-AC48DA7DFB93}"/>
              </a:ext>
            </a:extLst>
          </p:cNvPr>
          <p:cNvSpPr>
            <a:spLocks noGrp="1"/>
          </p:cNvSpPr>
          <p:nvPr>
            <p:ph type="ftr" sz="quarter" idx="11"/>
          </p:nvPr>
        </p:nvSpPr>
        <p:spPr/>
        <p:txBody>
          <a:bodyPr/>
          <a:lstStyle/>
          <a:p>
            <a:r>
              <a:rPr lang="en-US"/>
              <a:t>PHY 742 -- Spring 2020 -- Lecture 28</a:t>
            </a:r>
          </a:p>
        </p:txBody>
      </p:sp>
      <p:sp>
        <p:nvSpPr>
          <p:cNvPr id="7" name="Slide Number Placeholder 6">
            <a:extLst>
              <a:ext uri="{FF2B5EF4-FFF2-40B4-BE49-F238E27FC236}">
                <a16:creationId xmlns:a16="http://schemas.microsoft.com/office/drawing/2014/main" id="{4C54C474-8B60-40C8-ACE4-281D5011C399}"/>
              </a:ext>
            </a:extLst>
          </p:cNvPr>
          <p:cNvSpPr>
            <a:spLocks noGrp="1"/>
          </p:cNvSpPr>
          <p:nvPr>
            <p:ph type="sldNum" sz="quarter" idx="12"/>
          </p:nvPr>
        </p:nvSpPr>
        <p:spPr/>
        <p:txBody>
          <a:bodyPr/>
          <a:lstStyle/>
          <a:p>
            <a:fld id="{E23FF32D-176F-4F5B-8878-5D48FB6FF26A}" type="slidenum">
              <a:rPr lang="en-US" smtClean="0"/>
              <a:t>‹#›</a:t>
            </a:fld>
            <a:endParaRPr lang="en-US"/>
          </a:p>
        </p:txBody>
      </p:sp>
    </p:spTree>
    <p:extLst>
      <p:ext uri="{BB962C8B-B14F-4D97-AF65-F5344CB8AC3E}">
        <p14:creationId xmlns:p14="http://schemas.microsoft.com/office/powerpoint/2010/main" val="3147577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6F154E4-EDE7-4E73-B225-27E5C3F150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3127A49-5253-483C-9D89-6D937A6A6E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41A01EE-0329-4A25-84CE-5D5DAADD62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04/08/2020</a:t>
            </a:r>
          </a:p>
        </p:txBody>
      </p:sp>
      <p:sp>
        <p:nvSpPr>
          <p:cNvPr id="5" name="Footer Placeholder 4">
            <a:extLst>
              <a:ext uri="{FF2B5EF4-FFF2-40B4-BE49-F238E27FC236}">
                <a16:creationId xmlns:a16="http://schemas.microsoft.com/office/drawing/2014/main" id="{2879FA77-9731-43EB-8CD9-E11E4ECB21D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PHY 742 -- Spring 2020 -- Lecture 28</a:t>
            </a:r>
          </a:p>
        </p:txBody>
      </p:sp>
      <p:sp>
        <p:nvSpPr>
          <p:cNvPr id="6" name="Slide Number Placeholder 5">
            <a:extLst>
              <a:ext uri="{FF2B5EF4-FFF2-40B4-BE49-F238E27FC236}">
                <a16:creationId xmlns:a16="http://schemas.microsoft.com/office/drawing/2014/main" id="{73EF8594-0A26-4B86-A475-59313F23E6E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23FF32D-176F-4F5B-8878-5D48FB6FF26A}" type="slidenum">
              <a:rPr lang="en-US" smtClean="0"/>
              <a:t>‹#›</a:t>
            </a:fld>
            <a:endParaRPr lang="en-US"/>
          </a:p>
        </p:txBody>
      </p:sp>
    </p:spTree>
    <p:extLst>
      <p:ext uri="{BB962C8B-B14F-4D97-AF65-F5344CB8AC3E}">
        <p14:creationId xmlns:p14="http://schemas.microsoft.com/office/powerpoint/2010/main" val="1822840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akeforest-university.zoom.us/my/natalie.holzwarth"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19.png"/></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12.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10.wmf"/><Relationship Id="rId3" Type="http://schemas.openxmlformats.org/officeDocument/2006/relationships/notesSlide" Target="../notesSlides/notesSlide12.xml"/><Relationship Id="rId7" Type="http://schemas.openxmlformats.org/officeDocument/2006/relationships/image" Target="../media/image8.wmf"/><Relationship Id="rId12" Type="http://schemas.openxmlformats.org/officeDocument/2006/relationships/oleObject" Target="../embeddings/oleObject7.bin"/><Relationship Id="rId2" Type="http://schemas.openxmlformats.org/officeDocument/2006/relationships/slideLayout" Target="../slideLayouts/slideLayout7.xml"/><Relationship Id="rId1" Type="http://schemas.openxmlformats.org/officeDocument/2006/relationships/vmlDrawing" Target="../drawings/vmlDrawing7.vml"/><Relationship Id="rId6" Type="http://schemas.openxmlformats.org/officeDocument/2006/relationships/oleObject" Target="../embeddings/oleObject5.bin"/><Relationship Id="rId11" Type="http://schemas.openxmlformats.org/officeDocument/2006/relationships/image" Target="../media/image22.wmf"/><Relationship Id="rId5" Type="http://schemas.openxmlformats.org/officeDocument/2006/relationships/image" Target="../media/image7.wmf"/><Relationship Id="rId15" Type="http://schemas.openxmlformats.org/officeDocument/2006/relationships/image" Target="../media/image23.wmf"/><Relationship Id="rId10" Type="http://schemas.openxmlformats.org/officeDocument/2006/relationships/oleObject" Target="../embeddings/oleObject13.bin"/><Relationship Id="rId4" Type="http://schemas.openxmlformats.org/officeDocument/2006/relationships/oleObject" Target="../embeddings/oleObject4.bin"/><Relationship Id="rId9" Type="http://schemas.openxmlformats.org/officeDocument/2006/relationships/image" Target="../media/image9.wmf"/><Relationship Id="rId14" Type="http://schemas.openxmlformats.org/officeDocument/2006/relationships/oleObject" Target="../embeddings/oleObject14.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8.vml"/><Relationship Id="rId5" Type="http://schemas.openxmlformats.org/officeDocument/2006/relationships/image" Target="../media/image24.wmf"/><Relationship Id="rId4" Type="http://schemas.openxmlformats.org/officeDocument/2006/relationships/oleObject" Target="../embeddings/oleObject15.bin"/></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26.wmf"/><Relationship Id="rId3" Type="http://schemas.openxmlformats.org/officeDocument/2006/relationships/notesSlide" Target="../notesSlides/notesSlide14.xml"/><Relationship Id="rId7" Type="http://schemas.openxmlformats.org/officeDocument/2006/relationships/image" Target="../media/image8.wmf"/><Relationship Id="rId12" Type="http://schemas.openxmlformats.org/officeDocument/2006/relationships/oleObject" Target="../embeddings/oleObject17.bin"/><Relationship Id="rId2" Type="http://schemas.openxmlformats.org/officeDocument/2006/relationships/slideLayout" Target="../slideLayouts/slideLayout7.xml"/><Relationship Id="rId1" Type="http://schemas.openxmlformats.org/officeDocument/2006/relationships/vmlDrawing" Target="../drawings/vmlDrawing9.vml"/><Relationship Id="rId6" Type="http://schemas.openxmlformats.org/officeDocument/2006/relationships/oleObject" Target="../embeddings/oleObject5.bin"/><Relationship Id="rId11" Type="http://schemas.openxmlformats.org/officeDocument/2006/relationships/image" Target="../media/image25.wmf"/><Relationship Id="rId5" Type="http://schemas.openxmlformats.org/officeDocument/2006/relationships/image" Target="../media/image7.wmf"/><Relationship Id="rId15" Type="http://schemas.openxmlformats.org/officeDocument/2006/relationships/image" Target="../media/image27.wmf"/><Relationship Id="rId10" Type="http://schemas.openxmlformats.org/officeDocument/2006/relationships/oleObject" Target="../embeddings/oleObject16.bin"/><Relationship Id="rId4" Type="http://schemas.openxmlformats.org/officeDocument/2006/relationships/oleObject" Target="../embeddings/oleObject4.bin"/><Relationship Id="rId9" Type="http://schemas.openxmlformats.org/officeDocument/2006/relationships/image" Target="../media/image9.wmf"/><Relationship Id="rId14" Type="http://schemas.openxmlformats.org/officeDocument/2006/relationships/oleObject" Target="../embeddings/oleObject18.bin"/></Relationships>
</file>

<file path=ppt/slides/_rels/slide15.xml.rels><?xml version="1.0" encoding="UTF-8" standalone="yes"?>
<Relationships xmlns="http://schemas.openxmlformats.org/package/2006/relationships"><Relationship Id="rId8" Type="http://schemas.openxmlformats.org/officeDocument/2006/relationships/oleObject" Target="../embeddings/oleObject20.bin"/><Relationship Id="rId3" Type="http://schemas.openxmlformats.org/officeDocument/2006/relationships/notesSlide" Target="../notesSlides/notesSlide15.xml"/><Relationship Id="rId7" Type="http://schemas.openxmlformats.org/officeDocument/2006/relationships/image" Target="../media/image11.wmf"/><Relationship Id="rId2" Type="http://schemas.openxmlformats.org/officeDocument/2006/relationships/slideLayout" Target="../slideLayouts/slideLayout7.xml"/><Relationship Id="rId1" Type="http://schemas.openxmlformats.org/officeDocument/2006/relationships/vmlDrawing" Target="../drawings/vmlDrawing10.vml"/><Relationship Id="rId6" Type="http://schemas.openxmlformats.org/officeDocument/2006/relationships/oleObject" Target="../embeddings/oleObject8.bin"/><Relationship Id="rId5" Type="http://schemas.openxmlformats.org/officeDocument/2006/relationships/image" Target="../media/image26.wmf"/><Relationship Id="rId4" Type="http://schemas.openxmlformats.org/officeDocument/2006/relationships/oleObject" Target="../embeddings/oleObject19.bin"/><Relationship Id="rId9" Type="http://schemas.openxmlformats.org/officeDocument/2006/relationships/image" Target="../media/image28.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7" Type="http://schemas.openxmlformats.org/officeDocument/2006/relationships/image" Target="../media/image30.wmf"/><Relationship Id="rId2" Type="http://schemas.openxmlformats.org/officeDocument/2006/relationships/slideLayout" Target="../slideLayouts/slideLayout7.xml"/><Relationship Id="rId1" Type="http://schemas.openxmlformats.org/officeDocument/2006/relationships/vmlDrawing" Target="../drawings/vmlDrawing11.vml"/><Relationship Id="rId6" Type="http://schemas.openxmlformats.org/officeDocument/2006/relationships/oleObject" Target="../embeddings/oleObject22.bin"/><Relationship Id="rId5" Type="http://schemas.openxmlformats.org/officeDocument/2006/relationships/image" Target="../media/image29.wmf"/><Relationship Id="rId4" Type="http://schemas.openxmlformats.org/officeDocument/2006/relationships/oleObject" Target="../embeddings/oleObject21.bin"/></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32.wmf"/><Relationship Id="rId2" Type="http://schemas.openxmlformats.org/officeDocument/2006/relationships/slideLayout" Target="../slideLayouts/slideLayout7.xml"/><Relationship Id="rId1" Type="http://schemas.openxmlformats.org/officeDocument/2006/relationships/vmlDrawing" Target="../drawings/vmlDrawing12.vml"/><Relationship Id="rId6" Type="http://schemas.openxmlformats.org/officeDocument/2006/relationships/oleObject" Target="../embeddings/oleObject24.bin"/><Relationship Id="rId5" Type="http://schemas.openxmlformats.org/officeDocument/2006/relationships/image" Target="../media/image31.wmf"/><Relationship Id="rId4" Type="http://schemas.openxmlformats.org/officeDocument/2006/relationships/oleObject" Target="../embeddings/oleObject23.bin"/></Relationships>
</file>

<file path=ppt/slides/_rels/slide18.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27.wmf"/><Relationship Id="rId3" Type="http://schemas.openxmlformats.org/officeDocument/2006/relationships/notesSlide" Target="../notesSlides/notesSlide19.xml"/><Relationship Id="rId7" Type="http://schemas.openxmlformats.org/officeDocument/2006/relationships/image" Target="../media/image8.wmf"/><Relationship Id="rId12" Type="http://schemas.openxmlformats.org/officeDocument/2006/relationships/oleObject" Target="../embeddings/oleObject18.bin"/><Relationship Id="rId2" Type="http://schemas.openxmlformats.org/officeDocument/2006/relationships/slideLayout" Target="../slideLayouts/slideLayout7.xml"/><Relationship Id="rId1" Type="http://schemas.openxmlformats.org/officeDocument/2006/relationships/vmlDrawing" Target="../drawings/vmlDrawing13.vml"/><Relationship Id="rId6" Type="http://schemas.openxmlformats.org/officeDocument/2006/relationships/oleObject" Target="../embeddings/oleObject5.bin"/><Relationship Id="rId11" Type="http://schemas.openxmlformats.org/officeDocument/2006/relationships/image" Target="../media/image26.wmf"/><Relationship Id="rId5" Type="http://schemas.openxmlformats.org/officeDocument/2006/relationships/image" Target="../media/image7.wmf"/><Relationship Id="rId15" Type="http://schemas.openxmlformats.org/officeDocument/2006/relationships/image" Target="../media/image34.wmf"/><Relationship Id="rId10" Type="http://schemas.openxmlformats.org/officeDocument/2006/relationships/oleObject" Target="../embeddings/oleObject17.bin"/><Relationship Id="rId4" Type="http://schemas.openxmlformats.org/officeDocument/2006/relationships/oleObject" Target="../embeddings/oleObject4.bin"/><Relationship Id="rId9" Type="http://schemas.openxmlformats.org/officeDocument/2006/relationships/image" Target="../media/image9.wmf"/><Relationship Id="rId14" Type="http://schemas.openxmlformats.org/officeDocument/2006/relationships/oleObject" Target="../embeddings/oleObject25.bin"/></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20.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14.vml"/><Relationship Id="rId6" Type="http://schemas.openxmlformats.org/officeDocument/2006/relationships/oleObject" Target="../embeddings/oleObject5.bin"/><Relationship Id="rId11" Type="http://schemas.openxmlformats.org/officeDocument/2006/relationships/image" Target="../media/image35.wmf"/><Relationship Id="rId5" Type="http://schemas.openxmlformats.org/officeDocument/2006/relationships/image" Target="../media/image7.wmf"/><Relationship Id="rId10" Type="http://schemas.openxmlformats.org/officeDocument/2006/relationships/oleObject" Target="../embeddings/oleObject26.bin"/><Relationship Id="rId4" Type="http://schemas.openxmlformats.org/officeDocument/2006/relationships/oleObject" Target="../embeddings/oleObject4.bin"/><Relationship Id="rId9" Type="http://schemas.openxmlformats.org/officeDocument/2006/relationships/image" Target="../media/image9.wmf"/></Relationships>
</file>

<file path=ppt/slides/_rels/slide21.xml.rels><?xml version="1.0" encoding="UTF-8" standalone="yes"?>
<Relationships xmlns="http://schemas.openxmlformats.org/package/2006/relationships"><Relationship Id="rId8" Type="http://schemas.openxmlformats.org/officeDocument/2006/relationships/oleObject" Target="../embeddings/oleObject28.bin"/><Relationship Id="rId3" Type="http://schemas.openxmlformats.org/officeDocument/2006/relationships/notesSlide" Target="../notesSlides/notesSlide21.xml"/><Relationship Id="rId7" Type="http://schemas.openxmlformats.org/officeDocument/2006/relationships/image" Target="../media/image35.wmf"/><Relationship Id="rId2" Type="http://schemas.openxmlformats.org/officeDocument/2006/relationships/slideLayout" Target="../slideLayouts/slideLayout7.xml"/><Relationship Id="rId1" Type="http://schemas.openxmlformats.org/officeDocument/2006/relationships/vmlDrawing" Target="../drawings/vmlDrawing15.vml"/><Relationship Id="rId6" Type="http://schemas.openxmlformats.org/officeDocument/2006/relationships/oleObject" Target="../embeddings/oleObject27.bin"/><Relationship Id="rId5" Type="http://schemas.openxmlformats.org/officeDocument/2006/relationships/image" Target="../media/image11.wmf"/><Relationship Id="rId4" Type="http://schemas.openxmlformats.org/officeDocument/2006/relationships/oleObject" Target="../embeddings/oleObject8.bin"/><Relationship Id="rId9" Type="http://schemas.openxmlformats.org/officeDocument/2006/relationships/image" Target="../media/image36.wmf"/></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7.xml"/><Relationship Id="rId1" Type="http://schemas.openxmlformats.org/officeDocument/2006/relationships/vmlDrawing" Target="../drawings/vmlDrawing16.vml"/><Relationship Id="rId5" Type="http://schemas.openxmlformats.org/officeDocument/2006/relationships/image" Target="../media/image37.wmf"/><Relationship Id="rId4" Type="http://schemas.openxmlformats.org/officeDocument/2006/relationships/oleObject" Target="../embeddings/oleObject29.bin"/></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7" Type="http://schemas.openxmlformats.org/officeDocument/2006/relationships/image" Target="../media/image39.wmf"/><Relationship Id="rId2" Type="http://schemas.openxmlformats.org/officeDocument/2006/relationships/slideLayout" Target="../slideLayouts/slideLayout7.xml"/><Relationship Id="rId1" Type="http://schemas.openxmlformats.org/officeDocument/2006/relationships/vmlDrawing" Target="../drawings/vmlDrawing17.vml"/><Relationship Id="rId6" Type="http://schemas.openxmlformats.org/officeDocument/2006/relationships/oleObject" Target="../embeddings/oleObject31.bin"/><Relationship Id="rId5" Type="http://schemas.openxmlformats.org/officeDocument/2006/relationships/image" Target="../media/image38.wmf"/><Relationship Id="rId4" Type="http://schemas.openxmlformats.org/officeDocument/2006/relationships/oleObject" Target="../embeddings/oleObject30.bin"/></Relationships>
</file>

<file path=ppt/slides/_rels/slide24.xml.rels><?xml version="1.0" encoding="UTF-8" standalone="yes"?>
<Relationships xmlns="http://schemas.openxmlformats.org/package/2006/relationships"><Relationship Id="rId8" Type="http://schemas.openxmlformats.org/officeDocument/2006/relationships/oleObject" Target="../embeddings/oleObject33.bin"/><Relationship Id="rId13" Type="http://schemas.openxmlformats.org/officeDocument/2006/relationships/image" Target="../media/image43.wmf"/><Relationship Id="rId3" Type="http://schemas.openxmlformats.org/officeDocument/2006/relationships/notesSlide" Target="../notesSlides/notesSlide24.xml"/><Relationship Id="rId7" Type="http://schemas.openxmlformats.org/officeDocument/2006/relationships/image" Target="../media/image40.wmf"/><Relationship Id="rId12" Type="http://schemas.openxmlformats.org/officeDocument/2006/relationships/oleObject" Target="../embeddings/oleObject35.bin"/><Relationship Id="rId2" Type="http://schemas.openxmlformats.org/officeDocument/2006/relationships/slideLayout" Target="../slideLayouts/slideLayout7.xml"/><Relationship Id="rId1" Type="http://schemas.openxmlformats.org/officeDocument/2006/relationships/vmlDrawing" Target="../drawings/vmlDrawing18.vml"/><Relationship Id="rId6" Type="http://schemas.openxmlformats.org/officeDocument/2006/relationships/oleObject" Target="../embeddings/oleObject32.bin"/><Relationship Id="rId11" Type="http://schemas.openxmlformats.org/officeDocument/2006/relationships/image" Target="../media/image42.wmf"/><Relationship Id="rId5" Type="http://schemas.openxmlformats.org/officeDocument/2006/relationships/image" Target="../media/image7.wmf"/><Relationship Id="rId10" Type="http://schemas.openxmlformats.org/officeDocument/2006/relationships/oleObject" Target="../embeddings/oleObject34.bin"/><Relationship Id="rId4" Type="http://schemas.openxmlformats.org/officeDocument/2006/relationships/oleObject" Target="../embeddings/oleObject4.bin"/><Relationship Id="rId9" Type="http://schemas.openxmlformats.org/officeDocument/2006/relationships/image" Target="../media/image41.wmf"/></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7" Type="http://schemas.openxmlformats.org/officeDocument/2006/relationships/image" Target="../media/image5.wmf"/><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4.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vmlDrawing" Target="../drawings/vmlDrawing2.vml"/><Relationship Id="rId5" Type="http://schemas.openxmlformats.org/officeDocument/2006/relationships/image" Target="../media/image6.wmf"/><Relationship Id="rId4" Type="http://schemas.openxmlformats.org/officeDocument/2006/relationships/oleObject" Target="../embeddings/oleObject3.bin"/></Relationships>
</file>

<file path=ppt/slides/_rels/slide6.xml.rels><?xml version="1.0" encoding="UTF-8" standalone="yes"?>
<Relationships xmlns="http://schemas.openxmlformats.org/package/2006/relationships"><Relationship Id="rId8" Type="http://schemas.openxmlformats.org/officeDocument/2006/relationships/oleObject" Target="../embeddings/oleObject6.bin"/><Relationship Id="rId3" Type="http://schemas.openxmlformats.org/officeDocument/2006/relationships/notesSlide" Target="../notesSlides/notesSlide6.xml"/><Relationship Id="rId7" Type="http://schemas.openxmlformats.org/officeDocument/2006/relationships/image" Target="../media/image8.wmf"/><Relationship Id="rId2" Type="http://schemas.openxmlformats.org/officeDocument/2006/relationships/slideLayout" Target="../slideLayouts/slideLayout7.xml"/><Relationship Id="rId1" Type="http://schemas.openxmlformats.org/officeDocument/2006/relationships/vmlDrawing" Target="../drawings/vmlDrawing3.vml"/><Relationship Id="rId6" Type="http://schemas.openxmlformats.org/officeDocument/2006/relationships/oleObject" Target="../embeddings/oleObject5.bin"/><Relationship Id="rId11" Type="http://schemas.openxmlformats.org/officeDocument/2006/relationships/image" Target="../media/image10.wmf"/><Relationship Id="rId5" Type="http://schemas.openxmlformats.org/officeDocument/2006/relationships/image" Target="../media/image7.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9.wmf"/></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12.wmf"/><Relationship Id="rId2" Type="http://schemas.openxmlformats.org/officeDocument/2006/relationships/slideLayout" Target="../slideLayouts/slideLayout7.xml"/><Relationship Id="rId1" Type="http://schemas.openxmlformats.org/officeDocument/2006/relationships/vmlDrawing" Target="../drawings/vmlDrawing4.vml"/><Relationship Id="rId6" Type="http://schemas.openxmlformats.org/officeDocument/2006/relationships/oleObject" Target="../embeddings/oleObject9.bin"/><Relationship Id="rId5" Type="http://schemas.openxmlformats.org/officeDocument/2006/relationships/image" Target="../media/image11.wmf"/><Relationship Id="rId4" Type="http://schemas.openxmlformats.org/officeDocument/2006/relationships/oleObject" Target="../embeddings/oleObject8.bin"/></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7.xml"/><Relationship Id="rId1" Type="http://schemas.openxmlformats.org/officeDocument/2006/relationships/vmlDrawing" Target="../drawings/vmlDrawing5.vml"/><Relationship Id="rId6" Type="http://schemas.openxmlformats.org/officeDocument/2006/relationships/image" Target="../media/image13.wmf"/><Relationship Id="rId5" Type="http://schemas.openxmlformats.org/officeDocument/2006/relationships/oleObject" Target="../embeddings/oleObject10.bin"/><Relationship Id="rId4" Type="http://schemas.openxmlformats.org/officeDocument/2006/relationships/image" Target="../media/image14.png"/></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12.bin"/><Relationship Id="rId3" Type="http://schemas.openxmlformats.org/officeDocument/2006/relationships/notesSlide" Target="../notesSlides/notesSlide9.xml"/><Relationship Id="rId7" Type="http://schemas.openxmlformats.org/officeDocument/2006/relationships/image" Target="../media/image15.wmf"/><Relationship Id="rId2" Type="http://schemas.openxmlformats.org/officeDocument/2006/relationships/slideLayout" Target="../slideLayouts/slideLayout7.xml"/><Relationship Id="rId1" Type="http://schemas.openxmlformats.org/officeDocument/2006/relationships/vmlDrawing" Target="../drawings/vmlDrawing6.vml"/><Relationship Id="rId6" Type="http://schemas.openxmlformats.org/officeDocument/2006/relationships/oleObject" Target="../embeddings/oleObject11.bin"/><Relationship Id="rId5" Type="http://schemas.openxmlformats.org/officeDocument/2006/relationships/image" Target="../media/image17.png"/><Relationship Id="rId4" Type="http://schemas.openxmlformats.org/officeDocument/2006/relationships/hyperlink" Target="https://dlmf.nist.gov/34.1" TargetMode="External"/><Relationship Id="rId9" Type="http://schemas.openxmlformats.org/officeDocument/2006/relationships/image" Target="../media/image16.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34BDF17C-E82C-4B81-A5F8-25A9209377FF}"/>
              </a:ext>
            </a:extLst>
          </p:cNvPr>
          <p:cNvSpPr>
            <a:spLocks noGrp="1"/>
          </p:cNvSpPr>
          <p:nvPr>
            <p:ph type="dt" sz="half" idx="10"/>
          </p:nvPr>
        </p:nvSpPr>
        <p:spPr/>
        <p:txBody>
          <a:bodyPr/>
          <a:lstStyle/>
          <a:p>
            <a:r>
              <a:rPr lang="en-US"/>
              <a:t>04/08/2020</a:t>
            </a:r>
          </a:p>
        </p:txBody>
      </p:sp>
      <p:sp>
        <p:nvSpPr>
          <p:cNvPr id="5" name="Footer Placeholder 4">
            <a:extLst>
              <a:ext uri="{FF2B5EF4-FFF2-40B4-BE49-F238E27FC236}">
                <a16:creationId xmlns:a16="http://schemas.microsoft.com/office/drawing/2014/main" id="{C2D94DB1-3467-40A8-BA89-DE9108A662DF}"/>
              </a:ext>
            </a:extLst>
          </p:cNvPr>
          <p:cNvSpPr>
            <a:spLocks noGrp="1"/>
          </p:cNvSpPr>
          <p:nvPr>
            <p:ph type="ftr" sz="quarter" idx="11"/>
          </p:nvPr>
        </p:nvSpPr>
        <p:spPr/>
        <p:txBody>
          <a:bodyPr/>
          <a:lstStyle/>
          <a:p>
            <a:r>
              <a:rPr lang="en-US"/>
              <a:t>PHY 742 -- Spring 2020 -- Lecture 28</a:t>
            </a:r>
          </a:p>
        </p:txBody>
      </p:sp>
      <p:sp>
        <p:nvSpPr>
          <p:cNvPr id="6" name="Slide Number Placeholder 5">
            <a:extLst>
              <a:ext uri="{FF2B5EF4-FFF2-40B4-BE49-F238E27FC236}">
                <a16:creationId xmlns:a16="http://schemas.microsoft.com/office/drawing/2014/main" id="{7FB6E637-08E0-4D49-9E0B-D8B5E5D0312A}"/>
              </a:ext>
            </a:extLst>
          </p:cNvPr>
          <p:cNvSpPr>
            <a:spLocks noGrp="1"/>
          </p:cNvSpPr>
          <p:nvPr>
            <p:ph type="sldNum" sz="quarter" idx="12"/>
          </p:nvPr>
        </p:nvSpPr>
        <p:spPr/>
        <p:txBody>
          <a:bodyPr/>
          <a:lstStyle/>
          <a:p>
            <a:fld id="{E23FF32D-176F-4F5B-8878-5D48FB6FF26A}" type="slidenum">
              <a:rPr lang="en-US" smtClean="0"/>
              <a:t>1</a:t>
            </a:fld>
            <a:endParaRPr lang="en-US"/>
          </a:p>
        </p:txBody>
      </p:sp>
      <p:sp>
        <p:nvSpPr>
          <p:cNvPr id="7" name="TextBox 6">
            <a:extLst>
              <a:ext uri="{FF2B5EF4-FFF2-40B4-BE49-F238E27FC236}">
                <a16:creationId xmlns:a16="http://schemas.microsoft.com/office/drawing/2014/main" id="{7ADFEB32-EBCA-4FF9-87C1-9C7CDFA7CAA0}"/>
              </a:ext>
            </a:extLst>
          </p:cNvPr>
          <p:cNvSpPr txBox="1"/>
          <p:nvPr/>
        </p:nvSpPr>
        <p:spPr>
          <a:xfrm>
            <a:off x="260808" y="136525"/>
            <a:ext cx="11670384" cy="2077731"/>
          </a:xfrm>
          <a:prstGeom prst="rect">
            <a:avLst/>
          </a:prstGeom>
          <a:noFill/>
        </p:spPr>
        <p:txBody>
          <a:bodyPr wrap="square" rtlCol="0">
            <a:spAutoFit/>
          </a:bodyPr>
          <a:lstStyle/>
          <a:p>
            <a:pPr algn="ctr"/>
            <a:r>
              <a:rPr lang="en-US" sz="3200" b="1" dirty="0"/>
              <a:t>PHY 742 Quantum Mechanics II</a:t>
            </a:r>
          </a:p>
          <a:p>
            <a:pPr algn="ctr"/>
            <a:r>
              <a:rPr lang="en-US" sz="3200" b="1" dirty="0"/>
              <a:t>1-1:50 AM  MWF  via video link:</a:t>
            </a:r>
          </a:p>
          <a:p>
            <a:pPr algn="ctr"/>
            <a:r>
              <a:rPr lang="en-US" sz="3200" b="1" dirty="0">
                <a:hlinkClick r:id="rId3"/>
              </a:rPr>
              <a:t>https://wakeforest-university.zoom.us/my/natalie.holzwarth </a:t>
            </a:r>
            <a:endParaRPr lang="en-US" sz="3200" b="1" dirty="0"/>
          </a:p>
          <a:p>
            <a:pPr algn="ctr"/>
            <a:endParaRPr lang="en-US" sz="3200" b="1" dirty="0"/>
          </a:p>
        </p:txBody>
      </p:sp>
      <p:sp>
        <p:nvSpPr>
          <p:cNvPr id="8" name="TextBox 7">
            <a:extLst>
              <a:ext uri="{FF2B5EF4-FFF2-40B4-BE49-F238E27FC236}">
                <a16:creationId xmlns:a16="http://schemas.microsoft.com/office/drawing/2014/main" id="{BEACAB1C-FE86-41A1-866F-CAF434231243}"/>
              </a:ext>
            </a:extLst>
          </p:cNvPr>
          <p:cNvSpPr txBox="1"/>
          <p:nvPr/>
        </p:nvSpPr>
        <p:spPr>
          <a:xfrm>
            <a:off x="238028" y="1820822"/>
            <a:ext cx="11972040" cy="4401205"/>
          </a:xfrm>
          <a:prstGeom prst="rect">
            <a:avLst/>
          </a:prstGeom>
          <a:noFill/>
        </p:spPr>
        <p:txBody>
          <a:bodyPr wrap="square" rtlCol="0">
            <a:spAutoFit/>
          </a:bodyPr>
          <a:lstStyle/>
          <a:p>
            <a:pPr algn="ctr"/>
            <a:r>
              <a:rPr lang="en-US" sz="3200" b="1" dirty="0">
                <a:solidFill>
                  <a:srgbClr val="7030A0"/>
                </a:solidFill>
              </a:rPr>
              <a:t>Plan for Lecture 28</a:t>
            </a:r>
          </a:p>
          <a:p>
            <a:pPr algn="ctr"/>
            <a:endParaRPr lang="en-US" sz="1000" b="1" dirty="0">
              <a:solidFill>
                <a:srgbClr val="7030A0"/>
              </a:solidFill>
            </a:endParaRPr>
          </a:p>
          <a:p>
            <a:pPr algn="ctr"/>
            <a:r>
              <a:rPr lang="en-US" sz="3200" b="1" dirty="0">
                <a:solidFill>
                  <a:srgbClr val="7030A0"/>
                </a:solidFill>
              </a:rPr>
              <a:t>Quantum mechanics of a multi electron atom</a:t>
            </a:r>
          </a:p>
          <a:p>
            <a:pPr algn="ctr"/>
            <a:endParaRPr lang="en-US" sz="1400" b="1" dirty="0">
              <a:solidFill>
                <a:srgbClr val="7030A0"/>
              </a:solidFill>
            </a:endParaRPr>
          </a:p>
          <a:p>
            <a:r>
              <a:rPr lang="en-US" sz="3200" b="1" dirty="0">
                <a:solidFill>
                  <a:srgbClr val="7030A0"/>
                </a:solidFill>
              </a:rPr>
              <a:t>Continue reading Professor Carlson’s textbook: Chapter  X. Multiple particles (Sec. F)   Also review Chapter VIII. Spin and Adding Angular Momentum (Sec. C)</a:t>
            </a:r>
          </a:p>
          <a:p>
            <a:pPr marL="1428750" lvl="2" indent="-514350">
              <a:buFont typeface="+mj-lt"/>
              <a:buAutoNum type="arabicPeriod"/>
            </a:pPr>
            <a:endParaRPr lang="en-US" sz="3200" b="1" dirty="0">
              <a:solidFill>
                <a:schemeClr val="folHlink"/>
              </a:solidFill>
            </a:endParaRPr>
          </a:p>
          <a:p>
            <a:pPr marL="1428750" lvl="2" indent="-514350">
              <a:buFont typeface="+mj-lt"/>
              <a:buAutoNum type="arabicPeriod"/>
            </a:pPr>
            <a:r>
              <a:rPr lang="en-US" sz="3200" b="1" dirty="0">
                <a:solidFill>
                  <a:schemeClr val="folHlink"/>
                </a:solidFill>
              </a:rPr>
              <a:t>Digression on atomic term analysis</a:t>
            </a:r>
          </a:p>
          <a:p>
            <a:pPr marL="1428750" lvl="2" indent="-514350">
              <a:buFont typeface="+mj-lt"/>
              <a:buAutoNum type="arabicPeriod"/>
            </a:pPr>
            <a:r>
              <a:rPr lang="en-US" sz="3200" b="1" dirty="0">
                <a:solidFill>
                  <a:schemeClr val="folHlink"/>
                </a:solidFill>
              </a:rPr>
              <a:t>Excited states of the He atom</a:t>
            </a:r>
          </a:p>
        </p:txBody>
      </p:sp>
    </p:spTree>
    <p:extLst>
      <p:ext uri="{BB962C8B-B14F-4D97-AF65-F5344CB8AC3E}">
        <p14:creationId xmlns:p14="http://schemas.microsoft.com/office/powerpoint/2010/main" val="21782581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E2BD7A-E37F-4486-9458-AF58FA33D78F}"/>
              </a:ext>
            </a:extLst>
          </p:cNvPr>
          <p:cNvSpPr>
            <a:spLocks noGrp="1"/>
          </p:cNvSpPr>
          <p:nvPr>
            <p:ph type="dt" sz="half" idx="10"/>
          </p:nvPr>
        </p:nvSpPr>
        <p:spPr/>
        <p:txBody>
          <a:bodyPr/>
          <a:lstStyle/>
          <a:p>
            <a:r>
              <a:rPr lang="en-US"/>
              <a:t>04/08/2020</a:t>
            </a:r>
          </a:p>
        </p:txBody>
      </p:sp>
      <p:sp>
        <p:nvSpPr>
          <p:cNvPr id="3" name="Footer Placeholder 2">
            <a:extLst>
              <a:ext uri="{FF2B5EF4-FFF2-40B4-BE49-F238E27FC236}">
                <a16:creationId xmlns:a16="http://schemas.microsoft.com/office/drawing/2014/main" id="{A7832D59-B03D-4B0D-9B2E-47534C2B4FCD}"/>
              </a:ext>
            </a:extLst>
          </p:cNvPr>
          <p:cNvSpPr>
            <a:spLocks noGrp="1"/>
          </p:cNvSpPr>
          <p:nvPr>
            <p:ph type="ftr" sz="quarter" idx="11"/>
          </p:nvPr>
        </p:nvSpPr>
        <p:spPr/>
        <p:txBody>
          <a:bodyPr/>
          <a:lstStyle/>
          <a:p>
            <a:r>
              <a:rPr lang="en-US"/>
              <a:t>PHY 742 -- Spring 2020 -- Lecture 28</a:t>
            </a:r>
          </a:p>
        </p:txBody>
      </p:sp>
      <p:sp>
        <p:nvSpPr>
          <p:cNvPr id="4" name="Slide Number Placeholder 3">
            <a:extLst>
              <a:ext uri="{FF2B5EF4-FFF2-40B4-BE49-F238E27FC236}">
                <a16:creationId xmlns:a16="http://schemas.microsoft.com/office/drawing/2014/main" id="{DA2DDE44-1356-49B2-B5E8-AD14AA13D5A3}"/>
              </a:ext>
            </a:extLst>
          </p:cNvPr>
          <p:cNvSpPr>
            <a:spLocks noGrp="1"/>
          </p:cNvSpPr>
          <p:nvPr>
            <p:ph type="sldNum" sz="quarter" idx="12"/>
          </p:nvPr>
        </p:nvSpPr>
        <p:spPr/>
        <p:txBody>
          <a:bodyPr/>
          <a:lstStyle/>
          <a:p>
            <a:fld id="{E23FF32D-176F-4F5B-8878-5D48FB6FF26A}" type="slidenum">
              <a:rPr lang="en-US" smtClean="0"/>
              <a:t>10</a:t>
            </a:fld>
            <a:endParaRPr lang="en-US"/>
          </a:p>
        </p:txBody>
      </p:sp>
      <p:sp>
        <p:nvSpPr>
          <p:cNvPr id="6" name="TextBox 5">
            <a:extLst>
              <a:ext uri="{FF2B5EF4-FFF2-40B4-BE49-F238E27FC236}">
                <a16:creationId xmlns:a16="http://schemas.microsoft.com/office/drawing/2014/main" id="{A71A3C08-BF74-422E-A268-A49A9FACB475}"/>
              </a:ext>
            </a:extLst>
          </p:cNvPr>
          <p:cNvSpPr txBox="1"/>
          <p:nvPr/>
        </p:nvSpPr>
        <p:spPr>
          <a:xfrm>
            <a:off x="291548" y="278296"/>
            <a:ext cx="6109252" cy="461665"/>
          </a:xfrm>
          <a:prstGeom prst="rect">
            <a:avLst/>
          </a:prstGeom>
          <a:noFill/>
        </p:spPr>
        <p:txBody>
          <a:bodyPr wrap="square" rtlCol="0">
            <a:spAutoFit/>
          </a:bodyPr>
          <a:lstStyle/>
          <a:p>
            <a:pPr algn="l"/>
            <a:r>
              <a:rPr lang="en-US" sz="2400" b="1" dirty="0"/>
              <a:t>Example from NIST</a:t>
            </a:r>
          </a:p>
        </p:txBody>
      </p:sp>
      <p:pic>
        <p:nvPicPr>
          <p:cNvPr id="8" name="Picture 7">
            <a:extLst>
              <a:ext uri="{FF2B5EF4-FFF2-40B4-BE49-F238E27FC236}">
                <a16:creationId xmlns:a16="http://schemas.microsoft.com/office/drawing/2014/main" id="{3AA4E998-2D5A-4C3B-B2A8-12162EA9DE05}"/>
              </a:ext>
            </a:extLst>
          </p:cNvPr>
          <p:cNvPicPr>
            <a:picLocks noChangeAspect="1"/>
          </p:cNvPicPr>
          <p:nvPr/>
        </p:nvPicPr>
        <p:blipFill>
          <a:blip r:embed="rId3"/>
          <a:stretch>
            <a:fillRect/>
          </a:stretch>
        </p:blipFill>
        <p:spPr>
          <a:xfrm>
            <a:off x="440013" y="902690"/>
            <a:ext cx="4314825" cy="1752600"/>
          </a:xfrm>
          <a:prstGeom prst="rect">
            <a:avLst/>
          </a:prstGeom>
        </p:spPr>
      </p:pic>
      <p:pic>
        <p:nvPicPr>
          <p:cNvPr id="9" name="Picture 8">
            <a:extLst>
              <a:ext uri="{FF2B5EF4-FFF2-40B4-BE49-F238E27FC236}">
                <a16:creationId xmlns:a16="http://schemas.microsoft.com/office/drawing/2014/main" id="{3AA8BB6B-F6A9-48BB-A6BA-08B0B423AA07}"/>
              </a:ext>
            </a:extLst>
          </p:cNvPr>
          <p:cNvPicPr>
            <a:picLocks noChangeAspect="1"/>
          </p:cNvPicPr>
          <p:nvPr/>
        </p:nvPicPr>
        <p:blipFill>
          <a:blip r:embed="rId4"/>
          <a:stretch>
            <a:fillRect/>
          </a:stretch>
        </p:blipFill>
        <p:spPr>
          <a:xfrm>
            <a:off x="5497170" y="278296"/>
            <a:ext cx="5899081" cy="5073949"/>
          </a:xfrm>
          <a:prstGeom prst="rect">
            <a:avLst/>
          </a:prstGeom>
        </p:spPr>
      </p:pic>
    </p:spTree>
    <p:extLst>
      <p:ext uri="{BB962C8B-B14F-4D97-AF65-F5344CB8AC3E}">
        <p14:creationId xmlns:p14="http://schemas.microsoft.com/office/powerpoint/2010/main" val="6243550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2E2BD7A-E37F-4486-9458-AF58FA33D78F}"/>
              </a:ext>
            </a:extLst>
          </p:cNvPr>
          <p:cNvSpPr>
            <a:spLocks noGrp="1"/>
          </p:cNvSpPr>
          <p:nvPr>
            <p:ph type="dt" sz="half" idx="10"/>
          </p:nvPr>
        </p:nvSpPr>
        <p:spPr/>
        <p:txBody>
          <a:bodyPr/>
          <a:lstStyle/>
          <a:p>
            <a:r>
              <a:rPr lang="en-US"/>
              <a:t>04/08/2020</a:t>
            </a:r>
          </a:p>
        </p:txBody>
      </p:sp>
      <p:sp>
        <p:nvSpPr>
          <p:cNvPr id="3" name="Footer Placeholder 2">
            <a:extLst>
              <a:ext uri="{FF2B5EF4-FFF2-40B4-BE49-F238E27FC236}">
                <a16:creationId xmlns:a16="http://schemas.microsoft.com/office/drawing/2014/main" id="{A7832D59-B03D-4B0D-9B2E-47534C2B4FCD}"/>
              </a:ext>
            </a:extLst>
          </p:cNvPr>
          <p:cNvSpPr>
            <a:spLocks noGrp="1"/>
          </p:cNvSpPr>
          <p:nvPr>
            <p:ph type="ftr" sz="quarter" idx="11"/>
          </p:nvPr>
        </p:nvSpPr>
        <p:spPr/>
        <p:txBody>
          <a:bodyPr/>
          <a:lstStyle/>
          <a:p>
            <a:r>
              <a:rPr lang="en-US"/>
              <a:t>PHY 742 -- Spring 2020 -- Lecture 28</a:t>
            </a:r>
          </a:p>
        </p:txBody>
      </p:sp>
      <p:sp>
        <p:nvSpPr>
          <p:cNvPr id="4" name="Slide Number Placeholder 3">
            <a:extLst>
              <a:ext uri="{FF2B5EF4-FFF2-40B4-BE49-F238E27FC236}">
                <a16:creationId xmlns:a16="http://schemas.microsoft.com/office/drawing/2014/main" id="{DA2DDE44-1356-49B2-B5E8-AD14AA13D5A3}"/>
              </a:ext>
            </a:extLst>
          </p:cNvPr>
          <p:cNvSpPr>
            <a:spLocks noGrp="1"/>
          </p:cNvSpPr>
          <p:nvPr>
            <p:ph type="sldNum" sz="quarter" idx="12"/>
          </p:nvPr>
        </p:nvSpPr>
        <p:spPr/>
        <p:txBody>
          <a:bodyPr/>
          <a:lstStyle/>
          <a:p>
            <a:fld id="{E23FF32D-176F-4F5B-8878-5D48FB6FF26A}" type="slidenum">
              <a:rPr lang="en-US" smtClean="0"/>
              <a:t>11</a:t>
            </a:fld>
            <a:endParaRPr lang="en-US"/>
          </a:p>
        </p:txBody>
      </p:sp>
      <p:pic>
        <p:nvPicPr>
          <p:cNvPr id="5" name="Picture 4">
            <a:extLst>
              <a:ext uri="{FF2B5EF4-FFF2-40B4-BE49-F238E27FC236}">
                <a16:creationId xmlns:a16="http://schemas.microsoft.com/office/drawing/2014/main" id="{7BF21C06-B58D-4E34-966F-F1F6A5F4B227}"/>
              </a:ext>
            </a:extLst>
          </p:cNvPr>
          <p:cNvPicPr>
            <a:picLocks noChangeAspect="1"/>
          </p:cNvPicPr>
          <p:nvPr/>
        </p:nvPicPr>
        <p:blipFill>
          <a:blip r:embed="rId3"/>
          <a:stretch>
            <a:fillRect/>
          </a:stretch>
        </p:blipFill>
        <p:spPr>
          <a:xfrm>
            <a:off x="493644" y="1105106"/>
            <a:ext cx="4419600" cy="1838325"/>
          </a:xfrm>
          <a:prstGeom prst="rect">
            <a:avLst/>
          </a:prstGeom>
        </p:spPr>
      </p:pic>
      <p:sp>
        <p:nvSpPr>
          <p:cNvPr id="6" name="TextBox 5">
            <a:extLst>
              <a:ext uri="{FF2B5EF4-FFF2-40B4-BE49-F238E27FC236}">
                <a16:creationId xmlns:a16="http://schemas.microsoft.com/office/drawing/2014/main" id="{A71A3C08-BF74-422E-A268-A49A9FACB475}"/>
              </a:ext>
            </a:extLst>
          </p:cNvPr>
          <p:cNvSpPr txBox="1"/>
          <p:nvPr/>
        </p:nvSpPr>
        <p:spPr>
          <a:xfrm>
            <a:off x="291548" y="278296"/>
            <a:ext cx="6109252" cy="461665"/>
          </a:xfrm>
          <a:prstGeom prst="rect">
            <a:avLst/>
          </a:prstGeom>
          <a:noFill/>
        </p:spPr>
        <p:txBody>
          <a:bodyPr wrap="square" rtlCol="0">
            <a:spAutoFit/>
          </a:bodyPr>
          <a:lstStyle/>
          <a:p>
            <a:pPr algn="l"/>
            <a:r>
              <a:rPr lang="en-US" sz="2400" b="1" dirty="0"/>
              <a:t>Example from NIST</a:t>
            </a:r>
          </a:p>
        </p:txBody>
      </p:sp>
      <p:pic>
        <p:nvPicPr>
          <p:cNvPr id="7" name="Picture 6">
            <a:extLst>
              <a:ext uri="{FF2B5EF4-FFF2-40B4-BE49-F238E27FC236}">
                <a16:creationId xmlns:a16="http://schemas.microsoft.com/office/drawing/2014/main" id="{323EA4B9-E7E9-449E-9192-55B6A9A1563A}"/>
              </a:ext>
            </a:extLst>
          </p:cNvPr>
          <p:cNvPicPr>
            <a:picLocks noChangeAspect="1"/>
          </p:cNvPicPr>
          <p:nvPr/>
        </p:nvPicPr>
        <p:blipFill>
          <a:blip r:embed="rId4"/>
          <a:stretch>
            <a:fillRect/>
          </a:stretch>
        </p:blipFill>
        <p:spPr>
          <a:xfrm>
            <a:off x="4051852" y="2435914"/>
            <a:ext cx="7550426" cy="3775213"/>
          </a:xfrm>
          <a:prstGeom prst="rect">
            <a:avLst/>
          </a:prstGeom>
        </p:spPr>
      </p:pic>
    </p:spTree>
    <p:extLst>
      <p:ext uri="{BB962C8B-B14F-4D97-AF65-F5344CB8AC3E}">
        <p14:creationId xmlns:p14="http://schemas.microsoft.com/office/powerpoint/2010/main" val="3648881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9AFDCA-302E-457C-9D89-3A0F038693EA}"/>
              </a:ext>
            </a:extLst>
          </p:cNvPr>
          <p:cNvSpPr>
            <a:spLocks noGrp="1"/>
          </p:cNvSpPr>
          <p:nvPr>
            <p:ph type="dt" sz="half" idx="10"/>
          </p:nvPr>
        </p:nvSpPr>
        <p:spPr/>
        <p:txBody>
          <a:bodyPr/>
          <a:lstStyle/>
          <a:p>
            <a:r>
              <a:rPr lang="en-US"/>
              <a:t>04/08/2020</a:t>
            </a:r>
          </a:p>
        </p:txBody>
      </p:sp>
      <p:sp>
        <p:nvSpPr>
          <p:cNvPr id="3" name="Footer Placeholder 2">
            <a:extLst>
              <a:ext uri="{FF2B5EF4-FFF2-40B4-BE49-F238E27FC236}">
                <a16:creationId xmlns:a16="http://schemas.microsoft.com/office/drawing/2014/main" id="{2DCC601C-2C28-40B6-9589-140FB2235DE9}"/>
              </a:ext>
            </a:extLst>
          </p:cNvPr>
          <p:cNvSpPr>
            <a:spLocks noGrp="1"/>
          </p:cNvSpPr>
          <p:nvPr>
            <p:ph type="ftr" sz="quarter" idx="11"/>
          </p:nvPr>
        </p:nvSpPr>
        <p:spPr/>
        <p:txBody>
          <a:bodyPr/>
          <a:lstStyle/>
          <a:p>
            <a:r>
              <a:rPr lang="en-US"/>
              <a:t>PHY 742 -- Spring 2020 -- Lecture 28</a:t>
            </a:r>
          </a:p>
        </p:txBody>
      </p:sp>
      <p:sp>
        <p:nvSpPr>
          <p:cNvPr id="4" name="Slide Number Placeholder 3">
            <a:extLst>
              <a:ext uri="{FF2B5EF4-FFF2-40B4-BE49-F238E27FC236}">
                <a16:creationId xmlns:a16="http://schemas.microsoft.com/office/drawing/2014/main" id="{39FEDE9D-D836-44EA-9FC1-02A7BE340B35}"/>
              </a:ext>
            </a:extLst>
          </p:cNvPr>
          <p:cNvSpPr>
            <a:spLocks noGrp="1"/>
          </p:cNvSpPr>
          <p:nvPr>
            <p:ph type="sldNum" sz="quarter" idx="12"/>
          </p:nvPr>
        </p:nvSpPr>
        <p:spPr/>
        <p:txBody>
          <a:bodyPr/>
          <a:lstStyle/>
          <a:p>
            <a:fld id="{E23FF32D-176F-4F5B-8878-5D48FB6FF26A}" type="slidenum">
              <a:rPr lang="en-US" smtClean="0"/>
              <a:t>12</a:t>
            </a:fld>
            <a:endParaRPr lang="en-US"/>
          </a:p>
        </p:txBody>
      </p:sp>
      <p:sp>
        <p:nvSpPr>
          <p:cNvPr id="5" name="TextBox 4">
            <a:extLst>
              <a:ext uri="{FF2B5EF4-FFF2-40B4-BE49-F238E27FC236}">
                <a16:creationId xmlns:a16="http://schemas.microsoft.com/office/drawing/2014/main" id="{41A74D46-F21D-4747-A16B-5B4B9CBEB7F2}"/>
              </a:ext>
            </a:extLst>
          </p:cNvPr>
          <p:cNvSpPr txBox="1"/>
          <p:nvPr/>
        </p:nvSpPr>
        <p:spPr>
          <a:xfrm>
            <a:off x="397565" y="331304"/>
            <a:ext cx="11383618" cy="461665"/>
          </a:xfrm>
          <a:prstGeom prst="rect">
            <a:avLst/>
          </a:prstGeom>
          <a:noFill/>
        </p:spPr>
        <p:txBody>
          <a:bodyPr wrap="square" rtlCol="0">
            <a:spAutoFit/>
          </a:bodyPr>
          <a:lstStyle/>
          <a:p>
            <a:pPr algn="l"/>
            <a:r>
              <a:rPr lang="en-US" sz="2400" b="1" dirty="0"/>
              <a:t>Back to the discussion of He</a:t>
            </a:r>
          </a:p>
        </p:txBody>
      </p:sp>
      <p:cxnSp>
        <p:nvCxnSpPr>
          <p:cNvPr id="6" name="Straight Connector 5">
            <a:extLst>
              <a:ext uri="{FF2B5EF4-FFF2-40B4-BE49-F238E27FC236}">
                <a16:creationId xmlns:a16="http://schemas.microsoft.com/office/drawing/2014/main" id="{657995D9-441D-44FB-9222-0270F623EE62}"/>
              </a:ext>
            </a:extLst>
          </p:cNvPr>
          <p:cNvCxnSpPr/>
          <p:nvPr/>
        </p:nvCxnSpPr>
        <p:spPr>
          <a:xfrm>
            <a:off x="1140226" y="5622175"/>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2D982A1-9CAA-4E59-9F37-2429F35229AE}"/>
              </a:ext>
            </a:extLst>
          </p:cNvPr>
          <p:cNvCxnSpPr/>
          <p:nvPr/>
        </p:nvCxnSpPr>
        <p:spPr>
          <a:xfrm>
            <a:off x="1075110" y="3081252"/>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8FCEDC5-D3F7-4673-A3FB-4DFEE9C68B02}"/>
              </a:ext>
            </a:extLst>
          </p:cNvPr>
          <p:cNvCxnSpPr/>
          <p:nvPr/>
        </p:nvCxnSpPr>
        <p:spPr>
          <a:xfrm>
            <a:off x="1075110" y="3865419"/>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9" name="Object 8">
            <a:extLst>
              <a:ext uri="{FF2B5EF4-FFF2-40B4-BE49-F238E27FC236}">
                <a16:creationId xmlns:a16="http://schemas.microsoft.com/office/drawing/2014/main" id="{641EE1A5-FF4C-438F-9FDE-B92FE9335844}"/>
              </a:ext>
            </a:extLst>
          </p:cNvPr>
          <p:cNvGraphicFramePr>
            <a:graphicFrameLocks noChangeAspect="1"/>
          </p:cNvGraphicFramePr>
          <p:nvPr>
            <p:extLst>
              <p:ext uri="{D42A27DB-BD31-4B8C-83A1-F6EECF244321}">
                <p14:modId xmlns:p14="http://schemas.microsoft.com/office/powerpoint/2010/main" val="3607151533"/>
              </p:ext>
            </p:extLst>
          </p:nvPr>
        </p:nvGraphicFramePr>
        <p:xfrm>
          <a:off x="2701748" y="5236534"/>
          <a:ext cx="642735" cy="771282"/>
        </p:xfrm>
        <a:graphic>
          <a:graphicData uri="http://schemas.openxmlformats.org/presentationml/2006/ole">
            <mc:AlternateContent xmlns:mc="http://schemas.openxmlformats.org/markup-compatibility/2006">
              <mc:Choice xmlns:v="urn:schemas-microsoft-com:vml" Requires="v">
                <p:oleObj spid="_x0000_s229576" name="Equation" r:id="rId4" imgW="190440" imgH="228600" progId="Equation.DSMT4">
                  <p:embed/>
                </p:oleObj>
              </mc:Choice>
              <mc:Fallback>
                <p:oleObj name="Equation" r:id="rId4" imgW="190440" imgH="228600" progId="Equation.DSMT4">
                  <p:embed/>
                  <p:pic>
                    <p:nvPicPr>
                      <p:cNvPr id="9" name="Object 8">
                        <a:extLst>
                          <a:ext uri="{FF2B5EF4-FFF2-40B4-BE49-F238E27FC236}">
                            <a16:creationId xmlns:a16="http://schemas.microsoft.com/office/drawing/2014/main" id="{4FBD8883-C8CE-4571-93BD-64EAA647BBDA}"/>
                          </a:ext>
                        </a:extLst>
                      </p:cNvPr>
                      <p:cNvPicPr/>
                      <p:nvPr/>
                    </p:nvPicPr>
                    <p:blipFill>
                      <a:blip r:embed="rId5"/>
                      <a:stretch>
                        <a:fillRect/>
                      </a:stretch>
                    </p:blipFill>
                    <p:spPr>
                      <a:xfrm>
                        <a:off x="2701748" y="5236534"/>
                        <a:ext cx="642735" cy="77128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BC8EBD26-8BB4-47AE-8B69-3E0304B96950}"/>
              </a:ext>
            </a:extLst>
          </p:cNvPr>
          <p:cNvGraphicFramePr>
            <a:graphicFrameLocks noChangeAspect="1"/>
          </p:cNvGraphicFramePr>
          <p:nvPr>
            <p:extLst>
              <p:ext uri="{D42A27DB-BD31-4B8C-83A1-F6EECF244321}">
                <p14:modId xmlns:p14="http://schemas.microsoft.com/office/powerpoint/2010/main" val="2091764644"/>
              </p:ext>
            </p:extLst>
          </p:nvPr>
        </p:nvGraphicFramePr>
        <p:xfrm>
          <a:off x="2555269" y="3582538"/>
          <a:ext cx="1173480" cy="719230"/>
        </p:xfrm>
        <a:graphic>
          <a:graphicData uri="http://schemas.openxmlformats.org/presentationml/2006/ole">
            <mc:AlternateContent xmlns:mc="http://schemas.openxmlformats.org/markup-compatibility/2006">
              <mc:Choice xmlns:v="urn:schemas-microsoft-com:vml" Requires="v">
                <p:oleObj spid="_x0000_s229577" name="Equation" r:id="rId6" imgW="393480" imgH="241200" progId="Equation.DSMT4">
                  <p:embed/>
                </p:oleObj>
              </mc:Choice>
              <mc:Fallback>
                <p:oleObj name="Equation" r:id="rId6" imgW="393480" imgH="241200" progId="Equation.DSMT4">
                  <p:embed/>
                  <p:pic>
                    <p:nvPicPr>
                      <p:cNvPr id="10" name="Object 9">
                        <a:extLst>
                          <a:ext uri="{FF2B5EF4-FFF2-40B4-BE49-F238E27FC236}">
                            <a16:creationId xmlns:a16="http://schemas.microsoft.com/office/drawing/2014/main" id="{57599052-68BC-49C7-A70B-A2671C9ACBAE}"/>
                          </a:ext>
                        </a:extLst>
                      </p:cNvPr>
                      <p:cNvPicPr/>
                      <p:nvPr/>
                    </p:nvPicPr>
                    <p:blipFill>
                      <a:blip r:embed="rId7"/>
                      <a:stretch>
                        <a:fillRect/>
                      </a:stretch>
                    </p:blipFill>
                    <p:spPr>
                      <a:xfrm>
                        <a:off x="2555269" y="3582538"/>
                        <a:ext cx="1173480" cy="71923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DEE5DC6D-99F2-40CC-905A-905C419AA9F8}"/>
              </a:ext>
            </a:extLst>
          </p:cNvPr>
          <p:cNvGraphicFramePr>
            <a:graphicFrameLocks noChangeAspect="1"/>
          </p:cNvGraphicFramePr>
          <p:nvPr>
            <p:extLst>
              <p:ext uri="{D42A27DB-BD31-4B8C-83A1-F6EECF244321}">
                <p14:modId xmlns:p14="http://schemas.microsoft.com/office/powerpoint/2010/main" val="856285856"/>
              </p:ext>
            </p:extLst>
          </p:nvPr>
        </p:nvGraphicFramePr>
        <p:xfrm>
          <a:off x="2555269" y="2710823"/>
          <a:ext cx="1665551" cy="719215"/>
        </p:xfrm>
        <a:graphic>
          <a:graphicData uri="http://schemas.openxmlformats.org/presentationml/2006/ole">
            <mc:AlternateContent xmlns:mc="http://schemas.openxmlformats.org/markup-compatibility/2006">
              <mc:Choice xmlns:v="urn:schemas-microsoft-com:vml" Requires="v">
                <p:oleObj spid="_x0000_s229578" name="Equation" r:id="rId8" imgW="558720" imgH="241200" progId="Equation.DSMT4">
                  <p:embed/>
                </p:oleObj>
              </mc:Choice>
              <mc:Fallback>
                <p:oleObj name="Equation" r:id="rId8" imgW="558720" imgH="241200" progId="Equation.DSMT4">
                  <p:embed/>
                  <p:pic>
                    <p:nvPicPr>
                      <p:cNvPr id="11" name="Object 10">
                        <a:extLst>
                          <a:ext uri="{FF2B5EF4-FFF2-40B4-BE49-F238E27FC236}">
                            <a16:creationId xmlns:a16="http://schemas.microsoft.com/office/drawing/2014/main" id="{F296DDE7-AD48-4AA3-8A5E-FB11A4133E2A}"/>
                          </a:ext>
                        </a:extLst>
                      </p:cNvPr>
                      <p:cNvPicPr/>
                      <p:nvPr/>
                    </p:nvPicPr>
                    <p:blipFill>
                      <a:blip r:embed="rId9"/>
                      <a:stretch>
                        <a:fillRect/>
                      </a:stretch>
                    </p:blipFill>
                    <p:spPr>
                      <a:xfrm>
                        <a:off x="2555269" y="2710823"/>
                        <a:ext cx="1665551" cy="719215"/>
                      </a:xfrm>
                      <a:prstGeom prst="rect">
                        <a:avLst/>
                      </a:prstGeom>
                    </p:spPr>
                  </p:pic>
                </p:oleObj>
              </mc:Fallback>
            </mc:AlternateContent>
          </a:graphicData>
        </a:graphic>
      </p:graphicFrame>
      <p:sp>
        <p:nvSpPr>
          <p:cNvPr id="12" name="TextBox 11">
            <a:extLst>
              <a:ext uri="{FF2B5EF4-FFF2-40B4-BE49-F238E27FC236}">
                <a16:creationId xmlns:a16="http://schemas.microsoft.com/office/drawing/2014/main" id="{AA3B8711-0666-48F4-BCE3-084CECFA2A92}"/>
              </a:ext>
            </a:extLst>
          </p:cNvPr>
          <p:cNvSpPr txBox="1"/>
          <p:nvPr/>
        </p:nvSpPr>
        <p:spPr>
          <a:xfrm>
            <a:off x="1572479" y="1698568"/>
            <a:ext cx="541713" cy="1200329"/>
          </a:xfrm>
          <a:prstGeom prst="rect">
            <a:avLst/>
          </a:prstGeom>
          <a:noFill/>
        </p:spPr>
        <p:txBody>
          <a:bodyPr wrap="square" rtlCol="0">
            <a:spAutoFit/>
          </a:bodyPr>
          <a:lstStyle/>
          <a:p>
            <a:pPr algn="l"/>
            <a:r>
              <a:rPr lang="en-US" sz="2400" b="1" dirty="0"/>
              <a:t>.</a:t>
            </a:r>
          </a:p>
          <a:p>
            <a:pPr algn="l"/>
            <a:r>
              <a:rPr lang="en-US" sz="2400" b="1" dirty="0"/>
              <a:t>.</a:t>
            </a:r>
          </a:p>
          <a:p>
            <a:pPr algn="l"/>
            <a:r>
              <a:rPr lang="en-US" sz="2400" b="1" dirty="0"/>
              <a:t>.</a:t>
            </a:r>
          </a:p>
        </p:txBody>
      </p:sp>
      <p:cxnSp>
        <p:nvCxnSpPr>
          <p:cNvPr id="13" name="Straight Arrow Connector 12">
            <a:extLst>
              <a:ext uri="{FF2B5EF4-FFF2-40B4-BE49-F238E27FC236}">
                <a16:creationId xmlns:a16="http://schemas.microsoft.com/office/drawing/2014/main" id="{52C1A7DA-264A-4BC9-B370-4721D4B7AE8E}"/>
              </a:ext>
            </a:extLst>
          </p:cNvPr>
          <p:cNvCxnSpPr/>
          <p:nvPr/>
        </p:nvCxnSpPr>
        <p:spPr>
          <a:xfrm flipV="1">
            <a:off x="1596044" y="5153891"/>
            <a:ext cx="0" cy="864524"/>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3969664A-928A-4589-A2A3-1727A820A61E}"/>
              </a:ext>
            </a:extLst>
          </p:cNvPr>
          <p:cNvCxnSpPr/>
          <p:nvPr/>
        </p:nvCxnSpPr>
        <p:spPr>
          <a:xfrm flipV="1">
            <a:off x="1881446" y="5156666"/>
            <a:ext cx="0" cy="864524"/>
          </a:xfrm>
          <a:prstGeom prst="straightConnector1">
            <a:avLst/>
          </a:prstGeom>
          <a:ln w="508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graphicFrame>
        <p:nvGraphicFramePr>
          <p:cNvPr id="15" name="Object 14">
            <a:extLst>
              <a:ext uri="{FF2B5EF4-FFF2-40B4-BE49-F238E27FC236}">
                <a16:creationId xmlns:a16="http://schemas.microsoft.com/office/drawing/2014/main" id="{9A309AF4-3FD9-4214-B7FB-5C8925A50599}"/>
              </a:ext>
            </a:extLst>
          </p:cNvPr>
          <p:cNvGraphicFramePr>
            <a:graphicFrameLocks noChangeAspect="1"/>
          </p:cNvGraphicFramePr>
          <p:nvPr>
            <p:extLst>
              <p:ext uri="{D42A27DB-BD31-4B8C-83A1-F6EECF244321}">
                <p14:modId xmlns:p14="http://schemas.microsoft.com/office/powerpoint/2010/main" val="2179566101"/>
              </p:ext>
            </p:extLst>
          </p:nvPr>
        </p:nvGraphicFramePr>
        <p:xfrm>
          <a:off x="4877090" y="2534165"/>
          <a:ext cx="7172325" cy="1358900"/>
        </p:xfrm>
        <a:graphic>
          <a:graphicData uri="http://schemas.openxmlformats.org/presentationml/2006/ole">
            <mc:AlternateContent xmlns:mc="http://schemas.openxmlformats.org/markup-compatibility/2006">
              <mc:Choice xmlns:v="urn:schemas-microsoft-com:vml" Requires="v">
                <p:oleObj spid="_x0000_s229579" name="Equation" r:id="rId10" imgW="2145960" imgH="406080" progId="Equation.DSMT4">
                  <p:embed/>
                </p:oleObj>
              </mc:Choice>
              <mc:Fallback>
                <p:oleObj name="Equation" r:id="rId10" imgW="2145960" imgH="406080" progId="Equation.DSMT4">
                  <p:embed/>
                  <p:pic>
                    <p:nvPicPr>
                      <p:cNvPr id="7" name="Object 6">
                        <a:extLst>
                          <a:ext uri="{FF2B5EF4-FFF2-40B4-BE49-F238E27FC236}">
                            <a16:creationId xmlns:a16="http://schemas.microsoft.com/office/drawing/2014/main" id="{E42AE33E-2D1C-4FC4-84B2-C8D80AFBF1A4}"/>
                          </a:ext>
                        </a:extLst>
                      </p:cNvPr>
                      <p:cNvPicPr/>
                      <p:nvPr/>
                    </p:nvPicPr>
                    <p:blipFill>
                      <a:blip r:embed="rId11"/>
                      <a:stretch>
                        <a:fillRect/>
                      </a:stretch>
                    </p:blipFill>
                    <p:spPr>
                      <a:xfrm>
                        <a:off x="4877090" y="2534165"/>
                        <a:ext cx="7172325" cy="1358900"/>
                      </a:xfrm>
                      <a:prstGeom prst="rect">
                        <a:avLst/>
                      </a:prstGeom>
                    </p:spPr>
                  </p:pic>
                </p:oleObj>
              </mc:Fallback>
            </mc:AlternateContent>
          </a:graphicData>
        </a:graphic>
      </p:graphicFrame>
      <p:graphicFrame>
        <p:nvGraphicFramePr>
          <p:cNvPr id="16" name="Object 15">
            <a:extLst>
              <a:ext uri="{FF2B5EF4-FFF2-40B4-BE49-F238E27FC236}">
                <a16:creationId xmlns:a16="http://schemas.microsoft.com/office/drawing/2014/main" id="{DE01FADA-ABA7-4930-83D9-E113900CF1CD}"/>
              </a:ext>
            </a:extLst>
          </p:cNvPr>
          <p:cNvGraphicFramePr>
            <a:graphicFrameLocks noChangeAspect="1"/>
          </p:cNvGraphicFramePr>
          <p:nvPr>
            <p:extLst>
              <p:ext uri="{D42A27DB-BD31-4B8C-83A1-F6EECF244321}">
                <p14:modId xmlns:p14="http://schemas.microsoft.com/office/powerpoint/2010/main" val="4133898011"/>
              </p:ext>
            </p:extLst>
          </p:nvPr>
        </p:nvGraphicFramePr>
        <p:xfrm>
          <a:off x="4877090" y="1640860"/>
          <a:ext cx="3992323" cy="1093787"/>
        </p:xfrm>
        <a:graphic>
          <a:graphicData uri="http://schemas.openxmlformats.org/presentationml/2006/ole">
            <mc:AlternateContent xmlns:mc="http://schemas.openxmlformats.org/markup-compatibility/2006">
              <mc:Choice xmlns:v="urn:schemas-microsoft-com:vml" Requires="v">
                <p:oleObj spid="_x0000_s229580" name="Equation" r:id="rId12" imgW="927000" imgH="253800" progId="Equation.DSMT4">
                  <p:embed/>
                </p:oleObj>
              </mc:Choice>
              <mc:Fallback>
                <p:oleObj name="Equation" r:id="rId12" imgW="927000" imgH="253800" progId="Equation.DSMT4">
                  <p:embed/>
                  <p:pic>
                    <p:nvPicPr>
                      <p:cNvPr id="16" name="Object 15">
                        <a:extLst>
                          <a:ext uri="{FF2B5EF4-FFF2-40B4-BE49-F238E27FC236}">
                            <a16:creationId xmlns:a16="http://schemas.microsoft.com/office/drawing/2014/main" id="{DD59BF69-B93C-4E51-B7C3-723C73423A57}"/>
                          </a:ext>
                        </a:extLst>
                      </p:cNvPr>
                      <p:cNvPicPr/>
                      <p:nvPr/>
                    </p:nvPicPr>
                    <p:blipFill>
                      <a:blip r:embed="rId13"/>
                      <a:stretch>
                        <a:fillRect/>
                      </a:stretch>
                    </p:blipFill>
                    <p:spPr>
                      <a:xfrm>
                        <a:off x="4877090" y="1640860"/>
                        <a:ext cx="3992323" cy="1093787"/>
                      </a:xfrm>
                      <a:prstGeom prst="rect">
                        <a:avLst/>
                      </a:prstGeom>
                    </p:spPr>
                  </p:pic>
                </p:oleObj>
              </mc:Fallback>
            </mc:AlternateContent>
          </a:graphicData>
        </a:graphic>
      </p:graphicFrame>
      <p:sp>
        <p:nvSpPr>
          <p:cNvPr id="17" name="TextBox 16">
            <a:extLst>
              <a:ext uri="{FF2B5EF4-FFF2-40B4-BE49-F238E27FC236}">
                <a16:creationId xmlns:a16="http://schemas.microsoft.com/office/drawing/2014/main" id="{10FE1217-D7F0-40BF-8C4B-8570944AC583}"/>
              </a:ext>
            </a:extLst>
          </p:cNvPr>
          <p:cNvSpPr txBox="1"/>
          <p:nvPr/>
        </p:nvSpPr>
        <p:spPr>
          <a:xfrm>
            <a:off x="5194852" y="562136"/>
            <a:ext cx="3273287" cy="461665"/>
          </a:xfrm>
          <a:prstGeom prst="rect">
            <a:avLst/>
          </a:prstGeom>
          <a:noFill/>
        </p:spPr>
        <p:txBody>
          <a:bodyPr wrap="square" rtlCol="0">
            <a:spAutoFit/>
          </a:bodyPr>
          <a:lstStyle/>
          <a:p>
            <a:pPr algn="l"/>
            <a:r>
              <a:rPr lang="en-US" sz="2400" b="1" dirty="0"/>
              <a:t>Ground state:</a:t>
            </a:r>
          </a:p>
        </p:txBody>
      </p:sp>
      <p:graphicFrame>
        <p:nvGraphicFramePr>
          <p:cNvPr id="18" name="Object 17">
            <a:extLst>
              <a:ext uri="{FF2B5EF4-FFF2-40B4-BE49-F238E27FC236}">
                <a16:creationId xmlns:a16="http://schemas.microsoft.com/office/drawing/2014/main" id="{4323F6B3-7AC2-427D-8C36-53C44F1C1097}"/>
              </a:ext>
            </a:extLst>
          </p:cNvPr>
          <p:cNvGraphicFramePr>
            <a:graphicFrameLocks noChangeAspect="1"/>
          </p:cNvGraphicFramePr>
          <p:nvPr>
            <p:extLst>
              <p:ext uri="{D42A27DB-BD31-4B8C-83A1-F6EECF244321}">
                <p14:modId xmlns:p14="http://schemas.microsoft.com/office/powerpoint/2010/main" val="1317811843"/>
              </p:ext>
            </p:extLst>
          </p:nvPr>
        </p:nvGraphicFramePr>
        <p:xfrm>
          <a:off x="5194852" y="4515106"/>
          <a:ext cx="3991766" cy="1358899"/>
        </p:xfrm>
        <a:graphic>
          <a:graphicData uri="http://schemas.openxmlformats.org/presentationml/2006/ole">
            <mc:AlternateContent xmlns:mc="http://schemas.openxmlformats.org/markup-compatibility/2006">
              <mc:Choice xmlns:v="urn:schemas-microsoft-com:vml" Requires="v">
                <p:oleObj spid="_x0000_s229581" name="Equation" r:id="rId14" imgW="1193760" imgH="406080" progId="Equation.DSMT4">
                  <p:embed/>
                </p:oleObj>
              </mc:Choice>
              <mc:Fallback>
                <p:oleObj name="Equation" r:id="rId14" imgW="1193760" imgH="406080" progId="Equation.DSMT4">
                  <p:embed/>
                  <p:pic>
                    <p:nvPicPr>
                      <p:cNvPr id="0" name=""/>
                      <p:cNvPicPr/>
                      <p:nvPr/>
                    </p:nvPicPr>
                    <p:blipFill>
                      <a:blip r:embed="rId15"/>
                      <a:stretch>
                        <a:fillRect/>
                      </a:stretch>
                    </p:blipFill>
                    <p:spPr>
                      <a:xfrm>
                        <a:off x="5194852" y="4515106"/>
                        <a:ext cx="3991766" cy="1358899"/>
                      </a:xfrm>
                      <a:prstGeom prst="rect">
                        <a:avLst/>
                      </a:prstGeom>
                    </p:spPr>
                  </p:pic>
                </p:oleObj>
              </mc:Fallback>
            </mc:AlternateContent>
          </a:graphicData>
        </a:graphic>
      </p:graphicFrame>
    </p:spTree>
    <p:extLst>
      <p:ext uri="{BB962C8B-B14F-4D97-AF65-F5344CB8AC3E}">
        <p14:creationId xmlns:p14="http://schemas.microsoft.com/office/powerpoint/2010/main" val="37665836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94808-ECEE-475F-9484-38485F4009D9}"/>
              </a:ext>
            </a:extLst>
          </p:cNvPr>
          <p:cNvSpPr>
            <a:spLocks noGrp="1"/>
          </p:cNvSpPr>
          <p:nvPr>
            <p:ph type="dt" sz="half" idx="10"/>
          </p:nvPr>
        </p:nvSpPr>
        <p:spPr/>
        <p:txBody>
          <a:bodyPr/>
          <a:lstStyle/>
          <a:p>
            <a:r>
              <a:rPr lang="en-US"/>
              <a:t>04/08/2020</a:t>
            </a:r>
          </a:p>
        </p:txBody>
      </p:sp>
      <p:sp>
        <p:nvSpPr>
          <p:cNvPr id="3" name="Footer Placeholder 2">
            <a:extLst>
              <a:ext uri="{FF2B5EF4-FFF2-40B4-BE49-F238E27FC236}">
                <a16:creationId xmlns:a16="http://schemas.microsoft.com/office/drawing/2014/main" id="{78F32D75-0C6B-4708-8759-84A21745AD6E}"/>
              </a:ext>
            </a:extLst>
          </p:cNvPr>
          <p:cNvSpPr>
            <a:spLocks noGrp="1"/>
          </p:cNvSpPr>
          <p:nvPr>
            <p:ph type="ftr" sz="quarter" idx="11"/>
          </p:nvPr>
        </p:nvSpPr>
        <p:spPr/>
        <p:txBody>
          <a:bodyPr/>
          <a:lstStyle/>
          <a:p>
            <a:r>
              <a:rPr lang="en-US"/>
              <a:t>PHY 742 -- Spring 2020 -- Lecture 28</a:t>
            </a:r>
          </a:p>
        </p:txBody>
      </p:sp>
      <p:sp>
        <p:nvSpPr>
          <p:cNvPr id="4" name="Slide Number Placeholder 3">
            <a:extLst>
              <a:ext uri="{FF2B5EF4-FFF2-40B4-BE49-F238E27FC236}">
                <a16:creationId xmlns:a16="http://schemas.microsoft.com/office/drawing/2014/main" id="{C24B5395-799D-4973-9C61-0F79E0D11842}"/>
              </a:ext>
            </a:extLst>
          </p:cNvPr>
          <p:cNvSpPr>
            <a:spLocks noGrp="1"/>
          </p:cNvSpPr>
          <p:nvPr>
            <p:ph type="sldNum" sz="quarter" idx="12"/>
          </p:nvPr>
        </p:nvSpPr>
        <p:spPr/>
        <p:txBody>
          <a:bodyPr/>
          <a:lstStyle/>
          <a:p>
            <a:fld id="{E23FF32D-176F-4F5B-8878-5D48FB6FF26A}" type="slidenum">
              <a:rPr lang="en-US" smtClean="0"/>
              <a:t>13</a:t>
            </a:fld>
            <a:endParaRPr lang="en-US"/>
          </a:p>
        </p:txBody>
      </p:sp>
      <p:sp>
        <p:nvSpPr>
          <p:cNvPr id="5" name="TextBox 4">
            <a:extLst>
              <a:ext uri="{FF2B5EF4-FFF2-40B4-BE49-F238E27FC236}">
                <a16:creationId xmlns:a16="http://schemas.microsoft.com/office/drawing/2014/main" id="{880DD3A1-FB46-41F7-95CE-85D348D2BB09}"/>
              </a:ext>
            </a:extLst>
          </p:cNvPr>
          <p:cNvSpPr txBox="1"/>
          <p:nvPr/>
        </p:nvSpPr>
        <p:spPr>
          <a:xfrm>
            <a:off x="527538" y="351692"/>
            <a:ext cx="9583616" cy="461665"/>
          </a:xfrm>
          <a:prstGeom prst="rect">
            <a:avLst/>
          </a:prstGeom>
          <a:noFill/>
        </p:spPr>
        <p:txBody>
          <a:bodyPr wrap="square" rtlCol="0">
            <a:spAutoFit/>
          </a:bodyPr>
          <a:lstStyle/>
          <a:p>
            <a:pPr algn="l"/>
            <a:r>
              <a:rPr lang="en-US" sz="2400" b="1" dirty="0"/>
              <a:t>Digression --    How do we know that the total spin of this state is </a:t>
            </a:r>
            <a:r>
              <a:rPr lang="en-US" sz="2400" b="1" i="1" dirty="0"/>
              <a:t>S</a:t>
            </a:r>
            <a:r>
              <a:rPr lang="en-US" sz="2400" b="1" dirty="0"/>
              <a:t>=0?</a:t>
            </a:r>
          </a:p>
        </p:txBody>
      </p:sp>
      <p:graphicFrame>
        <p:nvGraphicFramePr>
          <p:cNvPr id="6" name="Object 5">
            <a:extLst>
              <a:ext uri="{FF2B5EF4-FFF2-40B4-BE49-F238E27FC236}">
                <a16:creationId xmlns:a16="http://schemas.microsoft.com/office/drawing/2014/main" id="{3F436976-39F6-4AE2-873D-8077058C43C1}"/>
              </a:ext>
            </a:extLst>
          </p:cNvPr>
          <p:cNvGraphicFramePr>
            <a:graphicFrameLocks noChangeAspect="1"/>
          </p:cNvGraphicFramePr>
          <p:nvPr>
            <p:extLst>
              <p:ext uri="{D42A27DB-BD31-4B8C-83A1-F6EECF244321}">
                <p14:modId xmlns:p14="http://schemas.microsoft.com/office/powerpoint/2010/main" val="242230927"/>
              </p:ext>
            </p:extLst>
          </p:nvPr>
        </p:nvGraphicFramePr>
        <p:xfrm>
          <a:off x="1537799" y="1285142"/>
          <a:ext cx="3649662" cy="1358900"/>
        </p:xfrm>
        <a:graphic>
          <a:graphicData uri="http://schemas.openxmlformats.org/presentationml/2006/ole">
            <mc:AlternateContent xmlns:mc="http://schemas.openxmlformats.org/markup-compatibility/2006">
              <mc:Choice xmlns:v="urn:schemas-microsoft-com:vml" Requires="v">
                <p:oleObj spid="_x0000_s240647" name="Equation" r:id="rId4" imgW="1091880" imgH="406080" progId="Equation.DSMT4">
                  <p:embed/>
                </p:oleObj>
              </mc:Choice>
              <mc:Fallback>
                <p:oleObj name="Equation" r:id="rId4" imgW="1091880" imgH="406080" progId="Equation.DSMT4">
                  <p:embed/>
                  <p:pic>
                    <p:nvPicPr>
                      <p:cNvPr id="15" name="Object 14">
                        <a:extLst>
                          <a:ext uri="{FF2B5EF4-FFF2-40B4-BE49-F238E27FC236}">
                            <a16:creationId xmlns:a16="http://schemas.microsoft.com/office/drawing/2014/main" id="{9A309AF4-3FD9-4214-B7FB-5C8925A50599}"/>
                          </a:ext>
                        </a:extLst>
                      </p:cNvPr>
                      <p:cNvPicPr/>
                      <p:nvPr/>
                    </p:nvPicPr>
                    <p:blipFill>
                      <a:blip r:embed="rId5"/>
                      <a:stretch>
                        <a:fillRect/>
                      </a:stretch>
                    </p:blipFill>
                    <p:spPr>
                      <a:xfrm>
                        <a:off x="1537799" y="1285142"/>
                        <a:ext cx="3649662" cy="135890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B98006B7-95AB-4003-9C87-696B1E3D560B}"/>
              </a:ext>
            </a:extLst>
          </p:cNvPr>
          <p:cNvSpPr txBox="1"/>
          <p:nvPr/>
        </p:nvSpPr>
        <p:spPr>
          <a:xfrm>
            <a:off x="838200" y="3165231"/>
            <a:ext cx="8340969" cy="461665"/>
          </a:xfrm>
          <a:prstGeom prst="rect">
            <a:avLst/>
          </a:prstGeom>
          <a:noFill/>
        </p:spPr>
        <p:txBody>
          <a:bodyPr wrap="square" rtlCol="0">
            <a:spAutoFit/>
          </a:bodyPr>
          <a:lstStyle/>
          <a:p>
            <a:r>
              <a:rPr lang="en-US" sz="2400" b="1" dirty="0"/>
              <a:t>Clearly </a:t>
            </a:r>
            <a:r>
              <a:rPr lang="en-US" sz="2400" b="1" i="1" dirty="0"/>
              <a:t>M</a:t>
            </a:r>
            <a:r>
              <a:rPr lang="en-US" sz="2400" b="1" i="1" baseline="-25000" dirty="0"/>
              <a:t>S</a:t>
            </a:r>
            <a:r>
              <a:rPr lang="en-US" sz="2400" b="1" dirty="0"/>
              <a:t>=0  --    but do we really know that </a:t>
            </a:r>
            <a:r>
              <a:rPr lang="en-US" sz="2400" b="1" i="1" dirty="0"/>
              <a:t>S</a:t>
            </a:r>
            <a:r>
              <a:rPr lang="en-US" sz="2400" b="1" dirty="0"/>
              <a:t>=0? </a:t>
            </a:r>
          </a:p>
        </p:txBody>
      </p:sp>
    </p:spTree>
    <p:extLst>
      <p:ext uri="{BB962C8B-B14F-4D97-AF65-F5344CB8AC3E}">
        <p14:creationId xmlns:p14="http://schemas.microsoft.com/office/powerpoint/2010/main" val="42675326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9AFDCA-302E-457C-9D89-3A0F038693EA}"/>
              </a:ext>
            </a:extLst>
          </p:cNvPr>
          <p:cNvSpPr>
            <a:spLocks noGrp="1"/>
          </p:cNvSpPr>
          <p:nvPr>
            <p:ph type="dt" sz="half" idx="10"/>
          </p:nvPr>
        </p:nvSpPr>
        <p:spPr/>
        <p:txBody>
          <a:bodyPr/>
          <a:lstStyle/>
          <a:p>
            <a:r>
              <a:rPr lang="en-US"/>
              <a:t>04/08/2020</a:t>
            </a:r>
          </a:p>
        </p:txBody>
      </p:sp>
      <p:sp>
        <p:nvSpPr>
          <p:cNvPr id="3" name="Footer Placeholder 2">
            <a:extLst>
              <a:ext uri="{FF2B5EF4-FFF2-40B4-BE49-F238E27FC236}">
                <a16:creationId xmlns:a16="http://schemas.microsoft.com/office/drawing/2014/main" id="{2DCC601C-2C28-40B6-9589-140FB2235DE9}"/>
              </a:ext>
            </a:extLst>
          </p:cNvPr>
          <p:cNvSpPr>
            <a:spLocks noGrp="1"/>
          </p:cNvSpPr>
          <p:nvPr>
            <p:ph type="ftr" sz="quarter" idx="11"/>
          </p:nvPr>
        </p:nvSpPr>
        <p:spPr/>
        <p:txBody>
          <a:bodyPr/>
          <a:lstStyle/>
          <a:p>
            <a:r>
              <a:rPr lang="en-US"/>
              <a:t>PHY 742 -- Spring 2020 -- Lecture 28</a:t>
            </a:r>
          </a:p>
        </p:txBody>
      </p:sp>
      <p:sp>
        <p:nvSpPr>
          <p:cNvPr id="4" name="Slide Number Placeholder 3">
            <a:extLst>
              <a:ext uri="{FF2B5EF4-FFF2-40B4-BE49-F238E27FC236}">
                <a16:creationId xmlns:a16="http://schemas.microsoft.com/office/drawing/2014/main" id="{39FEDE9D-D836-44EA-9FC1-02A7BE340B35}"/>
              </a:ext>
            </a:extLst>
          </p:cNvPr>
          <p:cNvSpPr>
            <a:spLocks noGrp="1"/>
          </p:cNvSpPr>
          <p:nvPr>
            <p:ph type="sldNum" sz="quarter" idx="12"/>
          </p:nvPr>
        </p:nvSpPr>
        <p:spPr/>
        <p:txBody>
          <a:bodyPr/>
          <a:lstStyle/>
          <a:p>
            <a:fld id="{E23FF32D-176F-4F5B-8878-5D48FB6FF26A}" type="slidenum">
              <a:rPr lang="en-US" smtClean="0"/>
              <a:t>14</a:t>
            </a:fld>
            <a:endParaRPr lang="en-US"/>
          </a:p>
        </p:txBody>
      </p:sp>
      <p:sp>
        <p:nvSpPr>
          <p:cNvPr id="5" name="TextBox 4">
            <a:extLst>
              <a:ext uri="{FF2B5EF4-FFF2-40B4-BE49-F238E27FC236}">
                <a16:creationId xmlns:a16="http://schemas.microsoft.com/office/drawing/2014/main" id="{41A74D46-F21D-4747-A16B-5B4B9CBEB7F2}"/>
              </a:ext>
            </a:extLst>
          </p:cNvPr>
          <p:cNvSpPr txBox="1"/>
          <p:nvPr/>
        </p:nvSpPr>
        <p:spPr>
          <a:xfrm>
            <a:off x="397565" y="331304"/>
            <a:ext cx="11383618" cy="461665"/>
          </a:xfrm>
          <a:prstGeom prst="rect">
            <a:avLst/>
          </a:prstGeom>
          <a:noFill/>
        </p:spPr>
        <p:txBody>
          <a:bodyPr wrap="square" rtlCol="0">
            <a:spAutoFit/>
          </a:bodyPr>
          <a:lstStyle/>
          <a:p>
            <a:pPr algn="l"/>
            <a:r>
              <a:rPr lang="en-US" sz="2400" b="1" dirty="0"/>
              <a:t>Back to the discussion of He</a:t>
            </a:r>
          </a:p>
        </p:txBody>
      </p:sp>
      <p:cxnSp>
        <p:nvCxnSpPr>
          <p:cNvPr id="6" name="Straight Connector 5">
            <a:extLst>
              <a:ext uri="{FF2B5EF4-FFF2-40B4-BE49-F238E27FC236}">
                <a16:creationId xmlns:a16="http://schemas.microsoft.com/office/drawing/2014/main" id="{657995D9-441D-44FB-9222-0270F623EE62}"/>
              </a:ext>
            </a:extLst>
          </p:cNvPr>
          <p:cNvCxnSpPr/>
          <p:nvPr/>
        </p:nvCxnSpPr>
        <p:spPr>
          <a:xfrm>
            <a:off x="1140226" y="5622175"/>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2D982A1-9CAA-4E59-9F37-2429F35229AE}"/>
              </a:ext>
            </a:extLst>
          </p:cNvPr>
          <p:cNvCxnSpPr/>
          <p:nvPr/>
        </p:nvCxnSpPr>
        <p:spPr>
          <a:xfrm>
            <a:off x="1075110" y="3081252"/>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8FCEDC5-D3F7-4673-A3FB-4DFEE9C68B02}"/>
              </a:ext>
            </a:extLst>
          </p:cNvPr>
          <p:cNvCxnSpPr/>
          <p:nvPr/>
        </p:nvCxnSpPr>
        <p:spPr>
          <a:xfrm>
            <a:off x="1075110" y="3865419"/>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9" name="Object 8">
            <a:extLst>
              <a:ext uri="{FF2B5EF4-FFF2-40B4-BE49-F238E27FC236}">
                <a16:creationId xmlns:a16="http://schemas.microsoft.com/office/drawing/2014/main" id="{641EE1A5-FF4C-438F-9FDE-B92FE9335844}"/>
              </a:ext>
            </a:extLst>
          </p:cNvPr>
          <p:cNvGraphicFramePr>
            <a:graphicFrameLocks noChangeAspect="1"/>
          </p:cNvGraphicFramePr>
          <p:nvPr/>
        </p:nvGraphicFramePr>
        <p:xfrm>
          <a:off x="2701748" y="5236534"/>
          <a:ext cx="642735" cy="771282"/>
        </p:xfrm>
        <a:graphic>
          <a:graphicData uri="http://schemas.openxmlformats.org/presentationml/2006/ole">
            <mc:AlternateContent xmlns:mc="http://schemas.openxmlformats.org/markup-compatibility/2006">
              <mc:Choice xmlns:v="urn:schemas-microsoft-com:vml" Requires="v">
                <p:oleObj spid="_x0000_s230576" name="Equation" r:id="rId4" imgW="190440" imgH="228600" progId="Equation.DSMT4">
                  <p:embed/>
                </p:oleObj>
              </mc:Choice>
              <mc:Fallback>
                <p:oleObj name="Equation" r:id="rId4" imgW="190440" imgH="228600" progId="Equation.DSMT4">
                  <p:embed/>
                  <p:pic>
                    <p:nvPicPr>
                      <p:cNvPr id="9" name="Object 8">
                        <a:extLst>
                          <a:ext uri="{FF2B5EF4-FFF2-40B4-BE49-F238E27FC236}">
                            <a16:creationId xmlns:a16="http://schemas.microsoft.com/office/drawing/2014/main" id="{641EE1A5-FF4C-438F-9FDE-B92FE9335844}"/>
                          </a:ext>
                        </a:extLst>
                      </p:cNvPr>
                      <p:cNvPicPr/>
                      <p:nvPr/>
                    </p:nvPicPr>
                    <p:blipFill>
                      <a:blip r:embed="rId5"/>
                      <a:stretch>
                        <a:fillRect/>
                      </a:stretch>
                    </p:blipFill>
                    <p:spPr>
                      <a:xfrm>
                        <a:off x="2701748" y="5236534"/>
                        <a:ext cx="642735" cy="77128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BC8EBD26-8BB4-47AE-8B69-3E0304B96950}"/>
              </a:ext>
            </a:extLst>
          </p:cNvPr>
          <p:cNvGraphicFramePr>
            <a:graphicFrameLocks noChangeAspect="1"/>
          </p:cNvGraphicFramePr>
          <p:nvPr/>
        </p:nvGraphicFramePr>
        <p:xfrm>
          <a:off x="2555269" y="3582538"/>
          <a:ext cx="1173480" cy="719230"/>
        </p:xfrm>
        <a:graphic>
          <a:graphicData uri="http://schemas.openxmlformats.org/presentationml/2006/ole">
            <mc:AlternateContent xmlns:mc="http://schemas.openxmlformats.org/markup-compatibility/2006">
              <mc:Choice xmlns:v="urn:schemas-microsoft-com:vml" Requires="v">
                <p:oleObj spid="_x0000_s230577" name="Equation" r:id="rId6" imgW="393480" imgH="241200" progId="Equation.DSMT4">
                  <p:embed/>
                </p:oleObj>
              </mc:Choice>
              <mc:Fallback>
                <p:oleObj name="Equation" r:id="rId6" imgW="393480" imgH="241200" progId="Equation.DSMT4">
                  <p:embed/>
                  <p:pic>
                    <p:nvPicPr>
                      <p:cNvPr id="10" name="Object 9">
                        <a:extLst>
                          <a:ext uri="{FF2B5EF4-FFF2-40B4-BE49-F238E27FC236}">
                            <a16:creationId xmlns:a16="http://schemas.microsoft.com/office/drawing/2014/main" id="{BC8EBD26-8BB4-47AE-8B69-3E0304B96950}"/>
                          </a:ext>
                        </a:extLst>
                      </p:cNvPr>
                      <p:cNvPicPr/>
                      <p:nvPr/>
                    </p:nvPicPr>
                    <p:blipFill>
                      <a:blip r:embed="rId7"/>
                      <a:stretch>
                        <a:fillRect/>
                      </a:stretch>
                    </p:blipFill>
                    <p:spPr>
                      <a:xfrm>
                        <a:off x="2555269" y="3582538"/>
                        <a:ext cx="1173480" cy="71923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DEE5DC6D-99F2-40CC-905A-905C419AA9F8}"/>
              </a:ext>
            </a:extLst>
          </p:cNvPr>
          <p:cNvGraphicFramePr>
            <a:graphicFrameLocks noChangeAspect="1"/>
          </p:cNvGraphicFramePr>
          <p:nvPr/>
        </p:nvGraphicFramePr>
        <p:xfrm>
          <a:off x="2555269" y="2710823"/>
          <a:ext cx="1665551" cy="719215"/>
        </p:xfrm>
        <a:graphic>
          <a:graphicData uri="http://schemas.openxmlformats.org/presentationml/2006/ole">
            <mc:AlternateContent xmlns:mc="http://schemas.openxmlformats.org/markup-compatibility/2006">
              <mc:Choice xmlns:v="urn:schemas-microsoft-com:vml" Requires="v">
                <p:oleObj spid="_x0000_s230578" name="Equation" r:id="rId8" imgW="558720" imgH="241200" progId="Equation.DSMT4">
                  <p:embed/>
                </p:oleObj>
              </mc:Choice>
              <mc:Fallback>
                <p:oleObj name="Equation" r:id="rId8" imgW="558720" imgH="241200" progId="Equation.DSMT4">
                  <p:embed/>
                  <p:pic>
                    <p:nvPicPr>
                      <p:cNvPr id="11" name="Object 10">
                        <a:extLst>
                          <a:ext uri="{FF2B5EF4-FFF2-40B4-BE49-F238E27FC236}">
                            <a16:creationId xmlns:a16="http://schemas.microsoft.com/office/drawing/2014/main" id="{DEE5DC6D-99F2-40CC-905A-905C419AA9F8}"/>
                          </a:ext>
                        </a:extLst>
                      </p:cNvPr>
                      <p:cNvPicPr/>
                      <p:nvPr/>
                    </p:nvPicPr>
                    <p:blipFill>
                      <a:blip r:embed="rId9"/>
                      <a:stretch>
                        <a:fillRect/>
                      </a:stretch>
                    </p:blipFill>
                    <p:spPr>
                      <a:xfrm>
                        <a:off x="2555269" y="2710823"/>
                        <a:ext cx="1665551" cy="719215"/>
                      </a:xfrm>
                      <a:prstGeom prst="rect">
                        <a:avLst/>
                      </a:prstGeom>
                    </p:spPr>
                  </p:pic>
                </p:oleObj>
              </mc:Fallback>
            </mc:AlternateContent>
          </a:graphicData>
        </a:graphic>
      </p:graphicFrame>
      <p:sp>
        <p:nvSpPr>
          <p:cNvPr id="12" name="TextBox 11">
            <a:extLst>
              <a:ext uri="{FF2B5EF4-FFF2-40B4-BE49-F238E27FC236}">
                <a16:creationId xmlns:a16="http://schemas.microsoft.com/office/drawing/2014/main" id="{AA3B8711-0666-48F4-BCE3-084CECFA2A92}"/>
              </a:ext>
            </a:extLst>
          </p:cNvPr>
          <p:cNvSpPr txBox="1"/>
          <p:nvPr/>
        </p:nvSpPr>
        <p:spPr>
          <a:xfrm>
            <a:off x="1572479" y="1698568"/>
            <a:ext cx="541713" cy="1200329"/>
          </a:xfrm>
          <a:prstGeom prst="rect">
            <a:avLst/>
          </a:prstGeom>
          <a:noFill/>
        </p:spPr>
        <p:txBody>
          <a:bodyPr wrap="square" rtlCol="0">
            <a:spAutoFit/>
          </a:bodyPr>
          <a:lstStyle/>
          <a:p>
            <a:pPr algn="l"/>
            <a:r>
              <a:rPr lang="en-US" sz="2400" b="1" dirty="0"/>
              <a:t>.</a:t>
            </a:r>
          </a:p>
          <a:p>
            <a:pPr algn="l"/>
            <a:r>
              <a:rPr lang="en-US" sz="2400" b="1" dirty="0"/>
              <a:t>.</a:t>
            </a:r>
          </a:p>
          <a:p>
            <a:pPr algn="l"/>
            <a:r>
              <a:rPr lang="en-US" sz="2400" b="1" dirty="0"/>
              <a:t>.</a:t>
            </a:r>
          </a:p>
        </p:txBody>
      </p:sp>
      <p:cxnSp>
        <p:nvCxnSpPr>
          <p:cNvPr id="13" name="Straight Arrow Connector 12">
            <a:extLst>
              <a:ext uri="{FF2B5EF4-FFF2-40B4-BE49-F238E27FC236}">
                <a16:creationId xmlns:a16="http://schemas.microsoft.com/office/drawing/2014/main" id="{52C1A7DA-264A-4BC9-B370-4721D4B7AE8E}"/>
              </a:ext>
            </a:extLst>
          </p:cNvPr>
          <p:cNvCxnSpPr/>
          <p:nvPr/>
        </p:nvCxnSpPr>
        <p:spPr>
          <a:xfrm flipV="1">
            <a:off x="1596044" y="5153891"/>
            <a:ext cx="0" cy="864524"/>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3969664A-928A-4589-A2A3-1727A820A61E}"/>
              </a:ext>
            </a:extLst>
          </p:cNvPr>
          <p:cNvCxnSpPr>
            <a:cxnSpLocks/>
          </p:cNvCxnSpPr>
          <p:nvPr/>
        </p:nvCxnSpPr>
        <p:spPr>
          <a:xfrm>
            <a:off x="1616406" y="3273287"/>
            <a:ext cx="0" cy="982231"/>
          </a:xfrm>
          <a:prstGeom prst="straightConnector1">
            <a:avLst/>
          </a:prstGeom>
          <a:ln w="508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graphicFrame>
        <p:nvGraphicFramePr>
          <p:cNvPr id="15" name="Object 14">
            <a:extLst>
              <a:ext uri="{FF2B5EF4-FFF2-40B4-BE49-F238E27FC236}">
                <a16:creationId xmlns:a16="http://schemas.microsoft.com/office/drawing/2014/main" id="{9A309AF4-3FD9-4214-B7FB-5C8925A50599}"/>
              </a:ext>
            </a:extLst>
          </p:cNvPr>
          <p:cNvGraphicFramePr>
            <a:graphicFrameLocks noChangeAspect="1"/>
          </p:cNvGraphicFramePr>
          <p:nvPr>
            <p:extLst>
              <p:ext uri="{D42A27DB-BD31-4B8C-83A1-F6EECF244321}">
                <p14:modId xmlns:p14="http://schemas.microsoft.com/office/powerpoint/2010/main" val="350452270"/>
              </p:ext>
            </p:extLst>
          </p:nvPr>
        </p:nvGraphicFramePr>
        <p:xfrm>
          <a:off x="4344987" y="2355493"/>
          <a:ext cx="7616825" cy="1946275"/>
        </p:xfrm>
        <a:graphic>
          <a:graphicData uri="http://schemas.openxmlformats.org/presentationml/2006/ole">
            <mc:AlternateContent xmlns:mc="http://schemas.openxmlformats.org/markup-compatibility/2006">
              <mc:Choice xmlns:v="urn:schemas-microsoft-com:vml" Requires="v">
                <p:oleObj spid="_x0000_s230579" name="Equation" r:id="rId10" imgW="2387520" imgH="609480" progId="Equation.DSMT4">
                  <p:embed/>
                </p:oleObj>
              </mc:Choice>
              <mc:Fallback>
                <p:oleObj name="Equation" r:id="rId10" imgW="2387520" imgH="609480" progId="Equation.DSMT4">
                  <p:embed/>
                  <p:pic>
                    <p:nvPicPr>
                      <p:cNvPr id="15" name="Object 14">
                        <a:extLst>
                          <a:ext uri="{FF2B5EF4-FFF2-40B4-BE49-F238E27FC236}">
                            <a16:creationId xmlns:a16="http://schemas.microsoft.com/office/drawing/2014/main" id="{9A309AF4-3FD9-4214-B7FB-5C8925A50599}"/>
                          </a:ext>
                        </a:extLst>
                      </p:cNvPr>
                      <p:cNvPicPr/>
                      <p:nvPr/>
                    </p:nvPicPr>
                    <p:blipFill>
                      <a:blip r:embed="rId11"/>
                      <a:stretch>
                        <a:fillRect/>
                      </a:stretch>
                    </p:blipFill>
                    <p:spPr>
                      <a:xfrm>
                        <a:off x="4344987" y="2355493"/>
                        <a:ext cx="7616825" cy="1946275"/>
                      </a:xfrm>
                      <a:prstGeom prst="rect">
                        <a:avLst/>
                      </a:prstGeom>
                    </p:spPr>
                  </p:pic>
                </p:oleObj>
              </mc:Fallback>
            </mc:AlternateContent>
          </a:graphicData>
        </a:graphic>
      </p:graphicFrame>
      <p:graphicFrame>
        <p:nvGraphicFramePr>
          <p:cNvPr id="16" name="Object 15">
            <a:extLst>
              <a:ext uri="{FF2B5EF4-FFF2-40B4-BE49-F238E27FC236}">
                <a16:creationId xmlns:a16="http://schemas.microsoft.com/office/drawing/2014/main" id="{DE01FADA-ABA7-4930-83D9-E113900CF1CD}"/>
              </a:ext>
            </a:extLst>
          </p:cNvPr>
          <p:cNvGraphicFramePr>
            <a:graphicFrameLocks noChangeAspect="1"/>
          </p:cNvGraphicFramePr>
          <p:nvPr>
            <p:extLst>
              <p:ext uri="{D42A27DB-BD31-4B8C-83A1-F6EECF244321}">
                <p14:modId xmlns:p14="http://schemas.microsoft.com/office/powerpoint/2010/main" val="862878395"/>
              </p:ext>
            </p:extLst>
          </p:nvPr>
        </p:nvGraphicFramePr>
        <p:xfrm>
          <a:off x="5093541" y="1254426"/>
          <a:ext cx="4048125" cy="1093788"/>
        </p:xfrm>
        <a:graphic>
          <a:graphicData uri="http://schemas.openxmlformats.org/presentationml/2006/ole">
            <mc:AlternateContent xmlns:mc="http://schemas.openxmlformats.org/markup-compatibility/2006">
              <mc:Choice xmlns:v="urn:schemas-microsoft-com:vml" Requires="v">
                <p:oleObj spid="_x0000_s230580" name="Equation" r:id="rId12" imgW="939600" imgH="253800" progId="Equation.DSMT4">
                  <p:embed/>
                </p:oleObj>
              </mc:Choice>
              <mc:Fallback>
                <p:oleObj name="Equation" r:id="rId12" imgW="939600" imgH="253800" progId="Equation.DSMT4">
                  <p:embed/>
                  <p:pic>
                    <p:nvPicPr>
                      <p:cNvPr id="16" name="Object 15">
                        <a:extLst>
                          <a:ext uri="{FF2B5EF4-FFF2-40B4-BE49-F238E27FC236}">
                            <a16:creationId xmlns:a16="http://schemas.microsoft.com/office/drawing/2014/main" id="{DE01FADA-ABA7-4930-83D9-E113900CF1CD}"/>
                          </a:ext>
                        </a:extLst>
                      </p:cNvPr>
                      <p:cNvPicPr/>
                      <p:nvPr/>
                    </p:nvPicPr>
                    <p:blipFill>
                      <a:blip r:embed="rId13"/>
                      <a:stretch>
                        <a:fillRect/>
                      </a:stretch>
                    </p:blipFill>
                    <p:spPr>
                      <a:xfrm>
                        <a:off x="5093541" y="1254426"/>
                        <a:ext cx="4048125" cy="1093788"/>
                      </a:xfrm>
                      <a:prstGeom prst="rect">
                        <a:avLst/>
                      </a:prstGeom>
                    </p:spPr>
                  </p:pic>
                </p:oleObj>
              </mc:Fallback>
            </mc:AlternateContent>
          </a:graphicData>
        </a:graphic>
      </p:graphicFrame>
      <p:sp>
        <p:nvSpPr>
          <p:cNvPr id="17" name="TextBox 16">
            <a:extLst>
              <a:ext uri="{FF2B5EF4-FFF2-40B4-BE49-F238E27FC236}">
                <a16:creationId xmlns:a16="http://schemas.microsoft.com/office/drawing/2014/main" id="{10FE1217-D7F0-40BF-8C4B-8570944AC583}"/>
              </a:ext>
            </a:extLst>
          </p:cNvPr>
          <p:cNvSpPr txBox="1"/>
          <p:nvPr/>
        </p:nvSpPr>
        <p:spPr>
          <a:xfrm>
            <a:off x="5194852" y="562136"/>
            <a:ext cx="3273287" cy="461665"/>
          </a:xfrm>
          <a:prstGeom prst="rect">
            <a:avLst/>
          </a:prstGeom>
          <a:noFill/>
        </p:spPr>
        <p:txBody>
          <a:bodyPr wrap="square" rtlCol="0">
            <a:spAutoFit/>
          </a:bodyPr>
          <a:lstStyle/>
          <a:p>
            <a:pPr algn="l"/>
            <a:r>
              <a:rPr lang="en-US" sz="2400" b="1" dirty="0"/>
              <a:t>A possible excited state:</a:t>
            </a:r>
          </a:p>
        </p:txBody>
      </p:sp>
      <p:graphicFrame>
        <p:nvGraphicFramePr>
          <p:cNvPr id="18" name="Object 17">
            <a:extLst>
              <a:ext uri="{FF2B5EF4-FFF2-40B4-BE49-F238E27FC236}">
                <a16:creationId xmlns:a16="http://schemas.microsoft.com/office/drawing/2014/main" id="{4323F6B3-7AC2-427D-8C36-53C44F1C1097}"/>
              </a:ext>
            </a:extLst>
          </p:cNvPr>
          <p:cNvGraphicFramePr>
            <a:graphicFrameLocks noChangeAspect="1"/>
          </p:cNvGraphicFramePr>
          <p:nvPr>
            <p:extLst>
              <p:ext uri="{D42A27DB-BD31-4B8C-83A1-F6EECF244321}">
                <p14:modId xmlns:p14="http://schemas.microsoft.com/office/powerpoint/2010/main" val="2175651046"/>
              </p:ext>
            </p:extLst>
          </p:nvPr>
        </p:nvGraphicFramePr>
        <p:xfrm>
          <a:off x="5173663" y="4514850"/>
          <a:ext cx="4035425" cy="1358900"/>
        </p:xfrm>
        <a:graphic>
          <a:graphicData uri="http://schemas.openxmlformats.org/presentationml/2006/ole">
            <mc:AlternateContent xmlns:mc="http://schemas.openxmlformats.org/markup-compatibility/2006">
              <mc:Choice xmlns:v="urn:schemas-microsoft-com:vml" Requires="v">
                <p:oleObj spid="_x0000_s230581" name="Equation" r:id="rId14" imgW="1206360" imgH="406080" progId="Equation.DSMT4">
                  <p:embed/>
                </p:oleObj>
              </mc:Choice>
              <mc:Fallback>
                <p:oleObj name="Equation" r:id="rId14" imgW="1206360" imgH="406080" progId="Equation.DSMT4">
                  <p:embed/>
                  <p:pic>
                    <p:nvPicPr>
                      <p:cNvPr id="18" name="Object 17">
                        <a:extLst>
                          <a:ext uri="{FF2B5EF4-FFF2-40B4-BE49-F238E27FC236}">
                            <a16:creationId xmlns:a16="http://schemas.microsoft.com/office/drawing/2014/main" id="{4323F6B3-7AC2-427D-8C36-53C44F1C1097}"/>
                          </a:ext>
                        </a:extLst>
                      </p:cNvPr>
                      <p:cNvPicPr/>
                      <p:nvPr/>
                    </p:nvPicPr>
                    <p:blipFill>
                      <a:blip r:embed="rId15"/>
                      <a:stretch>
                        <a:fillRect/>
                      </a:stretch>
                    </p:blipFill>
                    <p:spPr>
                      <a:xfrm>
                        <a:off x="5173663" y="4514850"/>
                        <a:ext cx="4035425" cy="1358900"/>
                      </a:xfrm>
                      <a:prstGeom prst="rect">
                        <a:avLst/>
                      </a:prstGeom>
                    </p:spPr>
                  </p:pic>
                </p:oleObj>
              </mc:Fallback>
            </mc:AlternateContent>
          </a:graphicData>
        </a:graphic>
      </p:graphicFrame>
    </p:spTree>
    <p:extLst>
      <p:ext uri="{BB962C8B-B14F-4D97-AF65-F5344CB8AC3E}">
        <p14:creationId xmlns:p14="http://schemas.microsoft.com/office/powerpoint/2010/main" val="1895484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87AF864-FEAE-4F80-A7DB-EDAD771260AF}"/>
              </a:ext>
            </a:extLst>
          </p:cNvPr>
          <p:cNvSpPr>
            <a:spLocks noGrp="1"/>
          </p:cNvSpPr>
          <p:nvPr>
            <p:ph type="dt" sz="half" idx="10"/>
          </p:nvPr>
        </p:nvSpPr>
        <p:spPr/>
        <p:txBody>
          <a:bodyPr/>
          <a:lstStyle/>
          <a:p>
            <a:r>
              <a:rPr lang="en-US"/>
              <a:t>04/08/2020</a:t>
            </a:r>
          </a:p>
        </p:txBody>
      </p:sp>
      <p:sp>
        <p:nvSpPr>
          <p:cNvPr id="3" name="Footer Placeholder 2">
            <a:extLst>
              <a:ext uri="{FF2B5EF4-FFF2-40B4-BE49-F238E27FC236}">
                <a16:creationId xmlns:a16="http://schemas.microsoft.com/office/drawing/2014/main" id="{0FF084FF-A64C-4F14-9CDA-D0C532B0563E}"/>
              </a:ext>
            </a:extLst>
          </p:cNvPr>
          <p:cNvSpPr>
            <a:spLocks noGrp="1"/>
          </p:cNvSpPr>
          <p:nvPr>
            <p:ph type="ftr" sz="quarter" idx="11"/>
          </p:nvPr>
        </p:nvSpPr>
        <p:spPr/>
        <p:txBody>
          <a:bodyPr/>
          <a:lstStyle/>
          <a:p>
            <a:r>
              <a:rPr lang="en-US"/>
              <a:t>PHY 742 -- Spring 2020 -- Lecture 28</a:t>
            </a:r>
          </a:p>
        </p:txBody>
      </p:sp>
      <p:sp>
        <p:nvSpPr>
          <p:cNvPr id="4" name="Slide Number Placeholder 3">
            <a:extLst>
              <a:ext uri="{FF2B5EF4-FFF2-40B4-BE49-F238E27FC236}">
                <a16:creationId xmlns:a16="http://schemas.microsoft.com/office/drawing/2014/main" id="{E5D6B0FA-C4B1-4325-B259-D872DBCCA6B9}"/>
              </a:ext>
            </a:extLst>
          </p:cNvPr>
          <p:cNvSpPr>
            <a:spLocks noGrp="1"/>
          </p:cNvSpPr>
          <p:nvPr>
            <p:ph type="sldNum" sz="quarter" idx="12"/>
          </p:nvPr>
        </p:nvSpPr>
        <p:spPr/>
        <p:txBody>
          <a:bodyPr/>
          <a:lstStyle/>
          <a:p>
            <a:fld id="{E23FF32D-176F-4F5B-8878-5D48FB6FF26A}" type="slidenum">
              <a:rPr lang="en-US" smtClean="0"/>
              <a:t>15</a:t>
            </a:fld>
            <a:endParaRPr lang="en-US"/>
          </a:p>
        </p:txBody>
      </p:sp>
      <p:sp>
        <p:nvSpPr>
          <p:cNvPr id="5" name="TextBox 4">
            <a:extLst>
              <a:ext uri="{FF2B5EF4-FFF2-40B4-BE49-F238E27FC236}">
                <a16:creationId xmlns:a16="http://schemas.microsoft.com/office/drawing/2014/main" id="{3D65565A-B32C-4617-AE0D-CF7534922A6F}"/>
              </a:ext>
            </a:extLst>
          </p:cNvPr>
          <p:cNvSpPr txBox="1"/>
          <p:nvPr/>
        </p:nvSpPr>
        <p:spPr>
          <a:xfrm>
            <a:off x="450574" y="172278"/>
            <a:ext cx="11224591" cy="461665"/>
          </a:xfrm>
          <a:prstGeom prst="rect">
            <a:avLst/>
          </a:prstGeom>
          <a:noFill/>
        </p:spPr>
        <p:txBody>
          <a:bodyPr wrap="square" rtlCol="0">
            <a:spAutoFit/>
          </a:bodyPr>
          <a:lstStyle/>
          <a:p>
            <a:pPr algn="l"/>
            <a:r>
              <a:rPr lang="en-US" sz="2400" b="1" dirty="0"/>
              <a:t>Energy estimate of the </a:t>
            </a:r>
            <a:r>
              <a:rPr lang="en-US" sz="2400" b="1" i="1" baseline="30000" dirty="0"/>
              <a:t>3</a:t>
            </a:r>
            <a:r>
              <a:rPr lang="en-US" sz="2400" b="1" i="1" dirty="0"/>
              <a:t>S</a:t>
            </a:r>
            <a:r>
              <a:rPr lang="en-US" sz="2400" b="1" dirty="0"/>
              <a:t> excited state of He</a:t>
            </a:r>
          </a:p>
        </p:txBody>
      </p:sp>
      <p:graphicFrame>
        <p:nvGraphicFramePr>
          <p:cNvPr id="6" name="Object 5">
            <a:extLst>
              <a:ext uri="{FF2B5EF4-FFF2-40B4-BE49-F238E27FC236}">
                <a16:creationId xmlns:a16="http://schemas.microsoft.com/office/drawing/2014/main" id="{26BF83B3-0607-4530-9D1C-B20713204F59}"/>
              </a:ext>
            </a:extLst>
          </p:cNvPr>
          <p:cNvGraphicFramePr>
            <a:graphicFrameLocks noChangeAspect="1"/>
          </p:cNvGraphicFramePr>
          <p:nvPr>
            <p:extLst>
              <p:ext uri="{D42A27DB-BD31-4B8C-83A1-F6EECF244321}">
                <p14:modId xmlns:p14="http://schemas.microsoft.com/office/powerpoint/2010/main" val="1061922231"/>
              </p:ext>
            </p:extLst>
          </p:nvPr>
        </p:nvGraphicFramePr>
        <p:xfrm>
          <a:off x="1144393" y="790600"/>
          <a:ext cx="4048125" cy="1093788"/>
        </p:xfrm>
        <a:graphic>
          <a:graphicData uri="http://schemas.openxmlformats.org/presentationml/2006/ole">
            <mc:AlternateContent xmlns:mc="http://schemas.openxmlformats.org/markup-compatibility/2006">
              <mc:Choice xmlns:v="urn:schemas-microsoft-com:vml" Requires="v">
                <p:oleObj spid="_x0000_s231512" name="Equation" r:id="rId4" imgW="939600" imgH="253800" progId="Equation.DSMT4">
                  <p:embed/>
                </p:oleObj>
              </mc:Choice>
              <mc:Fallback>
                <p:oleObj name="Equation" r:id="rId4" imgW="939600" imgH="253800" progId="Equation.DSMT4">
                  <p:embed/>
                  <p:pic>
                    <p:nvPicPr>
                      <p:cNvPr id="16" name="Object 15">
                        <a:extLst>
                          <a:ext uri="{FF2B5EF4-FFF2-40B4-BE49-F238E27FC236}">
                            <a16:creationId xmlns:a16="http://schemas.microsoft.com/office/drawing/2014/main" id="{DE01FADA-ABA7-4930-83D9-E113900CF1CD}"/>
                          </a:ext>
                        </a:extLst>
                      </p:cNvPr>
                      <p:cNvPicPr/>
                      <p:nvPr/>
                    </p:nvPicPr>
                    <p:blipFill>
                      <a:blip r:embed="rId5"/>
                      <a:stretch>
                        <a:fillRect/>
                      </a:stretch>
                    </p:blipFill>
                    <p:spPr>
                      <a:xfrm>
                        <a:off x="1144393" y="790600"/>
                        <a:ext cx="4048125" cy="1093788"/>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CAB08280-219D-4A40-9EA1-37CF145B48CC}"/>
              </a:ext>
            </a:extLst>
          </p:cNvPr>
          <p:cNvGraphicFramePr>
            <a:graphicFrameLocks noChangeAspect="1"/>
          </p:cNvGraphicFramePr>
          <p:nvPr>
            <p:extLst>
              <p:ext uri="{D42A27DB-BD31-4B8C-83A1-F6EECF244321}">
                <p14:modId xmlns:p14="http://schemas.microsoft.com/office/powerpoint/2010/main" val="1989693678"/>
              </p:ext>
            </p:extLst>
          </p:nvPr>
        </p:nvGraphicFramePr>
        <p:xfrm>
          <a:off x="969962" y="2225675"/>
          <a:ext cx="7183438" cy="1203325"/>
        </p:xfrm>
        <a:graphic>
          <a:graphicData uri="http://schemas.openxmlformats.org/presentationml/2006/ole">
            <mc:AlternateContent xmlns:mc="http://schemas.openxmlformats.org/markup-compatibility/2006">
              <mc:Choice xmlns:v="urn:schemas-microsoft-com:vml" Requires="v">
                <p:oleObj spid="_x0000_s231513" name="Equation" r:id="rId6" imgW="3111480" imgH="520560" progId="Equation.DSMT4">
                  <p:embed/>
                </p:oleObj>
              </mc:Choice>
              <mc:Fallback>
                <p:oleObj name="Equation" r:id="rId6" imgW="3111480" imgH="520560" progId="Equation.DSMT4">
                  <p:embed/>
                  <p:pic>
                    <p:nvPicPr>
                      <p:cNvPr id="6" name="Object 5">
                        <a:extLst>
                          <a:ext uri="{FF2B5EF4-FFF2-40B4-BE49-F238E27FC236}">
                            <a16:creationId xmlns:a16="http://schemas.microsoft.com/office/drawing/2014/main" id="{8638C265-4955-4D6F-A3AF-E6AFAD223482}"/>
                          </a:ext>
                        </a:extLst>
                      </p:cNvPr>
                      <p:cNvPicPr/>
                      <p:nvPr/>
                    </p:nvPicPr>
                    <p:blipFill>
                      <a:blip r:embed="rId7"/>
                      <a:stretch>
                        <a:fillRect/>
                      </a:stretch>
                    </p:blipFill>
                    <p:spPr>
                      <a:xfrm>
                        <a:off x="969962" y="2225675"/>
                        <a:ext cx="7183438" cy="1203325"/>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5102EB14-7159-44E2-8C9F-6E437BDD9530}"/>
              </a:ext>
            </a:extLst>
          </p:cNvPr>
          <p:cNvGraphicFramePr>
            <a:graphicFrameLocks noChangeAspect="1"/>
          </p:cNvGraphicFramePr>
          <p:nvPr>
            <p:extLst>
              <p:ext uri="{D42A27DB-BD31-4B8C-83A1-F6EECF244321}">
                <p14:modId xmlns:p14="http://schemas.microsoft.com/office/powerpoint/2010/main" val="1760805096"/>
              </p:ext>
            </p:extLst>
          </p:nvPr>
        </p:nvGraphicFramePr>
        <p:xfrm>
          <a:off x="904875" y="3660775"/>
          <a:ext cx="10521950" cy="2463800"/>
        </p:xfrm>
        <a:graphic>
          <a:graphicData uri="http://schemas.openxmlformats.org/presentationml/2006/ole">
            <mc:AlternateContent xmlns:mc="http://schemas.openxmlformats.org/markup-compatibility/2006">
              <mc:Choice xmlns:v="urn:schemas-microsoft-com:vml" Requires="v">
                <p:oleObj spid="_x0000_s231514" name="Equation" r:id="rId8" imgW="3149280" imgH="736560" progId="Equation.DSMT4">
                  <p:embed/>
                </p:oleObj>
              </mc:Choice>
              <mc:Fallback>
                <p:oleObj name="Equation" r:id="rId8" imgW="3149280" imgH="736560" progId="Equation.DSMT4">
                  <p:embed/>
                  <p:pic>
                    <p:nvPicPr>
                      <p:cNvPr id="7" name="Object 6">
                        <a:extLst>
                          <a:ext uri="{FF2B5EF4-FFF2-40B4-BE49-F238E27FC236}">
                            <a16:creationId xmlns:a16="http://schemas.microsoft.com/office/drawing/2014/main" id="{E42AE33E-2D1C-4FC4-84B2-C8D80AFBF1A4}"/>
                          </a:ext>
                        </a:extLst>
                      </p:cNvPr>
                      <p:cNvPicPr/>
                      <p:nvPr/>
                    </p:nvPicPr>
                    <p:blipFill>
                      <a:blip r:embed="rId9"/>
                      <a:stretch>
                        <a:fillRect/>
                      </a:stretch>
                    </p:blipFill>
                    <p:spPr>
                      <a:xfrm>
                        <a:off x="904875" y="3660775"/>
                        <a:ext cx="10521950" cy="2463800"/>
                      </a:xfrm>
                      <a:prstGeom prst="rect">
                        <a:avLst/>
                      </a:prstGeom>
                    </p:spPr>
                  </p:pic>
                </p:oleObj>
              </mc:Fallback>
            </mc:AlternateContent>
          </a:graphicData>
        </a:graphic>
      </p:graphicFrame>
    </p:spTree>
    <p:extLst>
      <p:ext uri="{BB962C8B-B14F-4D97-AF65-F5344CB8AC3E}">
        <p14:creationId xmlns:p14="http://schemas.microsoft.com/office/powerpoint/2010/main" val="37105974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BCF6537-6F30-4EFD-8DA0-005F4AAC75B9}"/>
              </a:ext>
            </a:extLst>
          </p:cNvPr>
          <p:cNvSpPr>
            <a:spLocks noGrp="1"/>
          </p:cNvSpPr>
          <p:nvPr>
            <p:ph type="dt" sz="half" idx="10"/>
          </p:nvPr>
        </p:nvSpPr>
        <p:spPr/>
        <p:txBody>
          <a:bodyPr/>
          <a:lstStyle/>
          <a:p>
            <a:r>
              <a:rPr lang="en-US"/>
              <a:t>04/08/2020</a:t>
            </a:r>
          </a:p>
        </p:txBody>
      </p:sp>
      <p:sp>
        <p:nvSpPr>
          <p:cNvPr id="3" name="Footer Placeholder 2">
            <a:extLst>
              <a:ext uri="{FF2B5EF4-FFF2-40B4-BE49-F238E27FC236}">
                <a16:creationId xmlns:a16="http://schemas.microsoft.com/office/drawing/2014/main" id="{AFBA413D-8162-4D24-8D33-4B208232C6A9}"/>
              </a:ext>
            </a:extLst>
          </p:cNvPr>
          <p:cNvSpPr>
            <a:spLocks noGrp="1"/>
          </p:cNvSpPr>
          <p:nvPr>
            <p:ph type="ftr" sz="quarter" idx="11"/>
          </p:nvPr>
        </p:nvSpPr>
        <p:spPr/>
        <p:txBody>
          <a:bodyPr/>
          <a:lstStyle/>
          <a:p>
            <a:r>
              <a:rPr lang="en-US"/>
              <a:t>PHY 742 -- Spring 2020 -- Lecture 28</a:t>
            </a:r>
          </a:p>
        </p:txBody>
      </p:sp>
      <p:sp>
        <p:nvSpPr>
          <p:cNvPr id="4" name="Slide Number Placeholder 3">
            <a:extLst>
              <a:ext uri="{FF2B5EF4-FFF2-40B4-BE49-F238E27FC236}">
                <a16:creationId xmlns:a16="http://schemas.microsoft.com/office/drawing/2014/main" id="{2514AB6D-351C-4228-AD34-28C7C6A86436}"/>
              </a:ext>
            </a:extLst>
          </p:cNvPr>
          <p:cNvSpPr>
            <a:spLocks noGrp="1"/>
          </p:cNvSpPr>
          <p:nvPr>
            <p:ph type="sldNum" sz="quarter" idx="12"/>
          </p:nvPr>
        </p:nvSpPr>
        <p:spPr/>
        <p:txBody>
          <a:bodyPr/>
          <a:lstStyle/>
          <a:p>
            <a:fld id="{E23FF32D-176F-4F5B-8878-5D48FB6FF26A}" type="slidenum">
              <a:rPr lang="en-US" smtClean="0"/>
              <a:t>16</a:t>
            </a:fld>
            <a:endParaRPr lang="en-US"/>
          </a:p>
        </p:txBody>
      </p:sp>
      <p:graphicFrame>
        <p:nvGraphicFramePr>
          <p:cNvPr id="5" name="Object 4">
            <a:extLst>
              <a:ext uri="{FF2B5EF4-FFF2-40B4-BE49-F238E27FC236}">
                <a16:creationId xmlns:a16="http://schemas.microsoft.com/office/drawing/2014/main" id="{9E692133-1210-4B99-9ADC-A7EBCDAF0845}"/>
              </a:ext>
            </a:extLst>
          </p:cNvPr>
          <p:cNvGraphicFramePr>
            <a:graphicFrameLocks noChangeAspect="1"/>
          </p:cNvGraphicFramePr>
          <p:nvPr>
            <p:extLst>
              <p:ext uri="{D42A27DB-BD31-4B8C-83A1-F6EECF244321}">
                <p14:modId xmlns:p14="http://schemas.microsoft.com/office/powerpoint/2010/main" val="3541922901"/>
              </p:ext>
            </p:extLst>
          </p:nvPr>
        </p:nvGraphicFramePr>
        <p:xfrm>
          <a:off x="482599" y="2302979"/>
          <a:ext cx="10871201" cy="2667000"/>
        </p:xfrm>
        <a:graphic>
          <a:graphicData uri="http://schemas.openxmlformats.org/presentationml/2006/ole">
            <mc:AlternateContent xmlns:mc="http://schemas.openxmlformats.org/markup-compatibility/2006">
              <mc:Choice xmlns:v="urn:schemas-microsoft-com:vml" Requires="v">
                <p:oleObj spid="_x0000_s232502" name="Equation" r:id="rId4" imgW="5333760" imgH="1307880" progId="Equation.DSMT4">
                  <p:embed/>
                </p:oleObj>
              </mc:Choice>
              <mc:Fallback>
                <p:oleObj name="Equation" r:id="rId4" imgW="5333760" imgH="1307880" progId="Equation.DSMT4">
                  <p:embed/>
                  <p:pic>
                    <p:nvPicPr>
                      <p:cNvPr id="0" name=""/>
                      <p:cNvPicPr/>
                      <p:nvPr/>
                    </p:nvPicPr>
                    <p:blipFill>
                      <a:blip r:embed="rId5"/>
                      <a:stretch>
                        <a:fillRect/>
                      </a:stretch>
                    </p:blipFill>
                    <p:spPr>
                      <a:xfrm>
                        <a:off x="482599" y="2302979"/>
                        <a:ext cx="10871201" cy="2667000"/>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2136B614-7F47-4EB1-A7FD-831F78E3D494}"/>
              </a:ext>
            </a:extLst>
          </p:cNvPr>
          <p:cNvGraphicFramePr>
            <a:graphicFrameLocks noChangeAspect="1"/>
          </p:cNvGraphicFramePr>
          <p:nvPr>
            <p:extLst>
              <p:ext uri="{D42A27DB-BD31-4B8C-83A1-F6EECF244321}">
                <p14:modId xmlns:p14="http://schemas.microsoft.com/office/powerpoint/2010/main" val="1093244451"/>
              </p:ext>
            </p:extLst>
          </p:nvPr>
        </p:nvGraphicFramePr>
        <p:xfrm>
          <a:off x="304800" y="498475"/>
          <a:ext cx="7848600" cy="1528763"/>
        </p:xfrm>
        <a:graphic>
          <a:graphicData uri="http://schemas.openxmlformats.org/presentationml/2006/ole">
            <mc:AlternateContent xmlns:mc="http://schemas.openxmlformats.org/markup-compatibility/2006">
              <mc:Choice xmlns:v="urn:schemas-microsoft-com:vml" Requires="v">
                <p:oleObj spid="_x0000_s232503" name="Equation" r:id="rId6" imgW="2349360" imgH="457200" progId="Equation.DSMT4">
                  <p:embed/>
                </p:oleObj>
              </mc:Choice>
              <mc:Fallback>
                <p:oleObj name="Equation" r:id="rId6" imgW="2349360" imgH="457200" progId="Equation.DSMT4">
                  <p:embed/>
                  <p:pic>
                    <p:nvPicPr>
                      <p:cNvPr id="8" name="Object 7">
                        <a:extLst>
                          <a:ext uri="{FF2B5EF4-FFF2-40B4-BE49-F238E27FC236}">
                            <a16:creationId xmlns:a16="http://schemas.microsoft.com/office/drawing/2014/main" id="{5102EB14-7159-44E2-8C9F-6E437BDD9530}"/>
                          </a:ext>
                        </a:extLst>
                      </p:cNvPr>
                      <p:cNvPicPr/>
                      <p:nvPr/>
                    </p:nvPicPr>
                    <p:blipFill>
                      <a:blip r:embed="rId7"/>
                      <a:stretch>
                        <a:fillRect/>
                      </a:stretch>
                    </p:blipFill>
                    <p:spPr>
                      <a:xfrm>
                        <a:off x="304800" y="498475"/>
                        <a:ext cx="7848600" cy="1528763"/>
                      </a:xfrm>
                      <a:prstGeom prst="rect">
                        <a:avLst/>
                      </a:prstGeom>
                    </p:spPr>
                  </p:pic>
                </p:oleObj>
              </mc:Fallback>
            </mc:AlternateContent>
          </a:graphicData>
        </a:graphic>
      </p:graphicFrame>
    </p:spTree>
    <p:extLst>
      <p:ext uri="{BB962C8B-B14F-4D97-AF65-F5344CB8AC3E}">
        <p14:creationId xmlns:p14="http://schemas.microsoft.com/office/powerpoint/2010/main" val="95088382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DDE676-45BA-40FE-9E08-13EA18B6A5E7}"/>
              </a:ext>
            </a:extLst>
          </p:cNvPr>
          <p:cNvSpPr>
            <a:spLocks noGrp="1"/>
          </p:cNvSpPr>
          <p:nvPr>
            <p:ph type="dt" sz="half" idx="10"/>
          </p:nvPr>
        </p:nvSpPr>
        <p:spPr/>
        <p:txBody>
          <a:bodyPr/>
          <a:lstStyle/>
          <a:p>
            <a:r>
              <a:rPr lang="en-US"/>
              <a:t>04/08/2020</a:t>
            </a:r>
          </a:p>
        </p:txBody>
      </p:sp>
      <p:sp>
        <p:nvSpPr>
          <p:cNvPr id="3" name="Footer Placeholder 2">
            <a:extLst>
              <a:ext uri="{FF2B5EF4-FFF2-40B4-BE49-F238E27FC236}">
                <a16:creationId xmlns:a16="http://schemas.microsoft.com/office/drawing/2014/main" id="{B54015C9-4267-4103-A89B-FDEAD9165AB0}"/>
              </a:ext>
            </a:extLst>
          </p:cNvPr>
          <p:cNvSpPr>
            <a:spLocks noGrp="1"/>
          </p:cNvSpPr>
          <p:nvPr>
            <p:ph type="ftr" sz="quarter" idx="11"/>
          </p:nvPr>
        </p:nvSpPr>
        <p:spPr/>
        <p:txBody>
          <a:bodyPr/>
          <a:lstStyle/>
          <a:p>
            <a:r>
              <a:rPr lang="en-US"/>
              <a:t>PHY 742 -- Spring 2020 -- Lecture 28</a:t>
            </a:r>
          </a:p>
        </p:txBody>
      </p:sp>
      <p:sp>
        <p:nvSpPr>
          <p:cNvPr id="4" name="Slide Number Placeholder 3">
            <a:extLst>
              <a:ext uri="{FF2B5EF4-FFF2-40B4-BE49-F238E27FC236}">
                <a16:creationId xmlns:a16="http://schemas.microsoft.com/office/drawing/2014/main" id="{1F16A0A0-1973-4C5A-BC54-ECEE27C60C1E}"/>
              </a:ext>
            </a:extLst>
          </p:cNvPr>
          <p:cNvSpPr>
            <a:spLocks noGrp="1"/>
          </p:cNvSpPr>
          <p:nvPr>
            <p:ph type="sldNum" sz="quarter" idx="12"/>
          </p:nvPr>
        </p:nvSpPr>
        <p:spPr/>
        <p:txBody>
          <a:bodyPr/>
          <a:lstStyle/>
          <a:p>
            <a:fld id="{E23FF32D-176F-4F5B-8878-5D48FB6FF26A}" type="slidenum">
              <a:rPr lang="en-US" smtClean="0"/>
              <a:t>17</a:t>
            </a:fld>
            <a:endParaRPr lang="en-US"/>
          </a:p>
        </p:txBody>
      </p:sp>
      <p:graphicFrame>
        <p:nvGraphicFramePr>
          <p:cNvPr id="5" name="Object 4">
            <a:extLst>
              <a:ext uri="{FF2B5EF4-FFF2-40B4-BE49-F238E27FC236}">
                <a16:creationId xmlns:a16="http://schemas.microsoft.com/office/drawing/2014/main" id="{F9BA48AC-D3A5-4BE2-BECB-93050151E5EE}"/>
              </a:ext>
            </a:extLst>
          </p:cNvPr>
          <p:cNvGraphicFramePr>
            <a:graphicFrameLocks noChangeAspect="1"/>
          </p:cNvGraphicFramePr>
          <p:nvPr>
            <p:extLst>
              <p:ext uri="{D42A27DB-BD31-4B8C-83A1-F6EECF244321}">
                <p14:modId xmlns:p14="http://schemas.microsoft.com/office/powerpoint/2010/main" val="3693728160"/>
              </p:ext>
            </p:extLst>
          </p:nvPr>
        </p:nvGraphicFramePr>
        <p:xfrm>
          <a:off x="440635" y="263456"/>
          <a:ext cx="9188995" cy="2784544"/>
        </p:xfrm>
        <a:graphic>
          <a:graphicData uri="http://schemas.openxmlformats.org/presentationml/2006/ole">
            <mc:AlternateContent xmlns:mc="http://schemas.openxmlformats.org/markup-compatibility/2006">
              <mc:Choice xmlns:v="urn:schemas-microsoft-com:vml" Requires="v">
                <p:oleObj spid="_x0000_s233525" name="Equation" r:id="rId4" imgW="4190760" imgH="1269720" progId="Equation.DSMT4">
                  <p:embed/>
                </p:oleObj>
              </mc:Choice>
              <mc:Fallback>
                <p:oleObj name="Equation" r:id="rId4" imgW="4190760" imgH="1269720" progId="Equation.DSMT4">
                  <p:embed/>
                  <p:pic>
                    <p:nvPicPr>
                      <p:cNvPr id="0" name=""/>
                      <p:cNvPicPr/>
                      <p:nvPr/>
                    </p:nvPicPr>
                    <p:blipFill>
                      <a:blip r:embed="rId5"/>
                      <a:stretch>
                        <a:fillRect/>
                      </a:stretch>
                    </p:blipFill>
                    <p:spPr>
                      <a:xfrm>
                        <a:off x="440635" y="263456"/>
                        <a:ext cx="9188995" cy="2784544"/>
                      </a:xfrm>
                      <a:prstGeom prst="rect">
                        <a:avLst/>
                      </a:prstGeom>
                    </p:spPr>
                  </p:pic>
                </p:oleObj>
              </mc:Fallback>
            </mc:AlternateContent>
          </a:graphicData>
        </a:graphic>
      </p:graphicFrame>
      <p:graphicFrame>
        <p:nvGraphicFramePr>
          <p:cNvPr id="6" name="Object 5">
            <a:extLst>
              <a:ext uri="{FF2B5EF4-FFF2-40B4-BE49-F238E27FC236}">
                <a16:creationId xmlns:a16="http://schemas.microsoft.com/office/drawing/2014/main" id="{2A71C305-7CDE-4897-98E3-E8E461450AF7}"/>
              </a:ext>
            </a:extLst>
          </p:cNvPr>
          <p:cNvGraphicFramePr>
            <a:graphicFrameLocks noChangeAspect="1"/>
          </p:cNvGraphicFramePr>
          <p:nvPr>
            <p:extLst>
              <p:ext uri="{D42A27DB-BD31-4B8C-83A1-F6EECF244321}">
                <p14:modId xmlns:p14="http://schemas.microsoft.com/office/powerpoint/2010/main" val="366105217"/>
              </p:ext>
            </p:extLst>
          </p:nvPr>
        </p:nvGraphicFramePr>
        <p:xfrm>
          <a:off x="344902" y="3429000"/>
          <a:ext cx="10525125" cy="2822575"/>
        </p:xfrm>
        <a:graphic>
          <a:graphicData uri="http://schemas.openxmlformats.org/presentationml/2006/ole">
            <mc:AlternateContent xmlns:mc="http://schemas.openxmlformats.org/markup-compatibility/2006">
              <mc:Choice xmlns:v="urn:schemas-microsoft-com:vml" Requires="v">
                <p:oleObj spid="_x0000_s233526" name="Equation" r:id="rId6" imgW="4356000" imgH="1168200" progId="Equation.DSMT4">
                  <p:embed/>
                </p:oleObj>
              </mc:Choice>
              <mc:Fallback>
                <p:oleObj name="Equation" r:id="rId6" imgW="4356000" imgH="1168200" progId="Equation.DSMT4">
                  <p:embed/>
                  <p:pic>
                    <p:nvPicPr>
                      <p:cNvPr id="0" name=""/>
                      <p:cNvPicPr/>
                      <p:nvPr/>
                    </p:nvPicPr>
                    <p:blipFill>
                      <a:blip r:embed="rId7"/>
                      <a:stretch>
                        <a:fillRect/>
                      </a:stretch>
                    </p:blipFill>
                    <p:spPr>
                      <a:xfrm>
                        <a:off x="344902" y="3429000"/>
                        <a:ext cx="10525125" cy="2822575"/>
                      </a:xfrm>
                      <a:prstGeom prst="rect">
                        <a:avLst/>
                      </a:prstGeom>
                    </p:spPr>
                  </p:pic>
                </p:oleObj>
              </mc:Fallback>
            </mc:AlternateContent>
          </a:graphicData>
        </a:graphic>
      </p:graphicFrame>
    </p:spTree>
    <p:extLst>
      <p:ext uri="{BB962C8B-B14F-4D97-AF65-F5344CB8AC3E}">
        <p14:creationId xmlns:p14="http://schemas.microsoft.com/office/powerpoint/2010/main" val="4019025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E6D369-702C-4813-A058-06352EE77D6F}"/>
              </a:ext>
            </a:extLst>
          </p:cNvPr>
          <p:cNvSpPr>
            <a:spLocks noGrp="1"/>
          </p:cNvSpPr>
          <p:nvPr>
            <p:ph type="dt" sz="half" idx="10"/>
          </p:nvPr>
        </p:nvSpPr>
        <p:spPr/>
        <p:txBody>
          <a:bodyPr/>
          <a:lstStyle/>
          <a:p>
            <a:r>
              <a:rPr lang="en-US"/>
              <a:t>04/08/2020</a:t>
            </a:r>
          </a:p>
        </p:txBody>
      </p:sp>
      <p:sp>
        <p:nvSpPr>
          <p:cNvPr id="3" name="Footer Placeholder 2">
            <a:extLst>
              <a:ext uri="{FF2B5EF4-FFF2-40B4-BE49-F238E27FC236}">
                <a16:creationId xmlns:a16="http://schemas.microsoft.com/office/drawing/2014/main" id="{5363C64B-7E97-4648-86DC-E3EAB5C3EA2F}"/>
              </a:ext>
            </a:extLst>
          </p:cNvPr>
          <p:cNvSpPr>
            <a:spLocks noGrp="1"/>
          </p:cNvSpPr>
          <p:nvPr>
            <p:ph type="ftr" sz="quarter" idx="11"/>
          </p:nvPr>
        </p:nvSpPr>
        <p:spPr/>
        <p:txBody>
          <a:bodyPr/>
          <a:lstStyle/>
          <a:p>
            <a:r>
              <a:rPr lang="en-US"/>
              <a:t>PHY 742 -- Spring 2020 -- Lecture 28</a:t>
            </a:r>
          </a:p>
        </p:txBody>
      </p:sp>
      <p:sp>
        <p:nvSpPr>
          <p:cNvPr id="4" name="Slide Number Placeholder 3">
            <a:extLst>
              <a:ext uri="{FF2B5EF4-FFF2-40B4-BE49-F238E27FC236}">
                <a16:creationId xmlns:a16="http://schemas.microsoft.com/office/drawing/2014/main" id="{FD42DFAD-1104-47B7-AB52-7082F9FF078A}"/>
              </a:ext>
            </a:extLst>
          </p:cNvPr>
          <p:cNvSpPr>
            <a:spLocks noGrp="1"/>
          </p:cNvSpPr>
          <p:nvPr>
            <p:ph type="sldNum" sz="quarter" idx="12"/>
          </p:nvPr>
        </p:nvSpPr>
        <p:spPr/>
        <p:txBody>
          <a:bodyPr/>
          <a:lstStyle/>
          <a:p>
            <a:fld id="{E23FF32D-176F-4F5B-8878-5D48FB6FF26A}" type="slidenum">
              <a:rPr lang="en-US" smtClean="0"/>
              <a:t>18</a:t>
            </a:fld>
            <a:endParaRPr lang="en-US"/>
          </a:p>
        </p:txBody>
      </p:sp>
      <p:sp>
        <p:nvSpPr>
          <p:cNvPr id="5" name="TextBox 4">
            <a:extLst>
              <a:ext uri="{FF2B5EF4-FFF2-40B4-BE49-F238E27FC236}">
                <a16:creationId xmlns:a16="http://schemas.microsoft.com/office/drawing/2014/main" id="{0BCBF5D9-9618-4970-AA10-C062DDBBB839}"/>
              </a:ext>
            </a:extLst>
          </p:cNvPr>
          <p:cNvSpPr txBox="1"/>
          <p:nvPr/>
        </p:nvSpPr>
        <p:spPr>
          <a:xfrm>
            <a:off x="172278" y="304800"/>
            <a:ext cx="11476383" cy="461665"/>
          </a:xfrm>
          <a:prstGeom prst="rect">
            <a:avLst/>
          </a:prstGeom>
          <a:noFill/>
        </p:spPr>
        <p:txBody>
          <a:bodyPr wrap="square" rtlCol="0">
            <a:spAutoFit/>
          </a:bodyPr>
          <a:lstStyle/>
          <a:p>
            <a:pPr algn="l"/>
            <a:r>
              <a:rPr lang="en-US" sz="2400" b="1" dirty="0"/>
              <a:t>Maple script for evaluating integrals --</a:t>
            </a:r>
          </a:p>
        </p:txBody>
      </p:sp>
      <p:pic>
        <p:nvPicPr>
          <p:cNvPr id="7" name="Picture 6">
            <a:extLst>
              <a:ext uri="{FF2B5EF4-FFF2-40B4-BE49-F238E27FC236}">
                <a16:creationId xmlns:a16="http://schemas.microsoft.com/office/drawing/2014/main" id="{02CEFBAD-E473-4BD5-B405-CECECAE41B20}"/>
              </a:ext>
            </a:extLst>
          </p:cNvPr>
          <p:cNvPicPr>
            <a:picLocks noChangeAspect="1"/>
          </p:cNvPicPr>
          <p:nvPr/>
        </p:nvPicPr>
        <p:blipFill>
          <a:blip r:embed="rId3"/>
          <a:stretch>
            <a:fillRect/>
          </a:stretch>
        </p:blipFill>
        <p:spPr>
          <a:xfrm>
            <a:off x="39758" y="1150778"/>
            <a:ext cx="12112822" cy="4668375"/>
          </a:xfrm>
          <a:prstGeom prst="rect">
            <a:avLst/>
          </a:prstGeom>
        </p:spPr>
      </p:pic>
    </p:spTree>
    <p:extLst>
      <p:ext uri="{BB962C8B-B14F-4D97-AF65-F5344CB8AC3E}">
        <p14:creationId xmlns:p14="http://schemas.microsoft.com/office/powerpoint/2010/main" val="17362353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9AFDCA-302E-457C-9D89-3A0F038693EA}"/>
              </a:ext>
            </a:extLst>
          </p:cNvPr>
          <p:cNvSpPr>
            <a:spLocks noGrp="1"/>
          </p:cNvSpPr>
          <p:nvPr>
            <p:ph type="dt" sz="half" idx="10"/>
          </p:nvPr>
        </p:nvSpPr>
        <p:spPr/>
        <p:txBody>
          <a:bodyPr/>
          <a:lstStyle/>
          <a:p>
            <a:r>
              <a:rPr lang="en-US"/>
              <a:t>04/08/2020</a:t>
            </a:r>
          </a:p>
        </p:txBody>
      </p:sp>
      <p:sp>
        <p:nvSpPr>
          <p:cNvPr id="3" name="Footer Placeholder 2">
            <a:extLst>
              <a:ext uri="{FF2B5EF4-FFF2-40B4-BE49-F238E27FC236}">
                <a16:creationId xmlns:a16="http://schemas.microsoft.com/office/drawing/2014/main" id="{2DCC601C-2C28-40B6-9589-140FB2235DE9}"/>
              </a:ext>
            </a:extLst>
          </p:cNvPr>
          <p:cNvSpPr>
            <a:spLocks noGrp="1"/>
          </p:cNvSpPr>
          <p:nvPr>
            <p:ph type="ftr" sz="quarter" idx="11"/>
          </p:nvPr>
        </p:nvSpPr>
        <p:spPr/>
        <p:txBody>
          <a:bodyPr/>
          <a:lstStyle/>
          <a:p>
            <a:r>
              <a:rPr lang="en-US"/>
              <a:t>PHY 742 -- Spring 2020 -- Lecture 28</a:t>
            </a:r>
          </a:p>
        </p:txBody>
      </p:sp>
      <p:sp>
        <p:nvSpPr>
          <p:cNvPr id="4" name="Slide Number Placeholder 3">
            <a:extLst>
              <a:ext uri="{FF2B5EF4-FFF2-40B4-BE49-F238E27FC236}">
                <a16:creationId xmlns:a16="http://schemas.microsoft.com/office/drawing/2014/main" id="{39FEDE9D-D836-44EA-9FC1-02A7BE340B35}"/>
              </a:ext>
            </a:extLst>
          </p:cNvPr>
          <p:cNvSpPr>
            <a:spLocks noGrp="1"/>
          </p:cNvSpPr>
          <p:nvPr>
            <p:ph type="sldNum" sz="quarter" idx="12"/>
          </p:nvPr>
        </p:nvSpPr>
        <p:spPr/>
        <p:txBody>
          <a:bodyPr/>
          <a:lstStyle/>
          <a:p>
            <a:fld id="{E23FF32D-176F-4F5B-8878-5D48FB6FF26A}" type="slidenum">
              <a:rPr lang="en-US" smtClean="0"/>
              <a:t>19</a:t>
            </a:fld>
            <a:endParaRPr lang="en-US"/>
          </a:p>
        </p:txBody>
      </p:sp>
      <p:cxnSp>
        <p:nvCxnSpPr>
          <p:cNvPr id="6" name="Straight Connector 5">
            <a:extLst>
              <a:ext uri="{FF2B5EF4-FFF2-40B4-BE49-F238E27FC236}">
                <a16:creationId xmlns:a16="http://schemas.microsoft.com/office/drawing/2014/main" id="{657995D9-441D-44FB-9222-0270F623EE62}"/>
              </a:ext>
            </a:extLst>
          </p:cNvPr>
          <p:cNvCxnSpPr/>
          <p:nvPr/>
        </p:nvCxnSpPr>
        <p:spPr>
          <a:xfrm>
            <a:off x="1140226" y="5622175"/>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2D982A1-9CAA-4E59-9F37-2429F35229AE}"/>
              </a:ext>
            </a:extLst>
          </p:cNvPr>
          <p:cNvCxnSpPr/>
          <p:nvPr/>
        </p:nvCxnSpPr>
        <p:spPr>
          <a:xfrm>
            <a:off x="1075110" y="3081252"/>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8FCEDC5-D3F7-4673-A3FB-4DFEE9C68B02}"/>
              </a:ext>
            </a:extLst>
          </p:cNvPr>
          <p:cNvCxnSpPr/>
          <p:nvPr/>
        </p:nvCxnSpPr>
        <p:spPr>
          <a:xfrm>
            <a:off x="1075110" y="3865419"/>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9" name="Object 8">
            <a:extLst>
              <a:ext uri="{FF2B5EF4-FFF2-40B4-BE49-F238E27FC236}">
                <a16:creationId xmlns:a16="http://schemas.microsoft.com/office/drawing/2014/main" id="{641EE1A5-FF4C-438F-9FDE-B92FE9335844}"/>
              </a:ext>
            </a:extLst>
          </p:cNvPr>
          <p:cNvGraphicFramePr>
            <a:graphicFrameLocks noChangeAspect="1"/>
          </p:cNvGraphicFramePr>
          <p:nvPr/>
        </p:nvGraphicFramePr>
        <p:xfrm>
          <a:off x="2701748" y="5236534"/>
          <a:ext cx="642735" cy="771282"/>
        </p:xfrm>
        <a:graphic>
          <a:graphicData uri="http://schemas.openxmlformats.org/presentationml/2006/ole">
            <mc:AlternateContent xmlns:mc="http://schemas.openxmlformats.org/markup-compatibility/2006">
              <mc:Choice xmlns:v="urn:schemas-microsoft-com:vml" Requires="v">
                <p:oleObj spid="_x0000_s234630" name="Equation" r:id="rId4" imgW="190440" imgH="228600" progId="Equation.DSMT4">
                  <p:embed/>
                </p:oleObj>
              </mc:Choice>
              <mc:Fallback>
                <p:oleObj name="Equation" r:id="rId4" imgW="190440" imgH="228600" progId="Equation.DSMT4">
                  <p:embed/>
                  <p:pic>
                    <p:nvPicPr>
                      <p:cNvPr id="9" name="Object 8">
                        <a:extLst>
                          <a:ext uri="{FF2B5EF4-FFF2-40B4-BE49-F238E27FC236}">
                            <a16:creationId xmlns:a16="http://schemas.microsoft.com/office/drawing/2014/main" id="{641EE1A5-FF4C-438F-9FDE-B92FE9335844}"/>
                          </a:ext>
                        </a:extLst>
                      </p:cNvPr>
                      <p:cNvPicPr/>
                      <p:nvPr/>
                    </p:nvPicPr>
                    <p:blipFill>
                      <a:blip r:embed="rId5"/>
                      <a:stretch>
                        <a:fillRect/>
                      </a:stretch>
                    </p:blipFill>
                    <p:spPr>
                      <a:xfrm>
                        <a:off x="2701748" y="5236534"/>
                        <a:ext cx="642735" cy="77128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BC8EBD26-8BB4-47AE-8B69-3E0304B96950}"/>
              </a:ext>
            </a:extLst>
          </p:cNvPr>
          <p:cNvGraphicFramePr>
            <a:graphicFrameLocks noChangeAspect="1"/>
          </p:cNvGraphicFramePr>
          <p:nvPr/>
        </p:nvGraphicFramePr>
        <p:xfrm>
          <a:off x="2555269" y="3582538"/>
          <a:ext cx="1173480" cy="719230"/>
        </p:xfrm>
        <a:graphic>
          <a:graphicData uri="http://schemas.openxmlformats.org/presentationml/2006/ole">
            <mc:AlternateContent xmlns:mc="http://schemas.openxmlformats.org/markup-compatibility/2006">
              <mc:Choice xmlns:v="urn:schemas-microsoft-com:vml" Requires="v">
                <p:oleObj spid="_x0000_s234631" name="Equation" r:id="rId6" imgW="393480" imgH="241200" progId="Equation.DSMT4">
                  <p:embed/>
                </p:oleObj>
              </mc:Choice>
              <mc:Fallback>
                <p:oleObj name="Equation" r:id="rId6" imgW="393480" imgH="241200" progId="Equation.DSMT4">
                  <p:embed/>
                  <p:pic>
                    <p:nvPicPr>
                      <p:cNvPr id="10" name="Object 9">
                        <a:extLst>
                          <a:ext uri="{FF2B5EF4-FFF2-40B4-BE49-F238E27FC236}">
                            <a16:creationId xmlns:a16="http://schemas.microsoft.com/office/drawing/2014/main" id="{BC8EBD26-8BB4-47AE-8B69-3E0304B96950}"/>
                          </a:ext>
                        </a:extLst>
                      </p:cNvPr>
                      <p:cNvPicPr/>
                      <p:nvPr/>
                    </p:nvPicPr>
                    <p:blipFill>
                      <a:blip r:embed="rId7"/>
                      <a:stretch>
                        <a:fillRect/>
                      </a:stretch>
                    </p:blipFill>
                    <p:spPr>
                      <a:xfrm>
                        <a:off x="2555269" y="3582538"/>
                        <a:ext cx="1173480" cy="71923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DEE5DC6D-99F2-40CC-905A-905C419AA9F8}"/>
              </a:ext>
            </a:extLst>
          </p:cNvPr>
          <p:cNvGraphicFramePr>
            <a:graphicFrameLocks noChangeAspect="1"/>
          </p:cNvGraphicFramePr>
          <p:nvPr/>
        </p:nvGraphicFramePr>
        <p:xfrm>
          <a:off x="2555269" y="2710823"/>
          <a:ext cx="1665551" cy="719215"/>
        </p:xfrm>
        <a:graphic>
          <a:graphicData uri="http://schemas.openxmlformats.org/presentationml/2006/ole">
            <mc:AlternateContent xmlns:mc="http://schemas.openxmlformats.org/markup-compatibility/2006">
              <mc:Choice xmlns:v="urn:schemas-microsoft-com:vml" Requires="v">
                <p:oleObj spid="_x0000_s234632" name="Equation" r:id="rId8" imgW="558720" imgH="241200" progId="Equation.DSMT4">
                  <p:embed/>
                </p:oleObj>
              </mc:Choice>
              <mc:Fallback>
                <p:oleObj name="Equation" r:id="rId8" imgW="558720" imgH="241200" progId="Equation.DSMT4">
                  <p:embed/>
                  <p:pic>
                    <p:nvPicPr>
                      <p:cNvPr id="11" name="Object 10">
                        <a:extLst>
                          <a:ext uri="{FF2B5EF4-FFF2-40B4-BE49-F238E27FC236}">
                            <a16:creationId xmlns:a16="http://schemas.microsoft.com/office/drawing/2014/main" id="{DEE5DC6D-99F2-40CC-905A-905C419AA9F8}"/>
                          </a:ext>
                        </a:extLst>
                      </p:cNvPr>
                      <p:cNvPicPr/>
                      <p:nvPr/>
                    </p:nvPicPr>
                    <p:blipFill>
                      <a:blip r:embed="rId9"/>
                      <a:stretch>
                        <a:fillRect/>
                      </a:stretch>
                    </p:blipFill>
                    <p:spPr>
                      <a:xfrm>
                        <a:off x="2555269" y="2710823"/>
                        <a:ext cx="1665551" cy="719215"/>
                      </a:xfrm>
                      <a:prstGeom prst="rect">
                        <a:avLst/>
                      </a:prstGeom>
                    </p:spPr>
                  </p:pic>
                </p:oleObj>
              </mc:Fallback>
            </mc:AlternateContent>
          </a:graphicData>
        </a:graphic>
      </p:graphicFrame>
      <p:sp>
        <p:nvSpPr>
          <p:cNvPr id="12" name="TextBox 11">
            <a:extLst>
              <a:ext uri="{FF2B5EF4-FFF2-40B4-BE49-F238E27FC236}">
                <a16:creationId xmlns:a16="http://schemas.microsoft.com/office/drawing/2014/main" id="{AA3B8711-0666-48F4-BCE3-084CECFA2A92}"/>
              </a:ext>
            </a:extLst>
          </p:cNvPr>
          <p:cNvSpPr txBox="1"/>
          <p:nvPr/>
        </p:nvSpPr>
        <p:spPr>
          <a:xfrm>
            <a:off x="1572479" y="1698568"/>
            <a:ext cx="541713" cy="1200329"/>
          </a:xfrm>
          <a:prstGeom prst="rect">
            <a:avLst/>
          </a:prstGeom>
          <a:noFill/>
        </p:spPr>
        <p:txBody>
          <a:bodyPr wrap="square" rtlCol="0">
            <a:spAutoFit/>
          </a:bodyPr>
          <a:lstStyle/>
          <a:p>
            <a:pPr algn="l"/>
            <a:r>
              <a:rPr lang="en-US" sz="2400" b="1" dirty="0"/>
              <a:t>.</a:t>
            </a:r>
          </a:p>
          <a:p>
            <a:pPr algn="l"/>
            <a:r>
              <a:rPr lang="en-US" sz="2400" b="1" dirty="0"/>
              <a:t>.</a:t>
            </a:r>
          </a:p>
          <a:p>
            <a:pPr algn="l"/>
            <a:r>
              <a:rPr lang="en-US" sz="2400" b="1" dirty="0"/>
              <a:t>.</a:t>
            </a:r>
          </a:p>
        </p:txBody>
      </p:sp>
      <p:cxnSp>
        <p:nvCxnSpPr>
          <p:cNvPr id="13" name="Straight Arrow Connector 12">
            <a:extLst>
              <a:ext uri="{FF2B5EF4-FFF2-40B4-BE49-F238E27FC236}">
                <a16:creationId xmlns:a16="http://schemas.microsoft.com/office/drawing/2014/main" id="{52C1A7DA-264A-4BC9-B370-4721D4B7AE8E}"/>
              </a:ext>
            </a:extLst>
          </p:cNvPr>
          <p:cNvCxnSpPr/>
          <p:nvPr/>
        </p:nvCxnSpPr>
        <p:spPr>
          <a:xfrm flipV="1">
            <a:off x="1596044" y="5153891"/>
            <a:ext cx="0" cy="864524"/>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3969664A-928A-4589-A2A3-1727A820A61E}"/>
              </a:ext>
            </a:extLst>
          </p:cNvPr>
          <p:cNvCxnSpPr>
            <a:cxnSpLocks/>
          </p:cNvCxnSpPr>
          <p:nvPr/>
        </p:nvCxnSpPr>
        <p:spPr>
          <a:xfrm>
            <a:off x="1616406" y="3273287"/>
            <a:ext cx="0" cy="982231"/>
          </a:xfrm>
          <a:prstGeom prst="straightConnector1">
            <a:avLst/>
          </a:prstGeom>
          <a:ln w="508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graphicFrame>
        <p:nvGraphicFramePr>
          <p:cNvPr id="16" name="Object 15">
            <a:extLst>
              <a:ext uri="{FF2B5EF4-FFF2-40B4-BE49-F238E27FC236}">
                <a16:creationId xmlns:a16="http://schemas.microsoft.com/office/drawing/2014/main" id="{DE01FADA-ABA7-4930-83D9-E113900CF1CD}"/>
              </a:ext>
            </a:extLst>
          </p:cNvPr>
          <p:cNvGraphicFramePr>
            <a:graphicFrameLocks noChangeAspect="1"/>
          </p:cNvGraphicFramePr>
          <p:nvPr>
            <p:extLst>
              <p:ext uri="{D42A27DB-BD31-4B8C-83A1-F6EECF244321}">
                <p14:modId xmlns:p14="http://schemas.microsoft.com/office/powerpoint/2010/main" val="2322520567"/>
              </p:ext>
            </p:extLst>
          </p:nvPr>
        </p:nvGraphicFramePr>
        <p:xfrm>
          <a:off x="5716393" y="216908"/>
          <a:ext cx="4048125" cy="1093788"/>
        </p:xfrm>
        <a:graphic>
          <a:graphicData uri="http://schemas.openxmlformats.org/presentationml/2006/ole">
            <mc:AlternateContent xmlns:mc="http://schemas.openxmlformats.org/markup-compatibility/2006">
              <mc:Choice xmlns:v="urn:schemas-microsoft-com:vml" Requires="v">
                <p:oleObj spid="_x0000_s234633" name="Equation" r:id="rId10" imgW="939600" imgH="253800" progId="Equation.DSMT4">
                  <p:embed/>
                </p:oleObj>
              </mc:Choice>
              <mc:Fallback>
                <p:oleObj name="Equation" r:id="rId10" imgW="939600" imgH="253800" progId="Equation.DSMT4">
                  <p:embed/>
                  <p:pic>
                    <p:nvPicPr>
                      <p:cNvPr id="16" name="Object 15">
                        <a:extLst>
                          <a:ext uri="{FF2B5EF4-FFF2-40B4-BE49-F238E27FC236}">
                            <a16:creationId xmlns:a16="http://schemas.microsoft.com/office/drawing/2014/main" id="{DE01FADA-ABA7-4930-83D9-E113900CF1CD}"/>
                          </a:ext>
                        </a:extLst>
                      </p:cNvPr>
                      <p:cNvPicPr/>
                      <p:nvPr/>
                    </p:nvPicPr>
                    <p:blipFill>
                      <a:blip r:embed="rId11"/>
                      <a:stretch>
                        <a:fillRect/>
                      </a:stretch>
                    </p:blipFill>
                    <p:spPr>
                      <a:xfrm>
                        <a:off x="5716393" y="216908"/>
                        <a:ext cx="4048125" cy="1093788"/>
                      </a:xfrm>
                      <a:prstGeom prst="rect">
                        <a:avLst/>
                      </a:prstGeom>
                    </p:spPr>
                  </p:pic>
                </p:oleObj>
              </mc:Fallback>
            </mc:AlternateContent>
          </a:graphicData>
        </a:graphic>
      </p:graphicFrame>
      <p:sp>
        <p:nvSpPr>
          <p:cNvPr id="17" name="TextBox 16">
            <a:extLst>
              <a:ext uri="{FF2B5EF4-FFF2-40B4-BE49-F238E27FC236}">
                <a16:creationId xmlns:a16="http://schemas.microsoft.com/office/drawing/2014/main" id="{10FE1217-D7F0-40BF-8C4B-8570944AC583}"/>
              </a:ext>
            </a:extLst>
          </p:cNvPr>
          <p:cNvSpPr txBox="1"/>
          <p:nvPr/>
        </p:nvSpPr>
        <p:spPr>
          <a:xfrm>
            <a:off x="677062" y="302137"/>
            <a:ext cx="9288573" cy="461665"/>
          </a:xfrm>
          <a:prstGeom prst="rect">
            <a:avLst/>
          </a:prstGeom>
          <a:noFill/>
        </p:spPr>
        <p:txBody>
          <a:bodyPr wrap="square" rtlCol="0">
            <a:spAutoFit/>
          </a:bodyPr>
          <a:lstStyle/>
          <a:p>
            <a:pPr algn="l"/>
            <a:r>
              <a:rPr lang="en-US" sz="2400" b="1" dirty="0"/>
              <a:t>Summary of results for excited state:</a:t>
            </a:r>
          </a:p>
        </p:txBody>
      </p:sp>
      <p:graphicFrame>
        <p:nvGraphicFramePr>
          <p:cNvPr id="18" name="Object 17">
            <a:extLst>
              <a:ext uri="{FF2B5EF4-FFF2-40B4-BE49-F238E27FC236}">
                <a16:creationId xmlns:a16="http://schemas.microsoft.com/office/drawing/2014/main" id="{4323F6B3-7AC2-427D-8C36-53C44F1C1097}"/>
              </a:ext>
            </a:extLst>
          </p:cNvPr>
          <p:cNvGraphicFramePr>
            <a:graphicFrameLocks noChangeAspect="1"/>
          </p:cNvGraphicFramePr>
          <p:nvPr>
            <p:extLst>
              <p:ext uri="{D42A27DB-BD31-4B8C-83A1-F6EECF244321}">
                <p14:modId xmlns:p14="http://schemas.microsoft.com/office/powerpoint/2010/main" val="2943508205"/>
              </p:ext>
            </p:extLst>
          </p:nvPr>
        </p:nvGraphicFramePr>
        <p:xfrm>
          <a:off x="5729093" y="1310696"/>
          <a:ext cx="4035425" cy="1358900"/>
        </p:xfrm>
        <a:graphic>
          <a:graphicData uri="http://schemas.openxmlformats.org/presentationml/2006/ole">
            <mc:AlternateContent xmlns:mc="http://schemas.openxmlformats.org/markup-compatibility/2006">
              <mc:Choice xmlns:v="urn:schemas-microsoft-com:vml" Requires="v">
                <p:oleObj spid="_x0000_s234634" name="Equation" r:id="rId12" imgW="1206360" imgH="406080" progId="Equation.DSMT4">
                  <p:embed/>
                </p:oleObj>
              </mc:Choice>
              <mc:Fallback>
                <p:oleObj name="Equation" r:id="rId12" imgW="1206360" imgH="406080" progId="Equation.DSMT4">
                  <p:embed/>
                  <p:pic>
                    <p:nvPicPr>
                      <p:cNvPr id="18" name="Object 17">
                        <a:extLst>
                          <a:ext uri="{FF2B5EF4-FFF2-40B4-BE49-F238E27FC236}">
                            <a16:creationId xmlns:a16="http://schemas.microsoft.com/office/drawing/2014/main" id="{4323F6B3-7AC2-427D-8C36-53C44F1C1097}"/>
                          </a:ext>
                        </a:extLst>
                      </p:cNvPr>
                      <p:cNvPicPr/>
                      <p:nvPr/>
                    </p:nvPicPr>
                    <p:blipFill>
                      <a:blip r:embed="rId13"/>
                      <a:stretch>
                        <a:fillRect/>
                      </a:stretch>
                    </p:blipFill>
                    <p:spPr>
                      <a:xfrm>
                        <a:off x="5729093" y="1310696"/>
                        <a:ext cx="4035425" cy="1358900"/>
                      </a:xfrm>
                      <a:prstGeom prst="rect">
                        <a:avLst/>
                      </a:prstGeom>
                    </p:spPr>
                  </p:pic>
                </p:oleObj>
              </mc:Fallback>
            </mc:AlternateContent>
          </a:graphicData>
        </a:graphic>
      </p:graphicFrame>
      <p:graphicFrame>
        <p:nvGraphicFramePr>
          <p:cNvPr id="19" name="Object 18">
            <a:extLst>
              <a:ext uri="{FF2B5EF4-FFF2-40B4-BE49-F238E27FC236}">
                <a16:creationId xmlns:a16="http://schemas.microsoft.com/office/drawing/2014/main" id="{56D3FCC2-47AF-44F6-9082-132614023AC4}"/>
              </a:ext>
            </a:extLst>
          </p:cNvPr>
          <p:cNvGraphicFramePr>
            <a:graphicFrameLocks noChangeAspect="1"/>
          </p:cNvGraphicFramePr>
          <p:nvPr>
            <p:extLst>
              <p:ext uri="{D42A27DB-BD31-4B8C-83A1-F6EECF244321}">
                <p14:modId xmlns:p14="http://schemas.microsoft.com/office/powerpoint/2010/main" val="629206223"/>
              </p:ext>
            </p:extLst>
          </p:nvPr>
        </p:nvGraphicFramePr>
        <p:xfrm>
          <a:off x="5159682" y="3081252"/>
          <a:ext cx="6545263" cy="3292475"/>
        </p:xfrm>
        <a:graphic>
          <a:graphicData uri="http://schemas.openxmlformats.org/presentationml/2006/ole">
            <mc:AlternateContent xmlns:mc="http://schemas.openxmlformats.org/markup-compatibility/2006">
              <mc:Choice xmlns:v="urn:schemas-microsoft-com:vml" Requires="v">
                <p:oleObj spid="_x0000_s234635" name="Equation" r:id="rId14" imgW="2349360" imgH="1180800" progId="Equation.DSMT4">
                  <p:embed/>
                </p:oleObj>
              </mc:Choice>
              <mc:Fallback>
                <p:oleObj name="Equation" r:id="rId14" imgW="2349360" imgH="1180800" progId="Equation.DSMT4">
                  <p:embed/>
                  <p:pic>
                    <p:nvPicPr>
                      <p:cNvPr id="6" name="Object 5">
                        <a:extLst>
                          <a:ext uri="{FF2B5EF4-FFF2-40B4-BE49-F238E27FC236}">
                            <a16:creationId xmlns:a16="http://schemas.microsoft.com/office/drawing/2014/main" id="{2136B614-7F47-4EB1-A7FD-831F78E3D494}"/>
                          </a:ext>
                        </a:extLst>
                      </p:cNvPr>
                      <p:cNvPicPr/>
                      <p:nvPr/>
                    </p:nvPicPr>
                    <p:blipFill>
                      <a:blip r:embed="rId15"/>
                      <a:stretch>
                        <a:fillRect/>
                      </a:stretch>
                    </p:blipFill>
                    <p:spPr>
                      <a:xfrm>
                        <a:off x="5159682" y="3081252"/>
                        <a:ext cx="6545263" cy="3292475"/>
                      </a:xfrm>
                      <a:prstGeom prst="rect">
                        <a:avLst/>
                      </a:prstGeom>
                    </p:spPr>
                  </p:pic>
                </p:oleObj>
              </mc:Fallback>
            </mc:AlternateContent>
          </a:graphicData>
        </a:graphic>
      </p:graphicFrame>
    </p:spTree>
    <p:extLst>
      <p:ext uri="{BB962C8B-B14F-4D97-AF65-F5344CB8AC3E}">
        <p14:creationId xmlns:p14="http://schemas.microsoft.com/office/powerpoint/2010/main" val="40260502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B5DDF589-9368-4BC4-9B0F-BBDFAA673732}"/>
              </a:ext>
            </a:extLst>
          </p:cNvPr>
          <p:cNvPicPr>
            <a:picLocks noChangeAspect="1"/>
          </p:cNvPicPr>
          <p:nvPr/>
        </p:nvPicPr>
        <p:blipFill>
          <a:blip r:embed="rId3"/>
          <a:stretch>
            <a:fillRect/>
          </a:stretch>
        </p:blipFill>
        <p:spPr>
          <a:xfrm>
            <a:off x="1081087" y="957262"/>
            <a:ext cx="10029825" cy="4943475"/>
          </a:xfrm>
          <a:prstGeom prst="rect">
            <a:avLst/>
          </a:prstGeom>
        </p:spPr>
      </p:pic>
      <p:sp>
        <p:nvSpPr>
          <p:cNvPr id="2" name="Date Placeholder 1">
            <a:extLst>
              <a:ext uri="{FF2B5EF4-FFF2-40B4-BE49-F238E27FC236}">
                <a16:creationId xmlns:a16="http://schemas.microsoft.com/office/drawing/2014/main" id="{45759A77-10D0-4645-853C-1FD8D7E77D71}"/>
              </a:ext>
            </a:extLst>
          </p:cNvPr>
          <p:cNvSpPr>
            <a:spLocks noGrp="1"/>
          </p:cNvSpPr>
          <p:nvPr>
            <p:ph type="dt" sz="half" idx="10"/>
          </p:nvPr>
        </p:nvSpPr>
        <p:spPr/>
        <p:txBody>
          <a:bodyPr/>
          <a:lstStyle/>
          <a:p>
            <a:r>
              <a:rPr lang="en-US"/>
              <a:t>04/08/2020</a:t>
            </a:r>
          </a:p>
        </p:txBody>
      </p:sp>
      <p:sp>
        <p:nvSpPr>
          <p:cNvPr id="3" name="Footer Placeholder 2">
            <a:extLst>
              <a:ext uri="{FF2B5EF4-FFF2-40B4-BE49-F238E27FC236}">
                <a16:creationId xmlns:a16="http://schemas.microsoft.com/office/drawing/2014/main" id="{B0C135A1-FA1B-452A-96EB-A13C22EA91DB}"/>
              </a:ext>
            </a:extLst>
          </p:cNvPr>
          <p:cNvSpPr>
            <a:spLocks noGrp="1"/>
          </p:cNvSpPr>
          <p:nvPr>
            <p:ph type="ftr" sz="quarter" idx="11"/>
          </p:nvPr>
        </p:nvSpPr>
        <p:spPr/>
        <p:txBody>
          <a:bodyPr/>
          <a:lstStyle/>
          <a:p>
            <a:r>
              <a:rPr lang="en-US"/>
              <a:t>PHY 742 -- Spring 2020 -- Lecture 28</a:t>
            </a:r>
          </a:p>
        </p:txBody>
      </p:sp>
      <p:sp>
        <p:nvSpPr>
          <p:cNvPr id="4" name="Slide Number Placeholder 3">
            <a:extLst>
              <a:ext uri="{FF2B5EF4-FFF2-40B4-BE49-F238E27FC236}">
                <a16:creationId xmlns:a16="http://schemas.microsoft.com/office/drawing/2014/main" id="{E6F2CA88-BBA3-471C-98EC-FF0C6F9CF878}"/>
              </a:ext>
            </a:extLst>
          </p:cNvPr>
          <p:cNvSpPr>
            <a:spLocks noGrp="1"/>
          </p:cNvSpPr>
          <p:nvPr>
            <p:ph type="sldNum" sz="quarter" idx="12"/>
          </p:nvPr>
        </p:nvSpPr>
        <p:spPr/>
        <p:txBody>
          <a:bodyPr/>
          <a:lstStyle/>
          <a:p>
            <a:fld id="{E23FF32D-176F-4F5B-8878-5D48FB6FF26A}" type="slidenum">
              <a:rPr lang="en-US" smtClean="0"/>
              <a:t>2</a:t>
            </a:fld>
            <a:endParaRPr lang="en-US"/>
          </a:p>
        </p:txBody>
      </p:sp>
      <p:sp>
        <p:nvSpPr>
          <p:cNvPr id="6" name="Rectangle 5">
            <a:extLst>
              <a:ext uri="{FF2B5EF4-FFF2-40B4-BE49-F238E27FC236}">
                <a16:creationId xmlns:a16="http://schemas.microsoft.com/office/drawing/2014/main" id="{454DAB41-5537-4C65-AC21-9E6CEB113799}"/>
              </a:ext>
            </a:extLst>
          </p:cNvPr>
          <p:cNvSpPr/>
          <p:nvPr/>
        </p:nvSpPr>
        <p:spPr>
          <a:xfrm>
            <a:off x="1205947" y="2905166"/>
            <a:ext cx="9780104" cy="365125"/>
          </a:xfrm>
          <a:prstGeom prst="rect">
            <a:avLst/>
          </a:prstGeom>
          <a:solidFill>
            <a:srgbClr val="FFFF00">
              <a:alpha val="21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319208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9AFDCA-302E-457C-9D89-3A0F038693EA}"/>
              </a:ext>
            </a:extLst>
          </p:cNvPr>
          <p:cNvSpPr>
            <a:spLocks noGrp="1"/>
          </p:cNvSpPr>
          <p:nvPr>
            <p:ph type="dt" sz="half" idx="10"/>
          </p:nvPr>
        </p:nvSpPr>
        <p:spPr/>
        <p:txBody>
          <a:bodyPr/>
          <a:lstStyle/>
          <a:p>
            <a:r>
              <a:rPr lang="en-US"/>
              <a:t>04/08/2020</a:t>
            </a:r>
          </a:p>
        </p:txBody>
      </p:sp>
      <p:sp>
        <p:nvSpPr>
          <p:cNvPr id="3" name="Footer Placeholder 2">
            <a:extLst>
              <a:ext uri="{FF2B5EF4-FFF2-40B4-BE49-F238E27FC236}">
                <a16:creationId xmlns:a16="http://schemas.microsoft.com/office/drawing/2014/main" id="{2DCC601C-2C28-40B6-9589-140FB2235DE9}"/>
              </a:ext>
            </a:extLst>
          </p:cNvPr>
          <p:cNvSpPr>
            <a:spLocks noGrp="1"/>
          </p:cNvSpPr>
          <p:nvPr>
            <p:ph type="ftr" sz="quarter" idx="11"/>
          </p:nvPr>
        </p:nvSpPr>
        <p:spPr/>
        <p:txBody>
          <a:bodyPr/>
          <a:lstStyle/>
          <a:p>
            <a:r>
              <a:rPr lang="en-US"/>
              <a:t>PHY 742 -- Spring 2020 -- Lecture 28</a:t>
            </a:r>
          </a:p>
        </p:txBody>
      </p:sp>
      <p:sp>
        <p:nvSpPr>
          <p:cNvPr id="4" name="Slide Number Placeholder 3">
            <a:extLst>
              <a:ext uri="{FF2B5EF4-FFF2-40B4-BE49-F238E27FC236}">
                <a16:creationId xmlns:a16="http://schemas.microsoft.com/office/drawing/2014/main" id="{39FEDE9D-D836-44EA-9FC1-02A7BE340B35}"/>
              </a:ext>
            </a:extLst>
          </p:cNvPr>
          <p:cNvSpPr>
            <a:spLocks noGrp="1"/>
          </p:cNvSpPr>
          <p:nvPr>
            <p:ph type="sldNum" sz="quarter" idx="12"/>
          </p:nvPr>
        </p:nvSpPr>
        <p:spPr/>
        <p:txBody>
          <a:bodyPr/>
          <a:lstStyle/>
          <a:p>
            <a:fld id="{E23FF32D-176F-4F5B-8878-5D48FB6FF26A}" type="slidenum">
              <a:rPr lang="en-US" smtClean="0"/>
              <a:t>20</a:t>
            </a:fld>
            <a:endParaRPr lang="en-US"/>
          </a:p>
        </p:txBody>
      </p:sp>
      <p:sp>
        <p:nvSpPr>
          <p:cNvPr id="5" name="TextBox 4">
            <a:extLst>
              <a:ext uri="{FF2B5EF4-FFF2-40B4-BE49-F238E27FC236}">
                <a16:creationId xmlns:a16="http://schemas.microsoft.com/office/drawing/2014/main" id="{41A74D46-F21D-4747-A16B-5B4B9CBEB7F2}"/>
              </a:ext>
            </a:extLst>
          </p:cNvPr>
          <p:cNvSpPr txBox="1"/>
          <p:nvPr/>
        </p:nvSpPr>
        <p:spPr>
          <a:xfrm>
            <a:off x="397565" y="331304"/>
            <a:ext cx="11383618" cy="1200329"/>
          </a:xfrm>
          <a:prstGeom prst="rect">
            <a:avLst/>
          </a:prstGeom>
          <a:noFill/>
        </p:spPr>
        <p:txBody>
          <a:bodyPr wrap="square" rtlCol="0">
            <a:spAutoFit/>
          </a:bodyPr>
          <a:lstStyle/>
          <a:p>
            <a:pPr algn="l"/>
            <a:r>
              <a:rPr lang="en-US" sz="2400" b="1" dirty="0"/>
              <a:t>Consider another excited state of He</a:t>
            </a:r>
          </a:p>
          <a:p>
            <a:pPr lvl="1"/>
            <a:r>
              <a:rPr lang="en-US" sz="2400" b="1" dirty="0"/>
              <a:t> While these two states are orthogonal to each other, they are mixed by the Hamiltonian, so we must consider them together</a:t>
            </a:r>
          </a:p>
        </p:txBody>
      </p:sp>
      <p:cxnSp>
        <p:nvCxnSpPr>
          <p:cNvPr id="6" name="Straight Connector 5">
            <a:extLst>
              <a:ext uri="{FF2B5EF4-FFF2-40B4-BE49-F238E27FC236}">
                <a16:creationId xmlns:a16="http://schemas.microsoft.com/office/drawing/2014/main" id="{657995D9-441D-44FB-9222-0270F623EE62}"/>
              </a:ext>
            </a:extLst>
          </p:cNvPr>
          <p:cNvCxnSpPr/>
          <p:nvPr/>
        </p:nvCxnSpPr>
        <p:spPr>
          <a:xfrm>
            <a:off x="1140226" y="5622175"/>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02D982A1-9CAA-4E59-9F37-2429F35229AE}"/>
              </a:ext>
            </a:extLst>
          </p:cNvPr>
          <p:cNvCxnSpPr/>
          <p:nvPr/>
        </p:nvCxnSpPr>
        <p:spPr>
          <a:xfrm>
            <a:off x="1075110" y="3081252"/>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C8FCEDC5-D3F7-4673-A3FB-4DFEE9C68B02}"/>
              </a:ext>
            </a:extLst>
          </p:cNvPr>
          <p:cNvCxnSpPr/>
          <p:nvPr/>
        </p:nvCxnSpPr>
        <p:spPr>
          <a:xfrm>
            <a:off x="1075110" y="3865419"/>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9" name="Object 8">
            <a:extLst>
              <a:ext uri="{FF2B5EF4-FFF2-40B4-BE49-F238E27FC236}">
                <a16:creationId xmlns:a16="http://schemas.microsoft.com/office/drawing/2014/main" id="{641EE1A5-FF4C-438F-9FDE-B92FE9335844}"/>
              </a:ext>
            </a:extLst>
          </p:cNvPr>
          <p:cNvGraphicFramePr>
            <a:graphicFrameLocks noChangeAspect="1"/>
          </p:cNvGraphicFramePr>
          <p:nvPr/>
        </p:nvGraphicFramePr>
        <p:xfrm>
          <a:off x="2701748" y="5236534"/>
          <a:ext cx="642735" cy="771282"/>
        </p:xfrm>
        <a:graphic>
          <a:graphicData uri="http://schemas.openxmlformats.org/presentationml/2006/ole">
            <mc:AlternateContent xmlns:mc="http://schemas.openxmlformats.org/markup-compatibility/2006">
              <mc:Choice xmlns:v="urn:schemas-microsoft-com:vml" Requires="v">
                <p:oleObj spid="_x0000_s235639" name="Equation" r:id="rId4" imgW="190440" imgH="228600" progId="Equation.DSMT4">
                  <p:embed/>
                </p:oleObj>
              </mc:Choice>
              <mc:Fallback>
                <p:oleObj name="Equation" r:id="rId4" imgW="190440" imgH="228600" progId="Equation.DSMT4">
                  <p:embed/>
                  <p:pic>
                    <p:nvPicPr>
                      <p:cNvPr id="9" name="Object 8">
                        <a:extLst>
                          <a:ext uri="{FF2B5EF4-FFF2-40B4-BE49-F238E27FC236}">
                            <a16:creationId xmlns:a16="http://schemas.microsoft.com/office/drawing/2014/main" id="{641EE1A5-FF4C-438F-9FDE-B92FE9335844}"/>
                          </a:ext>
                        </a:extLst>
                      </p:cNvPr>
                      <p:cNvPicPr/>
                      <p:nvPr/>
                    </p:nvPicPr>
                    <p:blipFill>
                      <a:blip r:embed="rId5"/>
                      <a:stretch>
                        <a:fillRect/>
                      </a:stretch>
                    </p:blipFill>
                    <p:spPr>
                      <a:xfrm>
                        <a:off x="2701748" y="5236534"/>
                        <a:ext cx="642735" cy="77128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BC8EBD26-8BB4-47AE-8B69-3E0304B96950}"/>
              </a:ext>
            </a:extLst>
          </p:cNvPr>
          <p:cNvGraphicFramePr>
            <a:graphicFrameLocks noChangeAspect="1"/>
          </p:cNvGraphicFramePr>
          <p:nvPr/>
        </p:nvGraphicFramePr>
        <p:xfrm>
          <a:off x="2555269" y="3582538"/>
          <a:ext cx="1173480" cy="719230"/>
        </p:xfrm>
        <a:graphic>
          <a:graphicData uri="http://schemas.openxmlformats.org/presentationml/2006/ole">
            <mc:AlternateContent xmlns:mc="http://schemas.openxmlformats.org/markup-compatibility/2006">
              <mc:Choice xmlns:v="urn:schemas-microsoft-com:vml" Requires="v">
                <p:oleObj spid="_x0000_s235640" name="Equation" r:id="rId6" imgW="393480" imgH="241200" progId="Equation.DSMT4">
                  <p:embed/>
                </p:oleObj>
              </mc:Choice>
              <mc:Fallback>
                <p:oleObj name="Equation" r:id="rId6" imgW="393480" imgH="241200" progId="Equation.DSMT4">
                  <p:embed/>
                  <p:pic>
                    <p:nvPicPr>
                      <p:cNvPr id="10" name="Object 9">
                        <a:extLst>
                          <a:ext uri="{FF2B5EF4-FFF2-40B4-BE49-F238E27FC236}">
                            <a16:creationId xmlns:a16="http://schemas.microsoft.com/office/drawing/2014/main" id="{BC8EBD26-8BB4-47AE-8B69-3E0304B96950}"/>
                          </a:ext>
                        </a:extLst>
                      </p:cNvPr>
                      <p:cNvPicPr/>
                      <p:nvPr/>
                    </p:nvPicPr>
                    <p:blipFill>
                      <a:blip r:embed="rId7"/>
                      <a:stretch>
                        <a:fillRect/>
                      </a:stretch>
                    </p:blipFill>
                    <p:spPr>
                      <a:xfrm>
                        <a:off x="2555269" y="3582538"/>
                        <a:ext cx="1173480" cy="71923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DEE5DC6D-99F2-40CC-905A-905C419AA9F8}"/>
              </a:ext>
            </a:extLst>
          </p:cNvPr>
          <p:cNvGraphicFramePr>
            <a:graphicFrameLocks noChangeAspect="1"/>
          </p:cNvGraphicFramePr>
          <p:nvPr/>
        </p:nvGraphicFramePr>
        <p:xfrm>
          <a:off x="2555269" y="2710823"/>
          <a:ext cx="1665551" cy="719215"/>
        </p:xfrm>
        <a:graphic>
          <a:graphicData uri="http://schemas.openxmlformats.org/presentationml/2006/ole">
            <mc:AlternateContent xmlns:mc="http://schemas.openxmlformats.org/markup-compatibility/2006">
              <mc:Choice xmlns:v="urn:schemas-microsoft-com:vml" Requires="v">
                <p:oleObj spid="_x0000_s235641" name="Equation" r:id="rId8" imgW="558720" imgH="241200" progId="Equation.DSMT4">
                  <p:embed/>
                </p:oleObj>
              </mc:Choice>
              <mc:Fallback>
                <p:oleObj name="Equation" r:id="rId8" imgW="558720" imgH="241200" progId="Equation.DSMT4">
                  <p:embed/>
                  <p:pic>
                    <p:nvPicPr>
                      <p:cNvPr id="11" name="Object 10">
                        <a:extLst>
                          <a:ext uri="{FF2B5EF4-FFF2-40B4-BE49-F238E27FC236}">
                            <a16:creationId xmlns:a16="http://schemas.microsoft.com/office/drawing/2014/main" id="{DEE5DC6D-99F2-40CC-905A-905C419AA9F8}"/>
                          </a:ext>
                        </a:extLst>
                      </p:cNvPr>
                      <p:cNvPicPr/>
                      <p:nvPr/>
                    </p:nvPicPr>
                    <p:blipFill>
                      <a:blip r:embed="rId9"/>
                      <a:stretch>
                        <a:fillRect/>
                      </a:stretch>
                    </p:blipFill>
                    <p:spPr>
                      <a:xfrm>
                        <a:off x="2555269" y="2710823"/>
                        <a:ext cx="1665551" cy="719215"/>
                      </a:xfrm>
                      <a:prstGeom prst="rect">
                        <a:avLst/>
                      </a:prstGeom>
                    </p:spPr>
                  </p:pic>
                </p:oleObj>
              </mc:Fallback>
            </mc:AlternateContent>
          </a:graphicData>
        </a:graphic>
      </p:graphicFrame>
      <p:sp>
        <p:nvSpPr>
          <p:cNvPr id="12" name="TextBox 11">
            <a:extLst>
              <a:ext uri="{FF2B5EF4-FFF2-40B4-BE49-F238E27FC236}">
                <a16:creationId xmlns:a16="http://schemas.microsoft.com/office/drawing/2014/main" id="{AA3B8711-0666-48F4-BCE3-084CECFA2A92}"/>
              </a:ext>
            </a:extLst>
          </p:cNvPr>
          <p:cNvSpPr txBox="1"/>
          <p:nvPr/>
        </p:nvSpPr>
        <p:spPr>
          <a:xfrm>
            <a:off x="1572479" y="1698568"/>
            <a:ext cx="541713" cy="1200329"/>
          </a:xfrm>
          <a:prstGeom prst="rect">
            <a:avLst/>
          </a:prstGeom>
          <a:noFill/>
        </p:spPr>
        <p:txBody>
          <a:bodyPr wrap="square" rtlCol="0">
            <a:spAutoFit/>
          </a:bodyPr>
          <a:lstStyle/>
          <a:p>
            <a:pPr algn="l"/>
            <a:r>
              <a:rPr lang="en-US" sz="2400" b="1" dirty="0"/>
              <a:t>.</a:t>
            </a:r>
          </a:p>
          <a:p>
            <a:pPr algn="l"/>
            <a:r>
              <a:rPr lang="en-US" sz="2400" b="1" dirty="0"/>
              <a:t>.</a:t>
            </a:r>
          </a:p>
          <a:p>
            <a:pPr algn="l"/>
            <a:r>
              <a:rPr lang="en-US" sz="2400" b="1" dirty="0"/>
              <a:t>.</a:t>
            </a:r>
          </a:p>
        </p:txBody>
      </p:sp>
      <p:cxnSp>
        <p:nvCxnSpPr>
          <p:cNvPr id="13" name="Straight Arrow Connector 12">
            <a:extLst>
              <a:ext uri="{FF2B5EF4-FFF2-40B4-BE49-F238E27FC236}">
                <a16:creationId xmlns:a16="http://schemas.microsoft.com/office/drawing/2014/main" id="{52C1A7DA-264A-4BC9-B370-4721D4B7AE8E}"/>
              </a:ext>
            </a:extLst>
          </p:cNvPr>
          <p:cNvCxnSpPr/>
          <p:nvPr/>
        </p:nvCxnSpPr>
        <p:spPr>
          <a:xfrm flipV="1">
            <a:off x="1596044" y="5153891"/>
            <a:ext cx="0" cy="864524"/>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3969664A-928A-4589-A2A3-1727A820A61E}"/>
              </a:ext>
            </a:extLst>
          </p:cNvPr>
          <p:cNvCxnSpPr>
            <a:cxnSpLocks/>
          </p:cNvCxnSpPr>
          <p:nvPr/>
        </p:nvCxnSpPr>
        <p:spPr>
          <a:xfrm>
            <a:off x="1616406" y="3273287"/>
            <a:ext cx="0" cy="982231"/>
          </a:xfrm>
          <a:prstGeom prst="straightConnector1">
            <a:avLst/>
          </a:prstGeom>
          <a:ln w="508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9" name="Straight Connector 18">
            <a:extLst>
              <a:ext uri="{FF2B5EF4-FFF2-40B4-BE49-F238E27FC236}">
                <a16:creationId xmlns:a16="http://schemas.microsoft.com/office/drawing/2014/main" id="{0CCCF28A-6FFE-4634-A3DC-FABEB79D9D05}"/>
              </a:ext>
            </a:extLst>
          </p:cNvPr>
          <p:cNvCxnSpPr/>
          <p:nvPr/>
        </p:nvCxnSpPr>
        <p:spPr>
          <a:xfrm>
            <a:off x="5493570" y="5774575"/>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202B3D84-8D69-4E01-9FA1-C3D5411A4B2C}"/>
              </a:ext>
            </a:extLst>
          </p:cNvPr>
          <p:cNvCxnSpPr/>
          <p:nvPr/>
        </p:nvCxnSpPr>
        <p:spPr>
          <a:xfrm>
            <a:off x="5428454" y="3233652"/>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1" name="Straight Connector 20">
            <a:extLst>
              <a:ext uri="{FF2B5EF4-FFF2-40B4-BE49-F238E27FC236}">
                <a16:creationId xmlns:a16="http://schemas.microsoft.com/office/drawing/2014/main" id="{C178D70C-0BA8-4CF9-BDA5-FA8C94A9CE14}"/>
              </a:ext>
            </a:extLst>
          </p:cNvPr>
          <p:cNvCxnSpPr/>
          <p:nvPr/>
        </p:nvCxnSpPr>
        <p:spPr>
          <a:xfrm>
            <a:off x="5428454" y="4017819"/>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22" name="Object 21">
            <a:extLst>
              <a:ext uri="{FF2B5EF4-FFF2-40B4-BE49-F238E27FC236}">
                <a16:creationId xmlns:a16="http://schemas.microsoft.com/office/drawing/2014/main" id="{20605059-C3FF-46D2-AD7F-B39E4F2A6D07}"/>
              </a:ext>
            </a:extLst>
          </p:cNvPr>
          <p:cNvGraphicFramePr>
            <a:graphicFrameLocks noChangeAspect="1"/>
          </p:cNvGraphicFramePr>
          <p:nvPr>
            <p:extLst>
              <p:ext uri="{D42A27DB-BD31-4B8C-83A1-F6EECF244321}">
                <p14:modId xmlns:p14="http://schemas.microsoft.com/office/powerpoint/2010/main" val="1942838019"/>
              </p:ext>
            </p:extLst>
          </p:nvPr>
        </p:nvGraphicFramePr>
        <p:xfrm>
          <a:off x="7055092" y="5388934"/>
          <a:ext cx="642735" cy="771282"/>
        </p:xfrm>
        <a:graphic>
          <a:graphicData uri="http://schemas.openxmlformats.org/presentationml/2006/ole">
            <mc:AlternateContent xmlns:mc="http://schemas.openxmlformats.org/markup-compatibility/2006">
              <mc:Choice xmlns:v="urn:schemas-microsoft-com:vml" Requires="v">
                <p:oleObj spid="_x0000_s235642" name="Equation" r:id="rId4" imgW="190440" imgH="228600" progId="Equation.DSMT4">
                  <p:embed/>
                </p:oleObj>
              </mc:Choice>
              <mc:Fallback>
                <p:oleObj name="Equation" r:id="rId4" imgW="190440" imgH="228600" progId="Equation.DSMT4">
                  <p:embed/>
                  <p:pic>
                    <p:nvPicPr>
                      <p:cNvPr id="9" name="Object 8">
                        <a:extLst>
                          <a:ext uri="{FF2B5EF4-FFF2-40B4-BE49-F238E27FC236}">
                            <a16:creationId xmlns:a16="http://schemas.microsoft.com/office/drawing/2014/main" id="{641EE1A5-FF4C-438F-9FDE-B92FE9335844}"/>
                          </a:ext>
                        </a:extLst>
                      </p:cNvPr>
                      <p:cNvPicPr/>
                      <p:nvPr/>
                    </p:nvPicPr>
                    <p:blipFill>
                      <a:blip r:embed="rId5"/>
                      <a:stretch>
                        <a:fillRect/>
                      </a:stretch>
                    </p:blipFill>
                    <p:spPr>
                      <a:xfrm>
                        <a:off x="7055092" y="5388934"/>
                        <a:ext cx="642735" cy="771282"/>
                      </a:xfrm>
                      <a:prstGeom prst="rect">
                        <a:avLst/>
                      </a:prstGeom>
                    </p:spPr>
                  </p:pic>
                </p:oleObj>
              </mc:Fallback>
            </mc:AlternateContent>
          </a:graphicData>
        </a:graphic>
      </p:graphicFrame>
      <p:graphicFrame>
        <p:nvGraphicFramePr>
          <p:cNvPr id="23" name="Object 22">
            <a:extLst>
              <a:ext uri="{FF2B5EF4-FFF2-40B4-BE49-F238E27FC236}">
                <a16:creationId xmlns:a16="http://schemas.microsoft.com/office/drawing/2014/main" id="{F5DAE18B-65B8-4027-B4E9-E15F527EEE20}"/>
              </a:ext>
            </a:extLst>
          </p:cNvPr>
          <p:cNvGraphicFramePr>
            <a:graphicFrameLocks noChangeAspect="1"/>
          </p:cNvGraphicFramePr>
          <p:nvPr>
            <p:extLst>
              <p:ext uri="{D42A27DB-BD31-4B8C-83A1-F6EECF244321}">
                <p14:modId xmlns:p14="http://schemas.microsoft.com/office/powerpoint/2010/main" val="3496611690"/>
              </p:ext>
            </p:extLst>
          </p:nvPr>
        </p:nvGraphicFramePr>
        <p:xfrm>
          <a:off x="6908613" y="3734938"/>
          <a:ext cx="1173480" cy="719230"/>
        </p:xfrm>
        <a:graphic>
          <a:graphicData uri="http://schemas.openxmlformats.org/presentationml/2006/ole">
            <mc:AlternateContent xmlns:mc="http://schemas.openxmlformats.org/markup-compatibility/2006">
              <mc:Choice xmlns:v="urn:schemas-microsoft-com:vml" Requires="v">
                <p:oleObj spid="_x0000_s235643" name="Equation" r:id="rId6" imgW="393480" imgH="241200" progId="Equation.DSMT4">
                  <p:embed/>
                </p:oleObj>
              </mc:Choice>
              <mc:Fallback>
                <p:oleObj name="Equation" r:id="rId6" imgW="393480" imgH="241200" progId="Equation.DSMT4">
                  <p:embed/>
                  <p:pic>
                    <p:nvPicPr>
                      <p:cNvPr id="10" name="Object 9">
                        <a:extLst>
                          <a:ext uri="{FF2B5EF4-FFF2-40B4-BE49-F238E27FC236}">
                            <a16:creationId xmlns:a16="http://schemas.microsoft.com/office/drawing/2014/main" id="{BC8EBD26-8BB4-47AE-8B69-3E0304B96950}"/>
                          </a:ext>
                        </a:extLst>
                      </p:cNvPr>
                      <p:cNvPicPr/>
                      <p:nvPr/>
                    </p:nvPicPr>
                    <p:blipFill>
                      <a:blip r:embed="rId7"/>
                      <a:stretch>
                        <a:fillRect/>
                      </a:stretch>
                    </p:blipFill>
                    <p:spPr>
                      <a:xfrm>
                        <a:off x="6908613" y="3734938"/>
                        <a:ext cx="1173480" cy="719230"/>
                      </a:xfrm>
                      <a:prstGeom prst="rect">
                        <a:avLst/>
                      </a:prstGeom>
                    </p:spPr>
                  </p:pic>
                </p:oleObj>
              </mc:Fallback>
            </mc:AlternateContent>
          </a:graphicData>
        </a:graphic>
      </p:graphicFrame>
      <p:graphicFrame>
        <p:nvGraphicFramePr>
          <p:cNvPr id="24" name="Object 23">
            <a:extLst>
              <a:ext uri="{FF2B5EF4-FFF2-40B4-BE49-F238E27FC236}">
                <a16:creationId xmlns:a16="http://schemas.microsoft.com/office/drawing/2014/main" id="{C4818468-597B-4D4E-94E3-089FE796C2B4}"/>
              </a:ext>
            </a:extLst>
          </p:cNvPr>
          <p:cNvGraphicFramePr>
            <a:graphicFrameLocks noChangeAspect="1"/>
          </p:cNvGraphicFramePr>
          <p:nvPr>
            <p:extLst>
              <p:ext uri="{D42A27DB-BD31-4B8C-83A1-F6EECF244321}">
                <p14:modId xmlns:p14="http://schemas.microsoft.com/office/powerpoint/2010/main" val="2713280641"/>
              </p:ext>
            </p:extLst>
          </p:nvPr>
        </p:nvGraphicFramePr>
        <p:xfrm>
          <a:off x="6908613" y="2863223"/>
          <a:ext cx="1665551" cy="719215"/>
        </p:xfrm>
        <a:graphic>
          <a:graphicData uri="http://schemas.openxmlformats.org/presentationml/2006/ole">
            <mc:AlternateContent xmlns:mc="http://schemas.openxmlformats.org/markup-compatibility/2006">
              <mc:Choice xmlns:v="urn:schemas-microsoft-com:vml" Requires="v">
                <p:oleObj spid="_x0000_s235644" name="Equation" r:id="rId8" imgW="558720" imgH="241200" progId="Equation.DSMT4">
                  <p:embed/>
                </p:oleObj>
              </mc:Choice>
              <mc:Fallback>
                <p:oleObj name="Equation" r:id="rId8" imgW="558720" imgH="241200" progId="Equation.DSMT4">
                  <p:embed/>
                  <p:pic>
                    <p:nvPicPr>
                      <p:cNvPr id="11" name="Object 10">
                        <a:extLst>
                          <a:ext uri="{FF2B5EF4-FFF2-40B4-BE49-F238E27FC236}">
                            <a16:creationId xmlns:a16="http://schemas.microsoft.com/office/drawing/2014/main" id="{DEE5DC6D-99F2-40CC-905A-905C419AA9F8}"/>
                          </a:ext>
                        </a:extLst>
                      </p:cNvPr>
                      <p:cNvPicPr/>
                      <p:nvPr/>
                    </p:nvPicPr>
                    <p:blipFill>
                      <a:blip r:embed="rId9"/>
                      <a:stretch>
                        <a:fillRect/>
                      </a:stretch>
                    </p:blipFill>
                    <p:spPr>
                      <a:xfrm>
                        <a:off x="6908613" y="2863223"/>
                        <a:ext cx="1665551" cy="719215"/>
                      </a:xfrm>
                      <a:prstGeom prst="rect">
                        <a:avLst/>
                      </a:prstGeom>
                    </p:spPr>
                  </p:pic>
                </p:oleObj>
              </mc:Fallback>
            </mc:AlternateContent>
          </a:graphicData>
        </a:graphic>
      </p:graphicFrame>
      <p:sp>
        <p:nvSpPr>
          <p:cNvPr id="25" name="TextBox 24">
            <a:extLst>
              <a:ext uri="{FF2B5EF4-FFF2-40B4-BE49-F238E27FC236}">
                <a16:creationId xmlns:a16="http://schemas.microsoft.com/office/drawing/2014/main" id="{00313C5E-D9D1-4DF8-89CE-4D628C60DB90}"/>
              </a:ext>
            </a:extLst>
          </p:cNvPr>
          <p:cNvSpPr txBox="1"/>
          <p:nvPr/>
        </p:nvSpPr>
        <p:spPr>
          <a:xfrm>
            <a:off x="5925823" y="1850968"/>
            <a:ext cx="541713" cy="1200329"/>
          </a:xfrm>
          <a:prstGeom prst="rect">
            <a:avLst/>
          </a:prstGeom>
          <a:noFill/>
        </p:spPr>
        <p:txBody>
          <a:bodyPr wrap="square" rtlCol="0">
            <a:spAutoFit/>
          </a:bodyPr>
          <a:lstStyle/>
          <a:p>
            <a:pPr algn="l"/>
            <a:r>
              <a:rPr lang="en-US" sz="2400" b="1" dirty="0"/>
              <a:t>.</a:t>
            </a:r>
          </a:p>
          <a:p>
            <a:pPr algn="l"/>
            <a:r>
              <a:rPr lang="en-US" sz="2400" b="1" dirty="0"/>
              <a:t>.</a:t>
            </a:r>
          </a:p>
          <a:p>
            <a:pPr algn="l"/>
            <a:r>
              <a:rPr lang="en-US" sz="2400" b="1" dirty="0"/>
              <a:t>.</a:t>
            </a:r>
          </a:p>
        </p:txBody>
      </p:sp>
      <p:cxnSp>
        <p:nvCxnSpPr>
          <p:cNvPr id="26" name="Straight Arrow Connector 25">
            <a:extLst>
              <a:ext uri="{FF2B5EF4-FFF2-40B4-BE49-F238E27FC236}">
                <a16:creationId xmlns:a16="http://schemas.microsoft.com/office/drawing/2014/main" id="{67042186-9F35-4A38-8419-D4494BF07E0A}"/>
              </a:ext>
            </a:extLst>
          </p:cNvPr>
          <p:cNvCxnSpPr/>
          <p:nvPr/>
        </p:nvCxnSpPr>
        <p:spPr>
          <a:xfrm flipV="1">
            <a:off x="5949388" y="5306291"/>
            <a:ext cx="0" cy="864524"/>
          </a:xfrm>
          <a:prstGeom prst="straightConnector1">
            <a:avLst/>
          </a:prstGeom>
          <a:ln w="508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92900779-76F8-48D0-804B-6FC32CB5217C}"/>
              </a:ext>
            </a:extLst>
          </p:cNvPr>
          <p:cNvCxnSpPr>
            <a:cxnSpLocks/>
          </p:cNvCxnSpPr>
          <p:nvPr/>
        </p:nvCxnSpPr>
        <p:spPr>
          <a:xfrm>
            <a:off x="5969750" y="3425687"/>
            <a:ext cx="0" cy="982231"/>
          </a:xfrm>
          <a:prstGeom prst="straightConnector1">
            <a:avLst/>
          </a:prstGeom>
          <a:ln w="508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graphicFrame>
        <p:nvGraphicFramePr>
          <p:cNvPr id="28" name="Object 27">
            <a:extLst>
              <a:ext uri="{FF2B5EF4-FFF2-40B4-BE49-F238E27FC236}">
                <a16:creationId xmlns:a16="http://schemas.microsoft.com/office/drawing/2014/main" id="{C8EC4EE9-7389-4501-B261-745023BDB536}"/>
              </a:ext>
            </a:extLst>
          </p:cNvPr>
          <p:cNvGraphicFramePr>
            <a:graphicFrameLocks noChangeAspect="1"/>
          </p:cNvGraphicFramePr>
          <p:nvPr>
            <p:extLst>
              <p:ext uri="{D42A27DB-BD31-4B8C-83A1-F6EECF244321}">
                <p14:modId xmlns:p14="http://schemas.microsoft.com/office/powerpoint/2010/main" val="1956529762"/>
              </p:ext>
            </p:extLst>
          </p:nvPr>
        </p:nvGraphicFramePr>
        <p:xfrm>
          <a:off x="882650" y="1584325"/>
          <a:ext cx="8591550" cy="938213"/>
        </p:xfrm>
        <a:graphic>
          <a:graphicData uri="http://schemas.openxmlformats.org/presentationml/2006/ole">
            <mc:AlternateContent xmlns:mc="http://schemas.openxmlformats.org/markup-compatibility/2006">
              <mc:Choice xmlns:v="urn:schemas-microsoft-com:vml" Requires="v">
                <p:oleObj spid="_x0000_s235645" name="Equation" r:id="rId10" imgW="2323800" imgH="253800" progId="Equation.DSMT4">
                  <p:embed/>
                </p:oleObj>
              </mc:Choice>
              <mc:Fallback>
                <p:oleObj name="Equation" r:id="rId10" imgW="2323800" imgH="253800" progId="Equation.DSMT4">
                  <p:embed/>
                  <p:pic>
                    <p:nvPicPr>
                      <p:cNvPr id="16" name="Object 15">
                        <a:extLst>
                          <a:ext uri="{FF2B5EF4-FFF2-40B4-BE49-F238E27FC236}">
                            <a16:creationId xmlns:a16="http://schemas.microsoft.com/office/drawing/2014/main" id="{DE01FADA-ABA7-4930-83D9-E113900CF1CD}"/>
                          </a:ext>
                        </a:extLst>
                      </p:cNvPr>
                      <p:cNvPicPr/>
                      <p:nvPr/>
                    </p:nvPicPr>
                    <p:blipFill>
                      <a:blip r:embed="rId11"/>
                      <a:stretch>
                        <a:fillRect/>
                      </a:stretch>
                    </p:blipFill>
                    <p:spPr>
                      <a:xfrm>
                        <a:off x="882650" y="1584325"/>
                        <a:ext cx="8591550" cy="938213"/>
                      </a:xfrm>
                      <a:prstGeom prst="rect">
                        <a:avLst/>
                      </a:prstGeom>
                    </p:spPr>
                  </p:pic>
                </p:oleObj>
              </mc:Fallback>
            </mc:AlternateContent>
          </a:graphicData>
        </a:graphic>
      </p:graphicFrame>
    </p:spTree>
    <p:extLst>
      <p:ext uri="{BB962C8B-B14F-4D97-AF65-F5344CB8AC3E}">
        <p14:creationId xmlns:p14="http://schemas.microsoft.com/office/powerpoint/2010/main" val="428841407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DB3B6F-6DA6-44D2-ABD4-0E22BBBA434D}"/>
              </a:ext>
            </a:extLst>
          </p:cNvPr>
          <p:cNvSpPr>
            <a:spLocks noGrp="1"/>
          </p:cNvSpPr>
          <p:nvPr>
            <p:ph type="dt" sz="half" idx="10"/>
          </p:nvPr>
        </p:nvSpPr>
        <p:spPr/>
        <p:txBody>
          <a:bodyPr/>
          <a:lstStyle/>
          <a:p>
            <a:r>
              <a:rPr lang="en-US"/>
              <a:t>04/08/2020</a:t>
            </a:r>
          </a:p>
        </p:txBody>
      </p:sp>
      <p:sp>
        <p:nvSpPr>
          <p:cNvPr id="3" name="Footer Placeholder 2">
            <a:extLst>
              <a:ext uri="{FF2B5EF4-FFF2-40B4-BE49-F238E27FC236}">
                <a16:creationId xmlns:a16="http://schemas.microsoft.com/office/drawing/2014/main" id="{130BE21D-E78F-447C-B7E8-2FB029B08A8A}"/>
              </a:ext>
            </a:extLst>
          </p:cNvPr>
          <p:cNvSpPr>
            <a:spLocks noGrp="1"/>
          </p:cNvSpPr>
          <p:nvPr>
            <p:ph type="ftr" sz="quarter" idx="11"/>
          </p:nvPr>
        </p:nvSpPr>
        <p:spPr/>
        <p:txBody>
          <a:bodyPr/>
          <a:lstStyle/>
          <a:p>
            <a:r>
              <a:rPr lang="en-US"/>
              <a:t>PHY 742 -- Spring 2020 -- Lecture 28</a:t>
            </a:r>
          </a:p>
        </p:txBody>
      </p:sp>
      <p:sp>
        <p:nvSpPr>
          <p:cNvPr id="4" name="Slide Number Placeholder 3">
            <a:extLst>
              <a:ext uri="{FF2B5EF4-FFF2-40B4-BE49-F238E27FC236}">
                <a16:creationId xmlns:a16="http://schemas.microsoft.com/office/drawing/2014/main" id="{137EDE24-2470-4A53-BB8F-2F45DC847E1C}"/>
              </a:ext>
            </a:extLst>
          </p:cNvPr>
          <p:cNvSpPr>
            <a:spLocks noGrp="1"/>
          </p:cNvSpPr>
          <p:nvPr>
            <p:ph type="sldNum" sz="quarter" idx="12"/>
          </p:nvPr>
        </p:nvSpPr>
        <p:spPr/>
        <p:txBody>
          <a:bodyPr/>
          <a:lstStyle/>
          <a:p>
            <a:fld id="{E23FF32D-176F-4F5B-8878-5D48FB6FF26A}" type="slidenum">
              <a:rPr lang="en-US" smtClean="0"/>
              <a:t>21</a:t>
            </a:fld>
            <a:endParaRPr lang="en-US"/>
          </a:p>
        </p:txBody>
      </p:sp>
      <p:graphicFrame>
        <p:nvGraphicFramePr>
          <p:cNvPr id="5" name="Object 4">
            <a:extLst>
              <a:ext uri="{FF2B5EF4-FFF2-40B4-BE49-F238E27FC236}">
                <a16:creationId xmlns:a16="http://schemas.microsoft.com/office/drawing/2014/main" id="{F3DB8DF6-196D-41DC-BC25-5663C9444EA3}"/>
              </a:ext>
            </a:extLst>
          </p:cNvPr>
          <p:cNvGraphicFramePr>
            <a:graphicFrameLocks noChangeAspect="1"/>
          </p:cNvGraphicFramePr>
          <p:nvPr>
            <p:extLst>
              <p:ext uri="{D42A27DB-BD31-4B8C-83A1-F6EECF244321}">
                <p14:modId xmlns:p14="http://schemas.microsoft.com/office/powerpoint/2010/main" val="1173108423"/>
              </p:ext>
            </p:extLst>
          </p:nvPr>
        </p:nvGraphicFramePr>
        <p:xfrm>
          <a:off x="605142" y="745413"/>
          <a:ext cx="7183438" cy="1203325"/>
        </p:xfrm>
        <a:graphic>
          <a:graphicData uri="http://schemas.openxmlformats.org/presentationml/2006/ole">
            <mc:AlternateContent xmlns:mc="http://schemas.openxmlformats.org/markup-compatibility/2006">
              <mc:Choice xmlns:v="urn:schemas-microsoft-com:vml" Requires="v">
                <p:oleObj spid="_x0000_s236595" name="Equation" r:id="rId4" imgW="3111480" imgH="520560" progId="Equation.DSMT4">
                  <p:embed/>
                </p:oleObj>
              </mc:Choice>
              <mc:Fallback>
                <p:oleObj name="Equation" r:id="rId4" imgW="3111480" imgH="520560" progId="Equation.DSMT4">
                  <p:embed/>
                  <p:pic>
                    <p:nvPicPr>
                      <p:cNvPr id="6" name="Object 5">
                        <a:extLst>
                          <a:ext uri="{FF2B5EF4-FFF2-40B4-BE49-F238E27FC236}">
                            <a16:creationId xmlns:a16="http://schemas.microsoft.com/office/drawing/2014/main" id="{8638C265-4955-4D6F-A3AF-E6AFAD223482}"/>
                          </a:ext>
                        </a:extLst>
                      </p:cNvPr>
                      <p:cNvPicPr/>
                      <p:nvPr/>
                    </p:nvPicPr>
                    <p:blipFill>
                      <a:blip r:embed="rId5"/>
                      <a:stretch>
                        <a:fillRect/>
                      </a:stretch>
                    </p:blipFill>
                    <p:spPr>
                      <a:xfrm>
                        <a:off x="605142" y="745413"/>
                        <a:ext cx="7183438" cy="1203325"/>
                      </a:xfrm>
                      <a:prstGeom prst="rect">
                        <a:avLst/>
                      </a:prstGeom>
                    </p:spPr>
                  </p:pic>
                </p:oleObj>
              </mc:Fallback>
            </mc:AlternateContent>
          </a:graphicData>
        </a:graphic>
      </p:graphicFrame>
      <p:sp>
        <p:nvSpPr>
          <p:cNvPr id="6" name="TextBox 5">
            <a:extLst>
              <a:ext uri="{FF2B5EF4-FFF2-40B4-BE49-F238E27FC236}">
                <a16:creationId xmlns:a16="http://schemas.microsoft.com/office/drawing/2014/main" id="{8F3FFAA3-6EB1-4D01-8D37-7F2183035C01}"/>
              </a:ext>
            </a:extLst>
          </p:cNvPr>
          <p:cNvSpPr txBox="1"/>
          <p:nvPr/>
        </p:nvSpPr>
        <p:spPr>
          <a:xfrm>
            <a:off x="397565" y="331304"/>
            <a:ext cx="11383618" cy="461665"/>
          </a:xfrm>
          <a:prstGeom prst="rect">
            <a:avLst/>
          </a:prstGeom>
          <a:noFill/>
        </p:spPr>
        <p:txBody>
          <a:bodyPr wrap="square" rtlCol="0">
            <a:spAutoFit/>
          </a:bodyPr>
          <a:lstStyle/>
          <a:p>
            <a:pPr algn="l"/>
            <a:r>
              <a:rPr lang="en-US" sz="2400" b="1" dirty="0"/>
              <a:t>Consider another excited state of He -- continued </a:t>
            </a:r>
          </a:p>
        </p:txBody>
      </p:sp>
      <p:graphicFrame>
        <p:nvGraphicFramePr>
          <p:cNvPr id="7" name="Object 6">
            <a:extLst>
              <a:ext uri="{FF2B5EF4-FFF2-40B4-BE49-F238E27FC236}">
                <a16:creationId xmlns:a16="http://schemas.microsoft.com/office/drawing/2014/main" id="{22C853F5-60AD-4AB7-BECB-4678EAC43BD9}"/>
              </a:ext>
            </a:extLst>
          </p:cNvPr>
          <p:cNvGraphicFramePr>
            <a:graphicFrameLocks noChangeAspect="1"/>
          </p:cNvGraphicFramePr>
          <p:nvPr>
            <p:extLst>
              <p:ext uri="{D42A27DB-BD31-4B8C-83A1-F6EECF244321}">
                <p14:modId xmlns:p14="http://schemas.microsoft.com/office/powerpoint/2010/main" val="3900534577"/>
              </p:ext>
            </p:extLst>
          </p:nvPr>
        </p:nvGraphicFramePr>
        <p:xfrm>
          <a:off x="605142" y="2167340"/>
          <a:ext cx="8591550" cy="938213"/>
        </p:xfrm>
        <a:graphic>
          <a:graphicData uri="http://schemas.openxmlformats.org/presentationml/2006/ole">
            <mc:AlternateContent xmlns:mc="http://schemas.openxmlformats.org/markup-compatibility/2006">
              <mc:Choice xmlns:v="urn:schemas-microsoft-com:vml" Requires="v">
                <p:oleObj spid="_x0000_s236596" name="Equation" r:id="rId6" imgW="2323800" imgH="253800" progId="Equation.DSMT4">
                  <p:embed/>
                </p:oleObj>
              </mc:Choice>
              <mc:Fallback>
                <p:oleObj name="Equation" r:id="rId6" imgW="2323800" imgH="253800" progId="Equation.DSMT4">
                  <p:embed/>
                  <p:pic>
                    <p:nvPicPr>
                      <p:cNvPr id="28" name="Object 27">
                        <a:extLst>
                          <a:ext uri="{FF2B5EF4-FFF2-40B4-BE49-F238E27FC236}">
                            <a16:creationId xmlns:a16="http://schemas.microsoft.com/office/drawing/2014/main" id="{C8EC4EE9-7389-4501-B261-745023BDB536}"/>
                          </a:ext>
                        </a:extLst>
                      </p:cNvPr>
                      <p:cNvPicPr/>
                      <p:nvPr/>
                    </p:nvPicPr>
                    <p:blipFill>
                      <a:blip r:embed="rId7"/>
                      <a:stretch>
                        <a:fillRect/>
                      </a:stretch>
                    </p:blipFill>
                    <p:spPr>
                      <a:xfrm>
                        <a:off x="605142" y="2167340"/>
                        <a:ext cx="8591550" cy="938213"/>
                      </a:xfrm>
                      <a:prstGeom prst="rect">
                        <a:avLst/>
                      </a:prstGeom>
                    </p:spPr>
                  </p:pic>
                </p:oleObj>
              </mc:Fallback>
            </mc:AlternateContent>
          </a:graphicData>
        </a:graphic>
      </p:graphicFrame>
      <p:graphicFrame>
        <p:nvGraphicFramePr>
          <p:cNvPr id="8" name="Object 7">
            <a:extLst>
              <a:ext uri="{FF2B5EF4-FFF2-40B4-BE49-F238E27FC236}">
                <a16:creationId xmlns:a16="http://schemas.microsoft.com/office/drawing/2014/main" id="{0F97814C-B72B-4BB2-8FFB-C98F0D381CEC}"/>
              </a:ext>
            </a:extLst>
          </p:cNvPr>
          <p:cNvGraphicFramePr>
            <a:graphicFrameLocks noChangeAspect="1"/>
          </p:cNvGraphicFramePr>
          <p:nvPr>
            <p:extLst>
              <p:ext uri="{D42A27DB-BD31-4B8C-83A1-F6EECF244321}">
                <p14:modId xmlns:p14="http://schemas.microsoft.com/office/powerpoint/2010/main" val="4141343435"/>
              </p:ext>
            </p:extLst>
          </p:nvPr>
        </p:nvGraphicFramePr>
        <p:xfrm>
          <a:off x="433388" y="3323109"/>
          <a:ext cx="10920412" cy="1984375"/>
        </p:xfrm>
        <a:graphic>
          <a:graphicData uri="http://schemas.openxmlformats.org/presentationml/2006/ole">
            <mc:AlternateContent xmlns:mc="http://schemas.openxmlformats.org/markup-compatibility/2006">
              <mc:Choice xmlns:v="urn:schemas-microsoft-com:vml" Requires="v">
                <p:oleObj spid="_x0000_s236597" name="Equation" r:id="rId8" imgW="2793960" imgH="507960" progId="Equation.DSMT4">
                  <p:embed/>
                </p:oleObj>
              </mc:Choice>
              <mc:Fallback>
                <p:oleObj name="Equation" r:id="rId8" imgW="2793960" imgH="507960" progId="Equation.DSMT4">
                  <p:embed/>
                  <p:pic>
                    <p:nvPicPr>
                      <p:cNvPr id="0" name=""/>
                      <p:cNvPicPr/>
                      <p:nvPr/>
                    </p:nvPicPr>
                    <p:blipFill>
                      <a:blip r:embed="rId9"/>
                      <a:stretch>
                        <a:fillRect/>
                      </a:stretch>
                    </p:blipFill>
                    <p:spPr>
                      <a:xfrm>
                        <a:off x="433388" y="3323109"/>
                        <a:ext cx="10920412" cy="1984375"/>
                      </a:xfrm>
                      <a:prstGeom prst="rect">
                        <a:avLst/>
                      </a:prstGeom>
                    </p:spPr>
                  </p:pic>
                </p:oleObj>
              </mc:Fallback>
            </mc:AlternateContent>
          </a:graphicData>
        </a:graphic>
      </p:graphicFrame>
    </p:spTree>
    <p:extLst>
      <p:ext uri="{BB962C8B-B14F-4D97-AF65-F5344CB8AC3E}">
        <p14:creationId xmlns:p14="http://schemas.microsoft.com/office/powerpoint/2010/main" val="32459449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59AEFE9-33A1-4AFE-BEA6-967B42D5BA10}"/>
              </a:ext>
            </a:extLst>
          </p:cNvPr>
          <p:cNvSpPr>
            <a:spLocks noGrp="1"/>
          </p:cNvSpPr>
          <p:nvPr>
            <p:ph type="dt" sz="half" idx="10"/>
          </p:nvPr>
        </p:nvSpPr>
        <p:spPr/>
        <p:txBody>
          <a:bodyPr/>
          <a:lstStyle/>
          <a:p>
            <a:r>
              <a:rPr lang="en-US"/>
              <a:t>04/08/2020</a:t>
            </a:r>
          </a:p>
        </p:txBody>
      </p:sp>
      <p:sp>
        <p:nvSpPr>
          <p:cNvPr id="3" name="Footer Placeholder 2">
            <a:extLst>
              <a:ext uri="{FF2B5EF4-FFF2-40B4-BE49-F238E27FC236}">
                <a16:creationId xmlns:a16="http://schemas.microsoft.com/office/drawing/2014/main" id="{0EB57909-46B0-4468-83E7-0F2744094B83}"/>
              </a:ext>
            </a:extLst>
          </p:cNvPr>
          <p:cNvSpPr>
            <a:spLocks noGrp="1"/>
          </p:cNvSpPr>
          <p:nvPr>
            <p:ph type="ftr" sz="quarter" idx="11"/>
          </p:nvPr>
        </p:nvSpPr>
        <p:spPr/>
        <p:txBody>
          <a:bodyPr/>
          <a:lstStyle/>
          <a:p>
            <a:r>
              <a:rPr lang="en-US"/>
              <a:t>PHY 742 -- Spring 2020 -- Lecture 28</a:t>
            </a:r>
          </a:p>
        </p:txBody>
      </p:sp>
      <p:sp>
        <p:nvSpPr>
          <p:cNvPr id="4" name="Slide Number Placeholder 3">
            <a:extLst>
              <a:ext uri="{FF2B5EF4-FFF2-40B4-BE49-F238E27FC236}">
                <a16:creationId xmlns:a16="http://schemas.microsoft.com/office/drawing/2014/main" id="{635207B4-D708-44F7-902D-C6CA8A486014}"/>
              </a:ext>
            </a:extLst>
          </p:cNvPr>
          <p:cNvSpPr>
            <a:spLocks noGrp="1"/>
          </p:cNvSpPr>
          <p:nvPr>
            <p:ph type="sldNum" sz="quarter" idx="12"/>
          </p:nvPr>
        </p:nvSpPr>
        <p:spPr/>
        <p:txBody>
          <a:bodyPr/>
          <a:lstStyle/>
          <a:p>
            <a:fld id="{E23FF32D-176F-4F5B-8878-5D48FB6FF26A}" type="slidenum">
              <a:rPr lang="en-US" smtClean="0"/>
              <a:t>22</a:t>
            </a:fld>
            <a:endParaRPr lang="en-US"/>
          </a:p>
        </p:txBody>
      </p:sp>
      <p:sp>
        <p:nvSpPr>
          <p:cNvPr id="5" name="TextBox 4">
            <a:extLst>
              <a:ext uri="{FF2B5EF4-FFF2-40B4-BE49-F238E27FC236}">
                <a16:creationId xmlns:a16="http://schemas.microsoft.com/office/drawing/2014/main" id="{479DDAC9-9FA3-4F76-B52A-5CDE2D210F30}"/>
              </a:ext>
            </a:extLst>
          </p:cNvPr>
          <p:cNvSpPr txBox="1"/>
          <p:nvPr/>
        </p:nvSpPr>
        <p:spPr>
          <a:xfrm>
            <a:off x="397565" y="331304"/>
            <a:ext cx="11383618" cy="1569660"/>
          </a:xfrm>
          <a:prstGeom prst="rect">
            <a:avLst/>
          </a:prstGeom>
          <a:noFill/>
        </p:spPr>
        <p:txBody>
          <a:bodyPr wrap="square" rtlCol="0">
            <a:spAutoFit/>
          </a:bodyPr>
          <a:lstStyle/>
          <a:p>
            <a:pPr algn="l"/>
            <a:r>
              <a:rPr lang="en-US" sz="2400" b="1" dirty="0"/>
              <a:t>Consider another excited state of He – continued</a:t>
            </a:r>
          </a:p>
          <a:p>
            <a:pPr algn="l"/>
            <a:endParaRPr lang="en-US" sz="2400" b="1" dirty="0"/>
          </a:p>
          <a:p>
            <a:pPr algn="l"/>
            <a:r>
              <a:rPr lang="en-US" sz="2400" b="1" dirty="0"/>
              <a:t>      Since the two states are mixed by the Hamiltonian, we need to consider their linear combination: </a:t>
            </a:r>
          </a:p>
        </p:txBody>
      </p:sp>
      <p:graphicFrame>
        <p:nvGraphicFramePr>
          <p:cNvPr id="6" name="Object 5">
            <a:extLst>
              <a:ext uri="{FF2B5EF4-FFF2-40B4-BE49-F238E27FC236}">
                <a16:creationId xmlns:a16="http://schemas.microsoft.com/office/drawing/2014/main" id="{921DF52D-ABE3-439B-A02D-A4B4AE9751CB}"/>
              </a:ext>
            </a:extLst>
          </p:cNvPr>
          <p:cNvGraphicFramePr>
            <a:graphicFrameLocks noChangeAspect="1"/>
          </p:cNvGraphicFramePr>
          <p:nvPr>
            <p:extLst>
              <p:ext uri="{D42A27DB-BD31-4B8C-83A1-F6EECF244321}">
                <p14:modId xmlns:p14="http://schemas.microsoft.com/office/powerpoint/2010/main" val="1430553447"/>
              </p:ext>
            </p:extLst>
          </p:nvPr>
        </p:nvGraphicFramePr>
        <p:xfrm>
          <a:off x="585115" y="1900964"/>
          <a:ext cx="11021769" cy="4685057"/>
        </p:xfrm>
        <a:graphic>
          <a:graphicData uri="http://schemas.openxmlformats.org/presentationml/2006/ole">
            <mc:AlternateContent xmlns:mc="http://schemas.openxmlformats.org/markup-compatibility/2006">
              <mc:Choice xmlns:v="urn:schemas-microsoft-com:vml" Requires="v">
                <p:oleObj spid="_x0000_s237587" name="Equation" r:id="rId4" imgW="3822480" imgH="1625400" progId="Equation.DSMT4">
                  <p:embed/>
                </p:oleObj>
              </mc:Choice>
              <mc:Fallback>
                <p:oleObj name="Equation" r:id="rId4" imgW="3822480" imgH="1625400" progId="Equation.DSMT4">
                  <p:embed/>
                  <p:pic>
                    <p:nvPicPr>
                      <p:cNvPr id="7" name="Object 6">
                        <a:extLst>
                          <a:ext uri="{FF2B5EF4-FFF2-40B4-BE49-F238E27FC236}">
                            <a16:creationId xmlns:a16="http://schemas.microsoft.com/office/drawing/2014/main" id="{22C853F5-60AD-4AB7-BECB-4678EAC43BD9}"/>
                          </a:ext>
                        </a:extLst>
                      </p:cNvPr>
                      <p:cNvPicPr/>
                      <p:nvPr/>
                    </p:nvPicPr>
                    <p:blipFill>
                      <a:blip r:embed="rId5"/>
                      <a:stretch>
                        <a:fillRect/>
                      </a:stretch>
                    </p:blipFill>
                    <p:spPr>
                      <a:xfrm>
                        <a:off x="585115" y="1900964"/>
                        <a:ext cx="11021769" cy="4685057"/>
                      </a:xfrm>
                      <a:prstGeom prst="rect">
                        <a:avLst/>
                      </a:prstGeom>
                    </p:spPr>
                  </p:pic>
                </p:oleObj>
              </mc:Fallback>
            </mc:AlternateContent>
          </a:graphicData>
        </a:graphic>
      </p:graphicFrame>
    </p:spTree>
    <p:extLst>
      <p:ext uri="{BB962C8B-B14F-4D97-AF65-F5344CB8AC3E}">
        <p14:creationId xmlns:p14="http://schemas.microsoft.com/office/powerpoint/2010/main" val="5878053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4C364C3-D369-4D3E-8124-B45DBC7CD7F2}"/>
              </a:ext>
            </a:extLst>
          </p:cNvPr>
          <p:cNvSpPr>
            <a:spLocks noGrp="1"/>
          </p:cNvSpPr>
          <p:nvPr>
            <p:ph type="dt" sz="half" idx="10"/>
          </p:nvPr>
        </p:nvSpPr>
        <p:spPr/>
        <p:txBody>
          <a:bodyPr/>
          <a:lstStyle/>
          <a:p>
            <a:r>
              <a:rPr lang="en-US"/>
              <a:t>04/08/2020</a:t>
            </a:r>
          </a:p>
        </p:txBody>
      </p:sp>
      <p:sp>
        <p:nvSpPr>
          <p:cNvPr id="3" name="Footer Placeholder 2">
            <a:extLst>
              <a:ext uri="{FF2B5EF4-FFF2-40B4-BE49-F238E27FC236}">
                <a16:creationId xmlns:a16="http://schemas.microsoft.com/office/drawing/2014/main" id="{265CD017-BF47-4FC7-A90D-366B8A508CCB}"/>
              </a:ext>
            </a:extLst>
          </p:cNvPr>
          <p:cNvSpPr>
            <a:spLocks noGrp="1"/>
          </p:cNvSpPr>
          <p:nvPr>
            <p:ph type="ftr" sz="quarter" idx="11"/>
          </p:nvPr>
        </p:nvSpPr>
        <p:spPr/>
        <p:txBody>
          <a:bodyPr/>
          <a:lstStyle/>
          <a:p>
            <a:r>
              <a:rPr lang="en-US"/>
              <a:t>PHY 742 -- Spring 2020 -- Lecture 28</a:t>
            </a:r>
          </a:p>
        </p:txBody>
      </p:sp>
      <p:sp>
        <p:nvSpPr>
          <p:cNvPr id="4" name="Slide Number Placeholder 3">
            <a:extLst>
              <a:ext uri="{FF2B5EF4-FFF2-40B4-BE49-F238E27FC236}">
                <a16:creationId xmlns:a16="http://schemas.microsoft.com/office/drawing/2014/main" id="{8C34998B-194F-4AF9-B132-EFE43993E2C8}"/>
              </a:ext>
            </a:extLst>
          </p:cNvPr>
          <p:cNvSpPr>
            <a:spLocks noGrp="1"/>
          </p:cNvSpPr>
          <p:nvPr>
            <p:ph type="sldNum" sz="quarter" idx="12"/>
          </p:nvPr>
        </p:nvSpPr>
        <p:spPr/>
        <p:txBody>
          <a:bodyPr/>
          <a:lstStyle/>
          <a:p>
            <a:fld id="{E23FF32D-176F-4F5B-8878-5D48FB6FF26A}" type="slidenum">
              <a:rPr lang="en-US" smtClean="0"/>
              <a:t>23</a:t>
            </a:fld>
            <a:endParaRPr lang="en-US"/>
          </a:p>
        </p:txBody>
      </p:sp>
      <p:sp>
        <p:nvSpPr>
          <p:cNvPr id="5" name="TextBox 4">
            <a:extLst>
              <a:ext uri="{FF2B5EF4-FFF2-40B4-BE49-F238E27FC236}">
                <a16:creationId xmlns:a16="http://schemas.microsoft.com/office/drawing/2014/main" id="{D4E40BEA-DEEB-4A7F-AD44-28A8053E7533}"/>
              </a:ext>
            </a:extLst>
          </p:cNvPr>
          <p:cNvSpPr txBox="1"/>
          <p:nvPr/>
        </p:nvSpPr>
        <p:spPr>
          <a:xfrm>
            <a:off x="397565" y="331304"/>
            <a:ext cx="11383618" cy="1200329"/>
          </a:xfrm>
          <a:prstGeom prst="rect">
            <a:avLst/>
          </a:prstGeom>
          <a:noFill/>
        </p:spPr>
        <p:txBody>
          <a:bodyPr wrap="square" rtlCol="0">
            <a:spAutoFit/>
          </a:bodyPr>
          <a:lstStyle/>
          <a:p>
            <a:pPr algn="l"/>
            <a:r>
              <a:rPr lang="en-US" sz="2400" b="1" dirty="0"/>
              <a:t>Consider another excited state of He – continued</a:t>
            </a:r>
          </a:p>
          <a:p>
            <a:pPr algn="l"/>
            <a:endParaRPr lang="en-US" sz="2400" b="1" dirty="0"/>
          </a:p>
          <a:p>
            <a:pPr algn="l"/>
            <a:r>
              <a:rPr lang="en-US" sz="2400" b="1" dirty="0"/>
              <a:t>One solution:</a:t>
            </a:r>
          </a:p>
        </p:txBody>
      </p:sp>
      <p:graphicFrame>
        <p:nvGraphicFramePr>
          <p:cNvPr id="7" name="Object 6">
            <a:extLst>
              <a:ext uri="{FF2B5EF4-FFF2-40B4-BE49-F238E27FC236}">
                <a16:creationId xmlns:a16="http://schemas.microsoft.com/office/drawing/2014/main" id="{58F63DD5-2F23-4960-B4F6-9DFFBC55589B}"/>
              </a:ext>
            </a:extLst>
          </p:cNvPr>
          <p:cNvGraphicFramePr>
            <a:graphicFrameLocks noChangeAspect="1"/>
          </p:cNvGraphicFramePr>
          <p:nvPr>
            <p:extLst>
              <p:ext uri="{D42A27DB-BD31-4B8C-83A1-F6EECF244321}">
                <p14:modId xmlns:p14="http://schemas.microsoft.com/office/powerpoint/2010/main" val="1553257828"/>
              </p:ext>
            </p:extLst>
          </p:nvPr>
        </p:nvGraphicFramePr>
        <p:xfrm>
          <a:off x="565150" y="1522413"/>
          <a:ext cx="10658475" cy="2697162"/>
        </p:xfrm>
        <a:graphic>
          <a:graphicData uri="http://schemas.openxmlformats.org/presentationml/2006/ole">
            <mc:AlternateContent xmlns:mc="http://schemas.openxmlformats.org/markup-compatibility/2006">
              <mc:Choice xmlns:v="urn:schemas-microsoft-com:vml" Requires="v">
                <p:oleObj spid="_x0000_s238622" name="Equation" r:id="rId4" imgW="4216320" imgH="1066680" progId="Equation.DSMT4">
                  <p:embed/>
                </p:oleObj>
              </mc:Choice>
              <mc:Fallback>
                <p:oleObj name="Equation" r:id="rId4" imgW="4216320" imgH="1066680" progId="Equation.DSMT4">
                  <p:embed/>
                  <p:pic>
                    <p:nvPicPr>
                      <p:cNvPr id="0" name=""/>
                      <p:cNvPicPr/>
                      <p:nvPr/>
                    </p:nvPicPr>
                    <p:blipFill>
                      <a:blip r:embed="rId5"/>
                      <a:stretch>
                        <a:fillRect/>
                      </a:stretch>
                    </p:blipFill>
                    <p:spPr>
                      <a:xfrm>
                        <a:off x="565150" y="1522413"/>
                        <a:ext cx="10658475" cy="2697162"/>
                      </a:xfrm>
                      <a:prstGeom prst="rect">
                        <a:avLst/>
                      </a:prstGeom>
                    </p:spPr>
                  </p:pic>
                </p:oleObj>
              </mc:Fallback>
            </mc:AlternateContent>
          </a:graphicData>
        </a:graphic>
      </p:graphicFrame>
      <p:sp>
        <p:nvSpPr>
          <p:cNvPr id="8" name="TextBox 7">
            <a:extLst>
              <a:ext uri="{FF2B5EF4-FFF2-40B4-BE49-F238E27FC236}">
                <a16:creationId xmlns:a16="http://schemas.microsoft.com/office/drawing/2014/main" id="{D8A0427D-897B-45D8-B295-2D238E31DCFB}"/>
              </a:ext>
            </a:extLst>
          </p:cNvPr>
          <p:cNvSpPr txBox="1"/>
          <p:nvPr/>
        </p:nvSpPr>
        <p:spPr>
          <a:xfrm>
            <a:off x="397565" y="3764032"/>
            <a:ext cx="3641035" cy="461665"/>
          </a:xfrm>
          <a:prstGeom prst="rect">
            <a:avLst/>
          </a:prstGeom>
          <a:noFill/>
        </p:spPr>
        <p:txBody>
          <a:bodyPr wrap="square" rtlCol="0">
            <a:spAutoFit/>
          </a:bodyPr>
          <a:lstStyle/>
          <a:p>
            <a:pPr algn="l"/>
            <a:r>
              <a:rPr lang="en-US" sz="2400" b="1" dirty="0"/>
              <a:t>Another solution:</a:t>
            </a:r>
          </a:p>
        </p:txBody>
      </p:sp>
      <p:graphicFrame>
        <p:nvGraphicFramePr>
          <p:cNvPr id="9" name="Object 8">
            <a:extLst>
              <a:ext uri="{FF2B5EF4-FFF2-40B4-BE49-F238E27FC236}">
                <a16:creationId xmlns:a16="http://schemas.microsoft.com/office/drawing/2014/main" id="{77EF2602-6A11-4F9B-B88B-F56EEBEDF591}"/>
              </a:ext>
            </a:extLst>
          </p:cNvPr>
          <p:cNvGraphicFramePr>
            <a:graphicFrameLocks noChangeAspect="1"/>
          </p:cNvGraphicFramePr>
          <p:nvPr>
            <p:extLst>
              <p:ext uri="{D42A27DB-BD31-4B8C-83A1-F6EECF244321}">
                <p14:modId xmlns:p14="http://schemas.microsoft.com/office/powerpoint/2010/main" val="1474244493"/>
              </p:ext>
            </p:extLst>
          </p:nvPr>
        </p:nvGraphicFramePr>
        <p:xfrm>
          <a:off x="565150" y="4332531"/>
          <a:ext cx="11438825" cy="1749056"/>
        </p:xfrm>
        <a:graphic>
          <a:graphicData uri="http://schemas.openxmlformats.org/presentationml/2006/ole">
            <mc:AlternateContent xmlns:mc="http://schemas.openxmlformats.org/markup-compatibility/2006">
              <mc:Choice xmlns:v="urn:schemas-microsoft-com:vml" Requires="v">
                <p:oleObj spid="_x0000_s238623" name="Equation" r:id="rId6" imgW="4152600" imgH="634680" progId="Equation.DSMT4">
                  <p:embed/>
                </p:oleObj>
              </mc:Choice>
              <mc:Fallback>
                <p:oleObj name="Equation" r:id="rId6" imgW="4152600" imgH="634680" progId="Equation.DSMT4">
                  <p:embed/>
                  <p:pic>
                    <p:nvPicPr>
                      <p:cNvPr id="0" name=""/>
                      <p:cNvPicPr/>
                      <p:nvPr/>
                    </p:nvPicPr>
                    <p:blipFill>
                      <a:blip r:embed="rId7"/>
                      <a:stretch>
                        <a:fillRect/>
                      </a:stretch>
                    </p:blipFill>
                    <p:spPr>
                      <a:xfrm>
                        <a:off x="565150" y="4332531"/>
                        <a:ext cx="11438825" cy="1749056"/>
                      </a:xfrm>
                      <a:prstGeom prst="rect">
                        <a:avLst/>
                      </a:prstGeom>
                    </p:spPr>
                  </p:pic>
                </p:oleObj>
              </mc:Fallback>
            </mc:AlternateContent>
          </a:graphicData>
        </a:graphic>
      </p:graphicFrame>
    </p:spTree>
    <p:extLst>
      <p:ext uri="{BB962C8B-B14F-4D97-AF65-F5344CB8AC3E}">
        <p14:creationId xmlns:p14="http://schemas.microsoft.com/office/powerpoint/2010/main" val="359354718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6119E1C-4993-4F75-80A8-9ED7D4680F06}"/>
              </a:ext>
            </a:extLst>
          </p:cNvPr>
          <p:cNvSpPr>
            <a:spLocks noGrp="1"/>
          </p:cNvSpPr>
          <p:nvPr>
            <p:ph type="dt" sz="half" idx="10"/>
          </p:nvPr>
        </p:nvSpPr>
        <p:spPr/>
        <p:txBody>
          <a:bodyPr/>
          <a:lstStyle/>
          <a:p>
            <a:r>
              <a:rPr lang="en-US"/>
              <a:t>04/08/2020</a:t>
            </a:r>
          </a:p>
        </p:txBody>
      </p:sp>
      <p:sp>
        <p:nvSpPr>
          <p:cNvPr id="3" name="Footer Placeholder 2">
            <a:extLst>
              <a:ext uri="{FF2B5EF4-FFF2-40B4-BE49-F238E27FC236}">
                <a16:creationId xmlns:a16="http://schemas.microsoft.com/office/drawing/2014/main" id="{160AD400-87CC-42A1-9A8D-928A7C0664D5}"/>
              </a:ext>
            </a:extLst>
          </p:cNvPr>
          <p:cNvSpPr>
            <a:spLocks noGrp="1"/>
          </p:cNvSpPr>
          <p:nvPr>
            <p:ph type="ftr" sz="quarter" idx="11"/>
          </p:nvPr>
        </p:nvSpPr>
        <p:spPr/>
        <p:txBody>
          <a:bodyPr/>
          <a:lstStyle/>
          <a:p>
            <a:r>
              <a:rPr lang="en-US"/>
              <a:t>PHY 742 -- Spring 2020 -- Lecture 28</a:t>
            </a:r>
          </a:p>
        </p:txBody>
      </p:sp>
      <p:sp>
        <p:nvSpPr>
          <p:cNvPr id="4" name="Slide Number Placeholder 3">
            <a:extLst>
              <a:ext uri="{FF2B5EF4-FFF2-40B4-BE49-F238E27FC236}">
                <a16:creationId xmlns:a16="http://schemas.microsoft.com/office/drawing/2014/main" id="{13B8D4D3-0DB7-478F-9E07-F7110E82BF76}"/>
              </a:ext>
            </a:extLst>
          </p:cNvPr>
          <p:cNvSpPr>
            <a:spLocks noGrp="1"/>
          </p:cNvSpPr>
          <p:nvPr>
            <p:ph type="sldNum" sz="quarter" idx="12"/>
          </p:nvPr>
        </p:nvSpPr>
        <p:spPr/>
        <p:txBody>
          <a:bodyPr/>
          <a:lstStyle/>
          <a:p>
            <a:fld id="{E23FF32D-176F-4F5B-8878-5D48FB6FF26A}" type="slidenum">
              <a:rPr lang="en-US" smtClean="0"/>
              <a:t>24</a:t>
            </a:fld>
            <a:endParaRPr lang="en-US"/>
          </a:p>
        </p:txBody>
      </p:sp>
      <p:sp>
        <p:nvSpPr>
          <p:cNvPr id="5" name="TextBox 4">
            <a:extLst>
              <a:ext uri="{FF2B5EF4-FFF2-40B4-BE49-F238E27FC236}">
                <a16:creationId xmlns:a16="http://schemas.microsoft.com/office/drawing/2014/main" id="{AA60BFDD-5FEF-436B-A87A-7D4E9063124D}"/>
              </a:ext>
            </a:extLst>
          </p:cNvPr>
          <p:cNvSpPr txBox="1"/>
          <p:nvPr/>
        </p:nvSpPr>
        <p:spPr>
          <a:xfrm>
            <a:off x="246185" y="228600"/>
            <a:ext cx="11377246" cy="461665"/>
          </a:xfrm>
          <a:prstGeom prst="rect">
            <a:avLst/>
          </a:prstGeom>
          <a:noFill/>
        </p:spPr>
        <p:txBody>
          <a:bodyPr wrap="square" rtlCol="0">
            <a:spAutoFit/>
          </a:bodyPr>
          <a:lstStyle/>
          <a:p>
            <a:pPr algn="l"/>
            <a:r>
              <a:rPr lang="en-US" sz="2400" b="1" dirty="0"/>
              <a:t>Summary of analysis of ground state and lowest excited states of He atom</a:t>
            </a:r>
          </a:p>
        </p:txBody>
      </p:sp>
      <p:cxnSp>
        <p:nvCxnSpPr>
          <p:cNvPr id="6" name="Straight Connector 5">
            <a:extLst>
              <a:ext uri="{FF2B5EF4-FFF2-40B4-BE49-F238E27FC236}">
                <a16:creationId xmlns:a16="http://schemas.microsoft.com/office/drawing/2014/main" id="{F053AECD-7F9E-4BB0-BDE3-1415452D4F97}"/>
              </a:ext>
            </a:extLst>
          </p:cNvPr>
          <p:cNvCxnSpPr/>
          <p:nvPr/>
        </p:nvCxnSpPr>
        <p:spPr>
          <a:xfrm>
            <a:off x="1140226" y="5622175"/>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87ED340F-5FB9-41FF-956E-2E9EF992DCB4}"/>
              </a:ext>
            </a:extLst>
          </p:cNvPr>
          <p:cNvCxnSpPr/>
          <p:nvPr/>
        </p:nvCxnSpPr>
        <p:spPr>
          <a:xfrm>
            <a:off x="1075110" y="3865419"/>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9" name="Object 8">
            <a:extLst>
              <a:ext uri="{FF2B5EF4-FFF2-40B4-BE49-F238E27FC236}">
                <a16:creationId xmlns:a16="http://schemas.microsoft.com/office/drawing/2014/main" id="{CC88F08E-B962-4EB9-9C75-8C253C8B9926}"/>
              </a:ext>
            </a:extLst>
          </p:cNvPr>
          <p:cNvGraphicFramePr>
            <a:graphicFrameLocks noChangeAspect="1"/>
          </p:cNvGraphicFramePr>
          <p:nvPr>
            <p:extLst>
              <p:ext uri="{D42A27DB-BD31-4B8C-83A1-F6EECF244321}">
                <p14:modId xmlns:p14="http://schemas.microsoft.com/office/powerpoint/2010/main" val="622195584"/>
              </p:ext>
            </p:extLst>
          </p:nvPr>
        </p:nvGraphicFramePr>
        <p:xfrm>
          <a:off x="2701748" y="5236534"/>
          <a:ext cx="642735" cy="771282"/>
        </p:xfrm>
        <a:graphic>
          <a:graphicData uri="http://schemas.openxmlformats.org/presentationml/2006/ole">
            <mc:AlternateContent xmlns:mc="http://schemas.openxmlformats.org/markup-compatibility/2006">
              <mc:Choice xmlns:v="urn:schemas-microsoft-com:vml" Requires="v">
                <p:oleObj spid="_x0000_s239683" name="Equation" r:id="rId4" imgW="190440" imgH="228600" progId="Equation.DSMT4">
                  <p:embed/>
                </p:oleObj>
              </mc:Choice>
              <mc:Fallback>
                <p:oleObj name="Equation" r:id="rId4" imgW="190440" imgH="228600" progId="Equation.DSMT4">
                  <p:embed/>
                  <p:pic>
                    <p:nvPicPr>
                      <p:cNvPr id="9" name="Object 8">
                        <a:extLst>
                          <a:ext uri="{FF2B5EF4-FFF2-40B4-BE49-F238E27FC236}">
                            <a16:creationId xmlns:a16="http://schemas.microsoft.com/office/drawing/2014/main" id="{641EE1A5-FF4C-438F-9FDE-B92FE9335844}"/>
                          </a:ext>
                        </a:extLst>
                      </p:cNvPr>
                      <p:cNvPicPr/>
                      <p:nvPr/>
                    </p:nvPicPr>
                    <p:blipFill>
                      <a:blip r:embed="rId5"/>
                      <a:stretch>
                        <a:fillRect/>
                      </a:stretch>
                    </p:blipFill>
                    <p:spPr>
                      <a:xfrm>
                        <a:off x="2701748" y="5236534"/>
                        <a:ext cx="642735" cy="77128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55BABAC3-CEB5-46D4-AE6B-DB437C9443EF}"/>
              </a:ext>
            </a:extLst>
          </p:cNvPr>
          <p:cNvGraphicFramePr>
            <a:graphicFrameLocks noChangeAspect="1"/>
          </p:cNvGraphicFramePr>
          <p:nvPr>
            <p:extLst>
              <p:ext uri="{D42A27DB-BD31-4B8C-83A1-F6EECF244321}">
                <p14:modId xmlns:p14="http://schemas.microsoft.com/office/powerpoint/2010/main" val="3087842112"/>
              </p:ext>
            </p:extLst>
          </p:nvPr>
        </p:nvGraphicFramePr>
        <p:xfrm>
          <a:off x="2820988" y="3602038"/>
          <a:ext cx="642937" cy="681037"/>
        </p:xfrm>
        <a:graphic>
          <a:graphicData uri="http://schemas.openxmlformats.org/presentationml/2006/ole">
            <mc:AlternateContent xmlns:mc="http://schemas.openxmlformats.org/markup-compatibility/2006">
              <mc:Choice xmlns:v="urn:schemas-microsoft-com:vml" Requires="v">
                <p:oleObj spid="_x0000_s239684" name="Equation" r:id="rId6" imgW="215640" imgH="228600" progId="Equation.DSMT4">
                  <p:embed/>
                </p:oleObj>
              </mc:Choice>
              <mc:Fallback>
                <p:oleObj name="Equation" r:id="rId6" imgW="215640" imgH="228600" progId="Equation.DSMT4">
                  <p:embed/>
                  <p:pic>
                    <p:nvPicPr>
                      <p:cNvPr id="10" name="Object 9">
                        <a:extLst>
                          <a:ext uri="{FF2B5EF4-FFF2-40B4-BE49-F238E27FC236}">
                            <a16:creationId xmlns:a16="http://schemas.microsoft.com/office/drawing/2014/main" id="{BC8EBD26-8BB4-47AE-8B69-3E0304B96950}"/>
                          </a:ext>
                        </a:extLst>
                      </p:cNvPr>
                      <p:cNvPicPr/>
                      <p:nvPr/>
                    </p:nvPicPr>
                    <p:blipFill>
                      <a:blip r:embed="rId7"/>
                      <a:stretch>
                        <a:fillRect/>
                      </a:stretch>
                    </p:blipFill>
                    <p:spPr>
                      <a:xfrm>
                        <a:off x="2820988" y="3602038"/>
                        <a:ext cx="642937" cy="681037"/>
                      </a:xfrm>
                      <a:prstGeom prst="rect">
                        <a:avLst/>
                      </a:prstGeom>
                    </p:spPr>
                  </p:pic>
                </p:oleObj>
              </mc:Fallback>
            </mc:AlternateContent>
          </a:graphicData>
        </a:graphic>
      </p:graphicFrame>
      <p:sp>
        <p:nvSpPr>
          <p:cNvPr id="15" name="TextBox 14">
            <a:extLst>
              <a:ext uri="{FF2B5EF4-FFF2-40B4-BE49-F238E27FC236}">
                <a16:creationId xmlns:a16="http://schemas.microsoft.com/office/drawing/2014/main" id="{20B3557A-E287-45C3-BEDF-EB38DE34AA31}"/>
              </a:ext>
            </a:extLst>
          </p:cNvPr>
          <p:cNvSpPr txBox="1"/>
          <p:nvPr/>
        </p:nvSpPr>
        <p:spPr>
          <a:xfrm>
            <a:off x="646098" y="1038775"/>
            <a:ext cx="3335215" cy="461641"/>
          </a:xfrm>
          <a:prstGeom prst="rect">
            <a:avLst/>
          </a:prstGeom>
          <a:noFill/>
        </p:spPr>
        <p:txBody>
          <a:bodyPr wrap="square" rtlCol="0">
            <a:spAutoFit/>
          </a:bodyPr>
          <a:lstStyle/>
          <a:p>
            <a:pPr algn="l"/>
            <a:r>
              <a:rPr lang="en-US" sz="2400" b="1" dirty="0"/>
              <a:t>Single particle states</a:t>
            </a:r>
          </a:p>
        </p:txBody>
      </p:sp>
      <p:sp>
        <p:nvSpPr>
          <p:cNvPr id="16" name="TextBox 15">
            <a:extLst>
              <a:ext uri="{FF2B5EF4-FFF2-40B4-BE49-F238E27FC236}">
                <a16:creationId xmlns:a16="http://schemas.microsoft.com/office/drawing/2014/main" id="{CB9D8C52-7693-46DC-888D-48C8BF90C3FF}"/>
              </a:ext>
            </a:extLst>
          </p:cNvPr>
          <p:cNvSpPr txBox="1"/>
          <p:nvPr/>
        </p:nvSpPr>
        <p:spPr>
          <a:xfrm>
            <a:off x="4051652" y="1120835"/>
            <a:ext cx="3335215" cy="830997"/>
          </a:xfrm>
          <a:prstGeom prst="rect">
            <a:avLst/>
          </a:prstGeom>
          <a:noFill/>
        </p:spPr>
        <p:txBody>
          <a:bodyPr wrap="square" rtlCol="0">
            <a:spAutoFit/>
          </a:bodyPr>
          <a:lstStyle/>
          <a:p>
            <a:pPr algn="l"/>
            <a:r>
              <a:rPr lang="en-US" sz="2400" b="1" dirty="0"/>
              <a:t>Two particle states</a:t>
            </a:r>
          </a:p>
          <a:p>
            <a:pPr algn="l"/>
            <a:r>
              <a:rPr lang="en-US" sz="2400" b="1" dirty="0"/>
              <a:t>(first order perturbation) </a:t>
            </a:r>
          </a:p>
        </p:txBody>
      </p:sp>
      <p:cxnSp>
        <p:nvCxnSpPr>
          <p:cNvPr id="17" name="Straight Connector 16">
            <a:extLst>
              <a:ext uri="{FF2B5EF4-FFF2-40B4-BE49-F238E27FC236}">
                <a16:creationId xmlns:a16="http://schemas.microsoft.com/office/drawing/2014/main" id="{3ABAA7AB-D89C-46B4-ADEF-4C34A40C36A6}"/>
              </a:ext>
            </a:extLst>
          </p:cNvPr>
          <p:cNvCxnSpPr/>
          <p:nvPr/>
        </p:nvCxnSpPr>
        <p:spPr>
          <a:xfrm>
            <a:off x="4598531" y="6020765"/>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18" name="Object 17">
            <a:extLst>
              <a:ext uri="{FF2B5EF4-FFF2-40B4-BE49-F238E27FC236}">
                <a16:creationId xmlns:a16="http://schemas.microsoft.com/office/drawing/2014/main" id="{47932FC5-0ACB-4E08-9594-FDDD2272F90A}"/>
              </a:ext>
            </a:extLst>
          </p:cNvPr>
          <p:cNvGraphicFramePr>
            <a:graphicFrameLocks noChangeAspect="1"/>
          </p:cNvGraphicFramePr>
          <p:nvPr>
            <p:extLst>
              <p:ext uri="{D42A27DB-BD31-4B8C-83A1-F6EECF244321}">
                <p14:modId xmlns:p14="http://schemas.microsoft.com/office/powerpoint/2010/main" val="4057082502"/>
              </p:ext>
            </p:extLst>
          </p:nvPr>
        </p:nvGraphicFramePr>
        <p:xfrm>
          <a:off x="6014427" y="5622175"/>
          <a:ext cx="1224304" cy="593602"/>
        </p:xfrm>
        <a:graphic>
          <a:graphicData uri="http://schemas.openxmlformats.org/presentationml/2006/ole">
            <mc:AlternateContent xmlns:mc="http://schemas.openxmlformats.org/markup-compatibility/2006">
              <mc:Choice xmlns:v="urn:schemas-microsoft-com:vml" Requires="v">
                <p:oleObj spid="_x0000_s239685" name="Equation" r:id="rId8" imgW="419040" imgH="203040" progId="Equation.DSMT4">
                  <p:embed/>
                </p:oleObj>
              </mc:Choice>
              <mc:Fallback>
                <p:oleObj name="Equation" r:id="rId8" imgW="419040" imgH="203040" progId="Equation.DSMT4">
                  <p:embed/>
                  <p:pic>
                    <p:nvPicPr>
                      <p:cNvPr id="0" name=""/>
                      <p:cNvPicPr/>
                      <p:nvPr/>
                    </p:nvPicPr>
                    <p:blipFill>
                      <a:blip r:embed="rId9"/>
                      <a:stretch>
                        <a:fillRect/>
                      </a:stretch>
                    </p:blipFill>
                    <p:spPr>
                      <a:xfrm>
                        <a:off x="6014427" y="5622175"/>
                        <a:ext cx="1224304" cy="593602"/>
                      </a:xfrm>
                      <a:prstGeom prst="rect">
                        <a:avLst/>
                      </a:prstGeom>
                    </p:spPr>
                  </p:pic>
                </p:oleObj>
              </mc:Fallback>
            </mc:AlternateContent>
          </a:graphicData>
        </a:graphic>
      </p:graphicFrame>
      <p:cxnSp>
        <p:nvCxnSpPr>
          <p:cNvPr id="19" name="Straight Connector 18">
            <a:extLst>
              <a:ext uri="{FF2B5EF4-FFF2-40B4-BE49-F238E27FC236}">
                <a16:creationId xmlns:a16="http://schemas.microsoft.com/office/drawing/2014/main" id="{0728DB15-9615-4B45-A373-6703CDC8A793}"/>
              </a:ext>
            </a:extLst>
          </p:cNvPr>
          <p:cNvCxnSpPr/>
          <p:nvPr/>
        </p:nvCxnSpPr>
        <p:spPr>
          <a:xfrm>
            <a:off x="4545779" y="3961106"/>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7E9193FB-7CC7-4957-8A8E-73DA7B7F15FE}"/>
              </a:ext>
            </a:extLst>
          </p:cNvPr>
          <p:cNvCxnSpPr/>
          <p:nvPr/>
        </p:nvCxnSpPr>
        <p:spPr>
          <a:xfrm>
            <a:off x="4575084" y="3427701"/>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21" name="Object 20">
            <a:extLst>
              <a:ext uri="{FF2B5EF4-FFF2-40B4-BE49-F238E27FC236}">
                <a16:creationId xmlns:a16="http://schemas.microsoft.com/office/drawing/2014/main" id="{BB7523F2-3774-40E2-8F5D-5F05633016CD}"/>
              </a:ext>
            </a:extLst>
          </p:cNvPr>
          <p:cNvGraphicFramePr>
            <a:graphicFrameLocks noChangeAspect="1"/>
          </p:cNvGraphicFramePr>
          <p:nvPr>
            <p:extLst>
              <p:ext uri="{D42A27DB-BD31-4B8C-83A1-F6EECF244321}">
                <p14:modId xmlns:p14="http://schemas.microsoft.com/office/powerpoint/2010/main" val="4066238181"/>
              </p:ext>
            </p:extLst>
          </p:nvPr>
        </p:nvGraphicFramePr>
        <p:xfrm>
          <a:off x="6051275" y="3013223"/>
          <a:ext cx="1435237" cy="588815"/>
        </p:xfrm>
        <a:graphic>
          <a:graphicData uri="http://schemas.openxmlformats.org/presentationml/2006/ole">
            <mc:AlternateContent xmlns:mc="http://schemas.openxmlformats.org/markup-compatibility/2006">
              <mc:Choice xmlns:v="urn:schemas-microsoft-com:vml" Requires="v">
                <p:oleObj spid="_x0000_s239686" name="Equation" r:id="rId10" imgW="495000" imgH="203040" progId="Equation.DSMT4">
                  <p:embed/>
                </p:oleObj>
              </mc:Choice>
              <mc:Fallback>
                <p:oleObj name="Equation" r:id="rId10" imgW="495000" imgH="203040" progId="Equation.DSMT4">
                  <p:embed/>
                  <p:pic>
                    <p:nvPicPr>
                      <p:cNvPr id="0" name=""/>
                      <p:cNvPicPr/>
                      <p:nvPr/>
                    </p:nvPicPr>
                    <p:blipFill>
                      <a:blip r:embed="rId11"/>
                      <a:stretch>
                        <a:fillRect/>
                      </a:stretch>
                    </p:blipFill>
                    <p:spPr>
                      <a:xfrm>
                        <a:off x="6051275" y="3013223"/>
                        <a:ext cx="1435237" cy="588815"/>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7996A57E-218E-418E-8B63-7400AB3B2C16}"/>
              </a:ext>
            </a:extLst>
          </p:cNvPr>
          <p:cNvGraphicFramePr>
            <a:graphicFrameLocks noChangeAspect="1"/>
          </p:cNvGraphicFramePr>
          <p:nvPr>
            <p:extLst>
              <p:ext uri="{D42A27DB-BD31-4B8C-83A1-F6EECF244321}">
                <p14:modId xmlns:p14="http://schemas.microsoft.com/office/powerpoint/2010/main" val="1048067324"/>
              </p:ext>
            </p:extLst>
          </p:nvPr>
        </p:nvGraphicFramePr>
        <p:xfrm>
          <a:off x="6082310" y="3716245"/>
          <a:ext cx="1404201" cy="561680"/>
        </p:xfrm>
        <a:graphic>
          <a:graphicData uri="http://schemas.openxmlformats.org/presentationml/2006/ole">
            <mc:AlternateContent xmlns:mc="http://schemas.openxmlformats.org/markup-compatibility/2006">
              <mc:Choice xmlns:v="urn:schemas-microsoft-com:vml" Requires="v">
                <p:oleObj spid="_x0000_s239687" name="Equation" r:id="rId12" imgW="507960" imgH="203040" progId="Equation.DSMT4">
                  <p:embed/>
                </p:oleObj>
              </mc:Choice>
              <mc:Fallback>
                <p:oleObj name="Equation" r:id="rId12" imgW="507960" imgH="203040" progId="Equation.DSMT4">
                  <p:embed/>
                  <p:pic>
                    <p:nvPicPr>
                      <p:cNvPr id="0" name=""/>
                      <p:cNvPicPr/>
                      <p:nvPr/>
                    </p:nvPicPr>
                    <p:blipFill>
                      <a:blip r:embed="rId13"/>
                      <a:stretch>
                        <a:fillRect/>
                      </a:stretch>
                    </p:blipFill>
                    <p:spPr>
                      <a:xfrm>
                        <a:off x="6082310" y="3716245"/>
                        <a:ext cx="1404201" cy="561680"/>
                      </a:xfrm>
                      <a:prstGeom prst="rect">
                        <a:avLst/>
                      </a:prstGeom>
                    </p:spPr>
                  </p:pic>
                </p:oleObj>
              </mc:Fallback>
            </mc:AlternateContent>
          </a:graphicData>
        </a:graphic>
      </p:graphicFrame>
      <p:sp>
        <p:nvSpPr>
          <p:cNvPr id="23" name="TextBox 22">
            <a:extLst>
              <a:ext uri="{FF2B5EF4-FFF2-40B4-BE49-F238E27FC236}">
                <a16:creationId xmlns:a16="http://schemas.microsoft.com/office/drawing/2014/main" id="{F2B43610-AC1A-4818-B96C-F6CA860A06AE}"/>
              </a:ext>
            </a:extLst>
          </p:cNvPr>
          <p:cNvSpPr txBox="1"/>
          <p:nvPr/>
        </p:nvSpPr>
        <p:spPr>
          <a:xfrm>
            <a:off x="8423031" y="1038775"/>
            <a:ext cx="3200400" cy="830997"/>
          </a:xfrm>
          <a:prstGeom prst="rect">
            <a:avLst/>
          </a:prstGeom>
          <a:noFill/>
        </p:spPr>
        <p:txBody>
          <a:bodyPr wrap="square" rtlCol="0">
            <a:spAutoFit/>
          </a:bodyPr>
          <a:lstStyle/>
          <a:p>
            <a:pPr algn="ctr"/>
            <a:r>
              <a:rPr lang="en-US" sz="2400" b="1" dirty="0"/>
              <a:t>Energies</a:t>
            </a:r>
          </a:p>
          <a:p>
            <a:r>
              <a:rPr lang="en-US" sz="2400" b="1" dirty="0"/>
              <a:t>Calc. (eV)        NIST (eV)</a:t>
            </a:r>
          </a:p>
        </p:txBody>
      </p:sp>
      <p:sp>
        <p:nvSpPr>
          <p:cNvPr id="25" name="TextBox 24">
            <a:extLst>
              <a:ext uri="{FF2B5EF4-FFF2-40B4-BE49-F238E27FC236}">
                <a16:creationId xmlns:a16="http://schemas.microsoft.com/office/drawing/2014/main" id="{A075E9D4-FAF9-4FF4-8AE9-95849BB92FCE}"/>
              </a:ext>
            </a:extLst>
          </p:cNvPr>
          <p:cNvSpPr txBox="1"/>
          <p:nvPr/>
        </p:nvSpPr>
        <p:spPr>
          <a:xfrm>
            <a:off x="8423031" y="2848708"/>
            <a:ext cx="3200400" cy="3416320"/>
          </a:xfrm>
          <a:prstGeom prst="rect">
            <a:avLst/>
          </a:prstGeom>
          <a:noFill/>
        </p:spPr>
        <p:txBody>
          <a:bodyPr wrap="square" rtlCol="0">
            <a:spAutoFit/>
          </a:bodyPr>
          <a:lstStyle/>
          <a:p>
            <a:pPr algn="l"/>
            <a:endParaRPr lang="en-US" sz="2400" b="1" dirty="0"/>
          </a:p>
          <a:p>
            <a:pPr algn="l"/>
            <a:r>
              <a:rPr lang="en-US" sz="2400" b="1" dirty="0"/>
              <a:t>19.4                      20.6</a:t>
            </a:r>
          </a:p>
          <a:p>
            <a:pPr algn="l"/>
            <a:endParaRPr lang="en-US" sz="2400" b="1" dirty="0"/>
          </a:p>
          <a:p>
            <a:pPr algn="l"/>
            <a:r>
              <a:rPr lang="en-US" sz="2400" b="1" dirty="0"/>
              <a:t>17.0                      19.8</a:t>
            </a:r>
          </a:p>
          <a:p>
            <a:pPr algn="l"/>
            <a:endParaRPr lang="en-US" sz="2400" b="1" dirty="0"/>
          </a:p>
          <a:p>
            <a:pPr algn="l"/>
            <a:endParaRPr lang="en-US" sz="2400" b="1" dirty="0"/>
          </a:p>
          <a:p>
            <a:pPr algn="l"/>
            <a:endParaRPr lang="en-US" sz="2400" b="1" dirty="0"/>
          </a:p>
          <a:p>
            <a:pPr algn="l"/>
            <a:endParaRPr lang="en-US" sz="2400" b="1" dirty="0"/>
          </a:p>
          <a:p>
            <a:pPr algn="l"/>
            <a:r>
              <a:rPr lang="en-US" sz="2400" b="1" dirty="0"/>
              <a:t> 0.00                      0.00</a:t>
            </a:r>
          </a:p>
        </p:txBody>
      </p:sp>
    </p:spTree>
    <p:extLst>
      <p:ext uri="{BB962C8B-B14F-4D97-AF65-F5344CB8AC3E}">
        <p14:creationId xmlns:p14="http://schemas.microsoft.com/office/powerpoint/2010/main" val="23817667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2B04ED-1D25-4E7B-BDED-741BDAC96562}"/>
              </a:ext>
            </a:extLst>
          </p:cNvPr>
          <p:cNvSpPr>
            <a:spLocks noGrp="1"/>
          </p:cNvSpPr>
          <p:nvPr>
            <p:ph type="dt" sz="half" idx="10"/>
          </p:nvPr>
        </p:nvSpPr>
        <p:spPr/>
        <p:txBody>
          <a:bodyPr/>
          <a:lstStyle/>
          <a:p>
            <a:r>
              <a:rPr lang="en-US"/>
              <a:t>04/08/2020</a:t>
            </a:r>
          </a:p>
        </p:txBody>
      </p:sp>
      <p:sp>
        <p:nvSpPr>
          <p:cNvPr id="3" name="Footer Placeholder 2">
            <a:extLst>
              <a:ext uri="{FF2B5EF4-FFF2-40B4-BE49-F238E27FC236}">
                <a16:creationId xmlns:a16="http://schemas.microsoft.com/office/drawing/2014/main" id="{99C8E244-0996-497F-A0B6-E7D4FD122072}"/>
              </a:ext>
            </a:extLst>
          </p:cNvPr>
          <p:cNvSpPr>
            <a:spLocks noGrp="1"/>
          </p:cNvSpPr>
          <p:nvPr>
            <p:ph type="ftr" sz="quarter" idx="11"/>
          </p:nvPr>
        </p:nvSpPr>
        <p:spPr/>
        <p:txBody>
          <a:bodyPr/>
          <a:lstStyle/>
          <a:p>
            <a:r>
              <a:rPr lang="en-US"/>
              <a:t>PHY 742 -- Spring 2020 -- Lecture 28</a:t>
            </a:r>
          </a:p>
        </p:txBody>
      </p:sp>
      <p:sp>
        <p:nvSpPr>
          <p:cNvPr id="4" name="Slide Number Placeholder 3">
            <a:extLst>
              <a:ext uri="{FF2B5EF4-FFF2-40B4-BE49-F238E27FC236}">
                <a16:creationId xmlns:a16="http://schemas.microsoft.com/office/drawing/2014/main" id="{8D9C64C3-340F-430A-868C-768362B94E4C}"/>
              </a:ext>
            </a:extLst>
          </p:cNvPr>
          <p:cNvSpPr>
            <a:spLocks noGrp="1"/>
          </p:cNvSpPr>
          <p:nvPr>
            <p:ph type="sldNum" sz="quarter" idx="12"/>
          </p:nvPr>
        </p:nvSpPr>
        <p:spPr/>
        <p:txBody>
          <a:bodyPr/>
          <a:lstStyle/>
          <a:p>
            <a:fld id="{E23FF32D-176F-4F5B-8878-5D48FB6FF26A}" type="slidenum">
              <a:rPr lang="en-US" smtClean="0"/>
              <a:t>3</a:t>
            </a:fld>
            <a:endParaRPr lang="en-US"/>
          </a:p>
        </p:txBody>
      </p:sp>
      <p:pic>
        <p:nvPicPr>
          <p:cNvPr id="5" name="Picture 4">
            <a:extLst>
              <a:ext uri="{FF2B5EF4-FFF2-40B4-BE49-F238E27FC236}">
                <a16:creationId xmlns:a16="http://schemas.microsoft.com/office/drawing/2014/main" id="{EE4F5240-9462-4BEB-BFDD-415AF8BE8030}"/>
              </a:ext>
            </a:extLst>
          </p:cNvPr>
          <p:cNvPicPr>
            <a:picLocks noChangeAspect="1"/>
          </p:cNvPicPr>
          <p:nvPr/>
        </p:nvPicPr>
        <p:blipFill rotWithShape="1">
          <a:blip r:embed="rId3"/>
          <a:srcRect l="6579" t="5204" r="7395"/>
          <a:stretch/>
        </p:blipFill>
        <p:spPr>
          <a:xfrm>
            <a:off x="60960" y="512082"/>
            <a:ext cx="7040880" cy="5833836"/>
          </a:xfrm>
          <a:prstGeom prst="rect">
            <a:avLst/>
          </a:prstGeom>
        </p:spPr>
      </p:pic>
      <p:sp>
        <p:nvSpPr>
          <p:cNvPr id="6" name="Rectangle 5">
            <a:extLst>
              <a:ext uri="{FF2B5EF4-FFF2-40B4-BE49-F238E27FC236}">
                <a16:creationId xmlns:a16="http://schemas.microsoft.com/office/drawing/2014/main" id="{43B2D1FE-5746-4BA7-B2BB-6341C190D3F8}"/>
              </a:ext>
            </a:extLst>
          </p:cNvPr>
          <p:cNvSpPr/>
          <p:nvPr/>
        </p:nvSpPr>
        <p:spPr>
          <a:xfrm>
            <a:off x="0" y="0"/>
            <a:ext cx="11035430" cy="400110"/>
          </a:xfrm>
          <a:prstGeom prst="rect">
            <a:avLst/>
          </a:prstGeom>
        </p:spPr>
        <p:txBody>
          <a:bodyPr wrap="square">
            <a:spAutoFit/>
          </a:bodyPr>
          <a:lstStyle/>
          <a:p>
            <a:r>
              <a:rPr lang="en-US" sz="2000" b="1" dirty="0"/>
              <a:t>https://www.nist.gov/system/files/documents/2019/12/10/nist_periodictable_july2019_crop.pdf</a:t>
            </a:r>
          </a:p>
        </p:txBody>
      </p:sp>
      <p:sp>
        <p:nvSpPr>
          <p:cNvPr id="8" name="Arrow: Up 7">
            <a:extLst>
              <a:ext uri="{FF2B5EF4-FFF2-40B4-BE49-F238E27FC236}">
                <a16:creationId xmlns:a16="http://schemas.microsoft.com/office/drawing/2014/main" id="{9B370093-DCCD-45CC-8518-D356D4A9ED27}"/>
              </a:ext>
            </a:extLst>
          </p:cNvPr>
          <p:cNvSpPr/>
          <p:nvPr/>
        </p:nvSpPr>
        <p:spPr>
          <a:xfrm rot="17747704">
            <a:off x="7436497" y="933617"/>
            <a:ext cx="890451" cy="1188720"/>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78A3745D-6761-4EB2-AC3E-EF20E0A52722}"/>
              </a:ext>
            </a:extLst>
          </p:cNvPr>
          <p:cNvPicPr>
            <a:picLocks noChangeAspect="1"/>
          </p:cNvPicPr>
          <p:nvPr/>
        </p:nvPicPr>
        <p:blipFill>
          <a:blip r:embed="rId4"/>
          <a:stretch>
            <a:fillRect/>
          </a:stretch>
        </p:blipFill>
        <p:spPr>
          <a:xfrm>
            <a:off x="8661605" y="868477"/>
            <a:ext cx="2040254" cy="2969026"/>
          </a:xfrm>
          <a:prstGeom prst="rect">
            <a:avLst/>
          </a:prstGeom>
        </p:spPr>
      </p:pic>
    </p:spTree>
    <p:extLst>
      <p:ext uri="{BB962C8B-B14F-4D97-AF65-F5344CB8AC3E}">
        <p14:creationId xmlns:p14="http://schemas.microsoft.com/office/powerpoint/2010/main" val="5469296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3E8ADF4-0FA0-4FC6-81DA-D21A6D875B66}"/>
              </a:ext>
            </a:extLst>
          </p:cNvPr>
          <p:cNvSpPr>
            <a:spLocks noGrp="1"/>
          </p:cNvSpPr>
          <p:nvPr>
            <p:ph type="dt" sz="half" idx="10"/>
          </p:nvPr>
        </p:nvSpPr>
        <p:spPr/>
        <p:txBody>
          <a:bodyPr/>
          <a:lstStyle/>
          <a:p>
            <a:r>
              <a:rPr lang="en-US"/>
              <a:t>04/08/2020</a:t>
            </a:r>
          </a:p>
        </p:txBody>
      </p:sp>
      <p:sp>
        <p:nvSpPr>
          <p:cNvPr id="3" name="Footer Placeholder 2">
            <a:extLst>
              <a:ext uri="{FF2B5EF4-FFF2-40B4-BE49-F238E27FC236}">
                <a16:creationId xmlns:a16="http://schemas.microsoft.com/office/drawing/2014/main" id="{A26D0D0E-6885-4E5C-80FB-AA26F3B02E4B}"/>
              </a:ext>
            </a:extLst>
          </p:cNvPr>
          <p:cNvSpPr>
            <a:spLocks noGrp="1"/>
          </p:cNvSpPr>
          <p:nvPr>
            <p:ph type="ftr" sz="quarter" idx="11"/>
          </p:nvPr>
        </p:nvSpPr>
        <p:spPr/>
        <p:txBody>
          <a:bodyPr/>
          <a:lstStyle/>
          <a:p>
            <a:r>
              <a:rPr lang="en-US"/>
              <a:t>PHY 742 -- Spring 2020 -- Lecture 28</a:t>
            </a:r>
          </a:p>
        </p:txBody>
      </p:sp>
      <p:sp>
        <p:nvSpPr>
          <p:cNvPr id="4" name="Slide Number Placeholder 3">
            <a:extLst>
              <a:ext uri="{FF2B5EF4-FFF2-40B4-BE49-F238E27FC236}">
                <a16:creationId xmlns:a16="http://schemas.microsoft.com/office/drawing/2014/main" id="{1FECF85F-2EF4-4244-B334-F1E9F98D1C87}"/>
              </a:ext>
            </a:extLst>
          </p:cNvPr>
          <p:cNvSpPr>
            <a:spLocks noGrp="1"/>
          </p:cNvSpPr>
          <p:nvPr>
            <p:ph type="sldNum" sz="quarter" idx="12"/>
          </p:nvPr>
        </p:nvSpPr>
        <p:spPr/>
        <p:txBody>
          <a:bodyPr/>
          <a:lstStyle/>
          <a:p>
            <a:fld id="{E23FF32D-176F-4F5B-8878-5D48FB6FF26A}" type="slidenum">
              <a:rPr lang="en-US" smtClean="0"/>
              <a:t>4</a:t>
            </a:fld>
            <a:endParaRPr lang="en-US"/>
          </a:p>
        </p:txBody>
      </p:sp>
      <p:graphicFrame>
        <p:nvGraphicFramePr>
          <p:cNvPr id="5" name="Object 4">
            <a:extLst>
              <a:ext uri="{FF2B5EF4-FFF2-40B4-BE49-F238E27FC236}">
                <a16:creationId xmlns:a16="http://schemas.microsoft.com/office/drawing/2014/main" id="{0B89E7C8-DA9E-4AEB-B5AE-B12A65EAED44}"/>
              </a:ext>
            </a:extLst>
          </p:cNvPr>
          <p:cNvGraphicFramePr>
            <a:graphicFrameLocks noChangeAspect="1"/>
          </p:cNvGraphicFramePr>
          <p:nvPr>
            <p:extLst>
              <p:ext uri="{D42A27DB-BD31-4B8C-83A1-F6EECF244321}">
                <p14:modId xmlns:p14="http://schemas.microsoft.com/office/powerpoint/2010/main" val="1665567788"/>
              </p:ext>
            </p:extLst>
          </p:nvPr>
        </p:nvGraphicFramePr>
        <p:xfrm>
          <a:off x="995363" y="1014413"/>
          <a:ext cx="8986837" cy="3378200"/>
        </p:xfrm>
        <a:graphic>
          <a:graphicData uri="http://schemas.openxmlformats.org/presentationml/2006/ole">
            <mc:AlternateContent xmlns:mc="http://schemas.openxmlformats.org/markup-compatibility/2006">
              <mc:Choice xmlns:v="urn:schemas-microsoft-com:vml" Requires="v">
                <p:oleObj spid="_x0000_s216215" name="Equation" r:id="rId4" imgW="5638680" imgH="2120760" progId="Equation.DSMT4">
                  <p:embed/>
                </p:oleObj>
              </mc:Choice>
              <mc:Fallback>
                <p:oleObj name="Equation" r:id="rId4" imgW="5638680" imgH="2120760" progId="Equation.DSMT4">
                  <p:embed/>
                  <p:pic>
                    <p:nvPicPr>
                      <p:cNvPr id="6" name="Object 5"/>
                      <p:cNvPicPr/>
                      <p:nvPr/>
                    </p:nvPicPr>
                    <p:blipFill>
                      <a:blip r:embed="rId5"/>
                      <a:stretch>
                        <a:fillRect/>
                      </a:stretch>
                    </p:blipFill>
                    <p:spPr>
                      <a:xfrm>
                        <a:off x="995363" y="1014413"/>
                        <a:ext cx="8986837" cy="3378200"/>
                      </a:xfrm>
                      <a:prstGeom prst="rect">
                        <a:avLst/>
                      </a:prstGeom>
                    </p:spPr>
                  </p:pic>
                </p:oleObj>
              </mc:Fallback>
            </mc:AlternateContent>
          </a:graphicData>
        </a:graphic>
      </p:graphicFrame>
      <p:sp>
        <p:nvSpPr>
          <p:cNvPr id="6" name="Left Brace 5">
            <a:extLst>
              <a:ext uri="{FF2B5EF4-FFF2-40B4-BE49-F238E27FC236}">
                <a16:creationId xmlns:a16="http://schemas.microsoft.com/office/drawing/2014/main" id="{0CB02B2D-0118-4082-83ED-1D5BEF9AE06E}"/>
              </a:ext>
            </a:extLst>
          </p:cNvPr>
          <p:cNvSpPr/>
          <p:nvPr/>
        </p:nvSpPr>
        <p:spPr>
          <a:xfrm rot="16200000">
            <a:off x="3363861" y="2903093"/>
            <a:ext cx="210193" cy="1518011"/>
          </a:xfrm>
          <a:prstGeom prst="leftBrac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7" name="Left Brace 6">
            <a:extLst>
              <a:ext uri="{FF2B5EF4-FFF2-40B4-BE49-F238E27FC236}">
                <a16:creationId xmlns:a16="http://schemas.microsoft.com/office/drawing/2014/main" id="{1827A7D4-9BC5-42A1-B075-8F847AA63838}"/>
              </a:ext>
            </a:extLst>
          </p:cNvPr>
          <p:cNvSpPr/>
          <p:nvPr/>
        </p:nvSpPr>
        <p:spPr>
          <a:xfrm rot="16200000">
            <a:off x="5509930" y="2904482"/>
            <a:ext cx="212970" cy="1518008"/>
          </a:xfrm>
          <a:prstGeom prst="leftBrace">
            <a:avLst/>
          </a:prstGeom>
          <a:ln w="38100">
            <a:solidFill>
              <a:schemeClr val="tx1"/>
            </a:solidFill>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graphicFrame>
        <p:nvGraphicFramePr>
          <p:cNvPr id="8" name="Object 7">
            <a:extLst>
              <a:ext uri="{FF2B5EF4-FFF2-40B4-BE49-F238E27FC236}">
                <a16:creationId xmlns:a16="http://schemas.microsoft.com/office/drawing/2014/main" id="{53CC6052-2407-4395-BFB8-80DB03F808BB}"/>
              </a:ext>
            </a:extLst>
          </p:cNvPr>
          <p:cNvGraphicFramePr>
            <a:graphicFrameLocks noChangeAspect="1"/>
          </p:cNvGraphicFramePr>
          <p:nvPr>
            <p:extLst>
              <p:ext uri="{D42A27DB-BD31-4B8C-83A1-F6EECF244321}">
                <p14:modId xmlns:p14="http://schemas.microsoft.com/office/powerpoint/2010/main" val="3744939138"/>
              </p:ext>
            </p:extLst>
          </p:nvPr>
        </p:nvGraphicFramePr>
        <p:xfrm>
          <a:off x="709613" y="4922838"/>
          <a:ext cx="6300787" cy="1166812"/>
        </p:xfrm>
        <a:graphic>
          <a:graphicData uri="http://schemas.openxmlformats.org/presentationml/2006/ole">
            <mc:AlternateContent xmlns:mc="http://schemas.openxmlformats.org/markup-compatibility/2006">
              <mc:Choice xmlns:v="urn:schemas-microsoft-com:vml" Requires="v">
                <p:oleObj spid="_x0000_s216216" name="Equation" r:id="rId6" imgW="2463480" imgH="457200" progId="Equation.DSMT4">
                  <p:embed/>
                </p:oleObj>
              </mc:Choice>
              <mc:Fallback>
                <p:oleObj name="Equation" r:id="rId6" imgW="2463480" imgH="457200" progId="Equation.DSMT4">
                  <p:embed/>
                  <p:pic>
                    <p:nvPicPr>
                      <p:cNvPr id="0" name=""/>
                      <p:cNvPicPr/>
                      <p:nvPr/>
                    </p:nvPicPr>
                    <p:blipFill>
                      <a:blip r:embed="rId7"/>
                      <a:stretch>
                        <a:fillRect/>
                      </a:stretch>
                    </p:blipFill>
                    <p:spPr>
                      <a:xfrm>
                        <a:off x="709613" y="4922838"/>
                        <a:ext cx="6300787" cy="1166812"/>
                      </a:xfrm>
                      <a:prstGeom prst="rect">
                        <a:avLst/>
                      </a:prstGeom>
                    </p:spPr>
                  </p:pic>
                </p:oleObj>
              </mc:Fallback>
            </mc:AlternateContent>
          </a:graphicData>
        </a:graphic>
      </p:graphicFrame>
    </p:spTree>
    <p:extLst>
      <p:ext uri="{BB962C8B-B14F-4D97-AF65-F5344CB8AC3E}">
        <p14:creationId xmlns:p14="http://schemas.microsoft.com/office/powerpoint/2010/main" val="25493179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F84773-2353-45F3-9B9B-118988D33021}"/>
              </a:ext>
            </a:extLst>
          </p:cNvPr>
          <p:cNvSpPr>
            <a:spLocks noGrp="1"/>
          </p:cNvSpPr>
          <p:nvPr>
            <p:ph type="dt" sz="half" idx="10"/>
          </p:nvPr>
        </p:nvSpPr>
        <p:spPr/>
        <p:txBody>
          <a:bodyPr/>
          <a:lstStyle/>
          <a:p>
            <a:r>
              <a:rPr lang="en-US"/>
              <a:t>04/08/2020</a:t>
            </a:r>
          </a:p>
        </p:txBody>
      </p:sp>
      <p:sp>
        <p:nvSpPr>
          <p:cNvPr id="3" name="Footer Placeholder 2">
            <a:extLst>
              <a:ext uri="{FF2B5EF4-FFF2-40B4-BE49-F238E27FC236}">
                <a16:creationId xmlns:a16="http://schemas.microsoft.com/office/drawing/2014/main" id="{659452FC-A700-46BE-8915-762BCF96339B}"/>
              </a:ext>
            </a:extLst>
          </p:cNvPr>
          <p:cNvSpPr>
            <a:spLocks noGrp="1"/>
          </p:cNvSpPr>
          <p:nvPr>
            <p:ph type="ftr" sz="quarter" idx="11"/>
          </p:nvPr>
        </p:nvSpPr>
        <p:spPr/>
        <p:txBody>
          <a:bodyPr/>
          <a:lstStyle/>
          <a:p>
            <a:r>
              <a:rPr lang="en-US"/>
              <a:t>PHY 742 -- Spring 2020 -- Lecture 28</a:t>
            </a:r>
          </a:p>
        </p:txBody>
      </p:sp>
      <p:sp>
        <p:nvSpPr>
          <p:cNvPr id="4" name="Slide Number Placeholder 3">
            <a:extLst>
              <a:ext uri="{FF2B5EF4-FFF2-40B4-BE49-F238E27FC236}">
                <a16:creationId xmlns:a16="http://schemas.microsoft.com/office/drawing/2014/main" id="{3A8623C4-5712-40E8-9147-5C028E708BAF}"/>
              </a:ext>
            </a:extLst>
          </p:cNvPr>
          <p:cNvSpPr>
            <a:spLocks noGrp="1"/>
          </p:cNvSpPr>
          <p:nvPr>
            <p:ph type="sldNum" sz="quarter" idx="12"/>
          </p:nvPr>
        </p:nvSpPr>
        <p:spPr/>
        <p:txBody>
          <a:bodyPr/>
          <a:lstStyle/>
          <a:p>
            <a:fld id="{E23FF32D-176F-4F5B-8878-5D48FB6FF26A}" type="slidenum">
              <a:rPr lang="en-US" smtClean="0"/>
              <a:t>5</a:t>
            </a:fld>
            <a:endParaRPr lang="en-US"/>
          </a:p>
        </p:txBody>
      </p:sp>
      <p:graphicFrame>
        <p:nvGraphicFramePr>
          <p:cNvPr id="5" name="Object 4">
            <a:extLst>
              <a:ext uri="{FF2B5EF4-FFF2-40B4-BE49-F238E27FC236}">
                <a16:creationId xmlns:a16="http://schemas.microsoft.com/office/drawing/2014/main" id="{1A62EEE9-41FC-4CA4-80A8-831FCE183CB6}"/>
              </a:ext>
            </a:extLst>
          </p:cNvPr>
          <p:cNvGraphicFramePr>
            <a:graphicFrameLocks noChangeAspect="1"/>
          </p:cNvGraphicFramePr>
          <p:nvPr>
            <p:extLst>
              <p:ext uri="{D42A27DB-BD31-4B8C-83A1-F6EECF244321}">
                <p14:modId xmlns:p14="http://schemas.microsoft.com/office/powerpoint/2010/main" val="3306846483"/>
              </p:ext>
            </p:extLst>
          </p:nvPr>
        </p:nvGraphicFramePr>
        <p:xfrm>
          <a:off x="640340" y="571499"/>
          <a:ext cx="10496550" cy="5784851"/>
        </p:xfrm>
        <a:graphic>
          <a:graphicData uri="http://schemas.openxmlformats.org/presentationml/2006/ole">
            <mc:AlternateContent xmlns:mc="http://schemas.openxmlformats.org/markup-compatibility/2006">
              <mc:Choice xmlns:v="urn:schemas-microsoft-com:vml" Requires="v">
                <p:oleObj spid="_x0000_s218174" name="Equation" r:id="rId4" imgW="4978080" imgH="2743200" progId="Equation.DSMT4">
                  <p:embed/>
                </p:oleObj>
              </mc:Choice>
              <mc:Fallback>
                <p:oleObj name="Equation" r:id="rId4" imgW="4978080" imgH="2743200" progId="Equation.DSMT4">
                  <p:embed/>
                  <p:pic>
                    <p:nvPicPr>
                      <p:cNvPr id="10" name="Object 9"/>
                      <p:cNvPicPr/>
                      <p:nvPr/>
                    </p:nvPicPr>
                    <p:blipFill>
                      <a:blip r:embed="rId5"/>
                      <a:stretch>
                        <a:fillRect/>
                      </a:stretch>
                    </p:blipFill>
                    <p:spPr>
                      <a:xfrm>
                        <a:off x="640340" y="571499"/>
                        <a:ext cx="10496550" cy="5784851"/>
                      </a:xfrm>
                      <a:prstGeom prst="rect">
                        <a:avLst/>
                      </a:prstGeom>
                    </p:spPr>
                  </p:pic>
                </p:oleObj>
              </mc:Fallback>
            </mc:AlternateContent>
          </a:graphicData>
        </a:graphic>
      </p:graphicFrame>
    </p:spTree>
    <p:extLst>
      <p:ext uri="{BB962C8B-B14F-4D97-AF65-F5344CB8AC3E}">
        <p14:creationId xmlns:p14="http://schemas.microsoft.com/office/powerpoint/2010/main" val="38353595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D28F1D3-E425-45FA-88DE-3EEF3D86E26A}"/>
              </a:ext>
            </a:extLst>
          </p:cNvPr>
          <p:cNvSpPr>
            <a:spLocks noGrp="1"/>
          </p:cNvSpPr>
          <p:nvPr>
            <p:ph type="dt" sz="half" idx="10"/>
          </p:nvPr>
        </p:nvSpPr>
        <p:spPr/>
        <p:txBody>
          <a:bodyPr/>
          <a:lstStyle/>
          <a:p>
            <a:r>
              <a:rPr lang="en-US"/>
              <a:t>04/08/2020</a:t>
            </a:r>
          </a:p>
        </p:txBody>
      </p:sp>
      <p:sp>
        <p:nvSpPr>
          <p:cNvPr id="3" name="Footer Placeholder 2">
            <a:extLst>
              <a:ext uri="{FF2B5EF4-FFF2-40B4-BE49-F238E27FC236}">
                <a16:creationId xmlns:a16="http://schemas.microsoft.com/office/drawing/2014/main" id="{7B72CE08-5B7B-41CF-9C3B-77333903FB6B}"/>
              </a:ext>
            </a:extLst>
          </p:cNvPr>
          <p:cNvSpPr>
            <a:spLocks noGrp="1"/>
          </p:cNvSpPr>
          <p:nvPr>
            <p:ph type="ftr" sz="quarter" idx="11"/>
          </p:nvPr>
        </p:nvSpPr>
        <p:spPr/>
        <p:txBody>
          <a:bodyPr/>
          <a:lstStyle/>
          <a:p>
            <a:r>
              <a:rPr lang="en-US"/>
              <a:t>PHY 742 -- Spring 2020 -- Lecture 28</a:t>
            </a:r>
          </a:p>
        </p:txBody>
      </p:sp>
      <p:sp>
        <p:nvSpPr>
          <p:cNvPr id="4" name="Slide Number Placeholder 3">
            <a:extLst>
              <a:ext uri="{FF2B5EF4-FFF2-40B4-BE49-F238E27FC236}">
                <a16:creationId xmlns:a16="http://schemas.microsoft.com/office/drawing/2014/main" id="{29988694-0AC2-478D-95D4-B467385AC2BC}"/>
              </a:ext>
            </a:extLst>
          </p:cNvPr>
          <p:cNvSpPr>
            <a:spLocks noGrp="1"/>
          </p:cNvSpPr>
          <p:nvPr>
            <p:ph type="sldNum" sz="quarter" idx="12"/>
          </p:nvPr>
        </p:nvSpPr>
        <p:spPr/>
        <p:txBody>
          <a:bodyPr/>
          <a:lstStyle/>
          <a:p>
            <a:fld id="{E23FF32D-176F-4F5B-8878-5D48FB6FF26A}" type="slidenum">
              <a:rPr lang="en-US" smtClean="0"/>
              <a:t>6</a:t>
            </a:fld>
            <a:endParaRPr lang="en-US"/>
          </a:p>
        </p:txBody>
      </p:sp>
      <p:sp>
        <p:nvSpPr>
          <p:cNvPr id="5" name="TextBox 4">
            <a:extLst>
              <a:ext uri="{FF2B5EF4-FFF2-40B4-BE49-F238E27FC236}">
                <a16:creationId xmlns:a16="http://schemas.microsoft.com/office/drawing/2014/main" id="{39B3B0FD-6062-4827-B673-DDD065583E16}"/>
              </a:ext>
            </a:extLst>
          </p:cNvPr>
          <p:cNvSpPr txBox="1"/>
          <p:nvPr/>
        </p:nvSpPr>
        <p:spPr>
          <a:xfrm>
            <a:off x="315884" y="266007"/>
            <a:ext cx="9260378" cy="461665"/>
          </a:xfrm>
          <a:prstGeom prst="rect">
            <a:avLst/>
          </a:prstGeom>
          <a:noFill/>
        </p:spPr>
        <p:txBody>
          <a:bodyPr wrap="square" rtlCol="0">
            <a:spAutoFit/>
          </a:bodyPr>
          <a:lstStyle/>
          <a:p>
            <a:pPr algn="l"/>
            <a:r>
              <a:rPr lang="en-US" sz="2400" b="1" dirty="0"/>
              <a:t>Ground state configuration for He atom</a:t>
            </a:r>
          </a:p>
        </p:txBody>
      </p:sp>
      <p:cxnSp>
        <p:nvCxnSpPr>
          <p:cNvPr id="6" name="Straight Connector 5">
            <a:extLst>
              <a:ext uri="{FF2B5EF4-FFF2-40B4-BE49-F238E27FC236}">
                <a16:creationId xmlns:a16="http://schemas.microsoft.com/office/drawing/2014/main" id="{9EAC6A35-4137-4142-9E9F-2CA20BFEBFC4}"/>
              </a:ext>
            </a:extLst>
          </p:cNvPr>
          <p:cNvCxnSpPr/>
          <p:nvPr/>
        </p:nvCxnSpPr>
        <p:spPr>
          <a:xfrm>
            <a:off x="1140226" y="5622175"/>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F0960085-D88A-4560-AF40-CEF4055E7801}"/>
              </a:ext>
            </a:extLst>
          </p:cNvPr>
          <p:cNvCxnSpPr/>
          <p:nvPr/>
        </p:nvCxnSpPr>
        <p:spPr>
          <a:xfrm>
            <a:off x="1075110" y="3081252"/>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E2E7725-CAB8-49A8-834A-9E30A57B1E72}"/>
              </a:ext>
            </a:extLst>
          </p:cNvPr>
          <p:cNvCxnSpPr/>
          <p:nvPr/>
        </p:nvCxnSpPr>
        <p:spPr>
          <a:xfrm>
            <a:off x="1075110" y="3865419"/>
            <a:ext cx="1173480" cy="0"/>
          </a:xfrm>
          <a:prstGeom prst="line">
            <a:avLst/>
          </a:prstGeom>
          <a:ln w="50800">
            <a:solidFill>
              <a:schemeClr val="tx1"/>
            </a:solidFill>
            <a:tailEnd type="none"/>
          </a:ln>
        </p:spPr>
        <p:style>
          <a:lnRef idx="1">
            <a:schemeClr val="accent1"/>
          </a:lnRef>
          <a:fillRef idx="0">
            <a:schemeClr val="accent1"/>
          </a:fillRef>
          <a:effectRef idx="0">
            <a:schemeClr val="accent1"/>
          </a:effectRef>
          <a:fontRef idx="minor">
            <a:schemeClr val="tx1"/>
          </a:fontRef>
        </p:style>
      </p:cxnSp>
      <p:graphicFrame>
        <p:nvGraphicFramePr>
          <p:cNvPr id="9" name="Object 8">
            <a:extLst>
              <a:ext uri="{FF2B5EF4-FFF2-40B4-BE49-F238E27FC236}">
                <a16:creationId xmlns:a16="http://schemas.microsoft.com/office/drawing/2014/main" id="{4FBD8883-C8CE-4571-93BD-64EAA647BBDA}"/>
              </a:ext>
            </a:extLst>
          </p:cNvPr>
          <p:cNvGraphicFramePr>
            <a:graphicFrameLocks noChangeAspect="1"/>
          </p:cNvGraphicFramePr>
          <p:nvPr>
            <p:extLst>
              <p:ext uri="{D42A27DB-BD31-4B8C-83A1-F6EECF244321}">
                <p14:modId xmlns:p14="http://schemas.microsoft.com/office/powerpoint/2010/main" val="131941053"/>
              </p:ext>
            </p:extLst>
          </p:nvPr>
        </p:nvGraphicFramePr>
        <p:xfrm>
          <a:off x="2701748" y="5236534"/>
          <a:ext cx="642735" cy="771282"/>
        </p:xfrm>
        <a:graphic>
          <a:graphicData uri="http://schemas.openxmlformats.org/presentationml/2006/ole">
            <mc:AlternateContent xmlns:mc="http://schemas.openxmlformats.org/markup-compatibility/2006">
              <mc:Choice xmlns:v="urn:schemas-microsoft-com:vml" Requires="v">
                <p:oleObj spid="_x0000_s220389" name="Equation" r:id="rId4" imgW="190440" imgH="228600" progId="Equation.DSMT4">
                  <p:embed/>
                </p:oleObj>
              </mc:Choice>
              <mc:Fallback>
                <p:oleObj name="Equation" r:id="rId4" imgW="190440" imgH="228600" progId="Equation.DSMT4">
                  <p:embed/>
                  <p:pic>
                    <p:nvPicPr>
                      <p:cNvPr id="19" name="Object 18">
                        <a:extLst>
                          <a:ext uri="{FF2B5EF4-FFF2-40B4-BE49-F238E27FC236}">
                            <a16:creationId xmlns:a16="http://schemas.microsoft.com/office/drawing/2014/main" id="{695E43DF-A6CE-4B0F-BDAC-A1DC7180CF1E}"/>
                          </a:ext>
                        </a:extLst>
                      </p:cNvPr>
                      <p:cNvPicPr/>
                      <p:nvPr/>
                    </p:nvPicPr>
                    <p:blipFill>
                      <a:blip r:embed="rId5"/>
                      <a:stretch>
                        <a:fillRect/>
                      </a:stretch>
                    </p:blipFill>
                    <p:spPr>
                      <a:xfrm>
                        <a:off x="2701748" y="5236534"/>
                        <a:ext cx="642735" cy="771282"/>
                      </a:xfrm>
                      <a:prstGeom prst="rect">
                        <a:avLst/>
                      </a:prstGeom>
                    </p:spPr>
                  </p:pic>
                </p:oleObj>
              </mc:Fallback>
            </mc:AlternateContent>
          </a:graphicData>
        </a:graphic>
      </p:graphicFrame>
      <p:graphicFrame>
        <p:nvGraphicFramePr>
          <p:cNvPr id="10" name="Object 9">
            <a:extLst>
              <a:ext uri="{FF2B5EF4-FFF2-40B4-BE49-F238E27FC236}">
                <a16:creationId xmlns:a16="http://schemas.microsoft.com/office/drawing/2014/main" id="{57599052-68BC-49C7-A70B-A2671C9ACBAE}"/>
              </a:ext>
            </a:extLst>
          </p:cNvPr>
          <p:cNvGraphicFramePr>
            <a:graphicFrameLocks noChangeAspect="1"/>
          </p:cNvGraphicFramePr>
          <p:nvPr>
            <p:extLst>
              <p:ext uri="{D42A27DB-BD31-4B8C-83A1-F6EECF244321}">
                <p14:modId xmlns:p14="http://schemas.microsoft.com/office/powerpoint/2010/main" val="2965995040"/>
              </p:ext>
            </p:extLst>
          </p:nvPr>
        </p:nvGraphicFramePr>
        <p:xfrm>
          <a:off x="2555269" y="3582538"/>
          <a:ext cx="1173480" cy="719230"/>
        </p:xfrm>
        <a:graphic>
          <a:graphicData uri="http://schemas.openxmlformats.org/presentationml/2006/ole">
            <mc:AlternateContent xmlns:mc="http://schemas.openxmlformats.org/markup-compatibility/2006">
              <mc:Choice xmlns:v="urn:schemas-microsoft-com:vml" Requires="v">
                <p:oleObj spid="_x0000_s220390" name="Equation" r:id="rId6" imgW="393480" imgH="241200" progId="Equation.DSMT4">
                  <p:embed/>
                </p:oleObj>
              </mc:Choice>
              <mc:Fallback>
                <p:oleObj name="Equation" r:id="rId6" imgW="393480" imgH="241200" progId="Equation.DSMT4">
                  <p:embed/>
                  <p:pic>
                    <p:nvPicPr>
                      <p:cNvPr id="20" name="Object 19">
                        <a:extLst>
                          <a:ext uri="{FF2B5EF4-FFF2-40B4-BE49-F238E27FC236}">
                            <a16:creationId xmlns:a16="http://schemas.microsoft.com/office/drawing/2014/main" id="{1588E698-6B21-45D7-99D2-A37872EACDCF}"/>
                          </a:ext>
                        </a:extLst>
                      </p:cNvPr>
                      <p:cNvPicPr/>
                      <p:nvPr/>
                    </p:nvPicPr>
                    <p:blipFill>
                      <a:blip r:embed="rId7"/>
                      <a:stretch>
                        <a:fillRect/>
                      </a:stretch>
                    </p:blipFill>
                    <p:spPr>
                      <a:xfrm>
                        <a:off x="2555269" y="3582538"/>
                        <a:ext cx="1173480" cy="719230"/>
                      </a:xfrm>
                      <a:prstGeom prst="rect">
                        <a:avLst/>
                      </a:prstGeom>
                    </p:spPr>
                  </p:pic>
                </p:oleObj>
              </mc:Fallback>
            </mc:AlternateContent>
          </a:graphicData>
        </a:graphic>
      </p:graphicFrame>
      <p:graphicFrame>
        <p:nvGraphicFramePr>
          <p:cNvPr id="11" name="Object 10">
            <a:extLst>
              <a:ext uri="{FF2B5EF4-FFF2-40B4-BE49-F238E27FC236}">
                <a16:creationId xmlns:a16="http://schemas.microsoft.com/office/drawing/2014/main" id="{F296DDE7-AD48-4AA3-8A5E-FB11A4133E2A}"/>
              </a:ext>
            </a:extLst>
          </p:cNvPr>
          <p:cNvGraphicFramePr>
            <a:graphicFrameLocks noChangeAspect="1"/>
          </p:cNvGraphicFramePr>
          <p:nvPr>
            <p:extLst>
              <p:ext uri="{D42A27DB-BD31-4B8C-83A1-F6EECF244321}">
                <p14:modId xmlns:p14="http://schemas.microsoft.com/office/powerpoint/2010/main" val="819325751"/>
              </p:ext>
            </p:extLst>
          </p:nvPr>
        </p:nvGraphicFramePr>
        <p:xfrm>
          <a:off x="2555269" y="2710823"/>
          <a:ext cx="1665551" cy="719215"/>
        </p:xfrm>
        <a:graphic>
          <a:graphicData uri="http://schemas.openxmlformats.org/presentationml/2006/ole">
            <mc:AlternateContent xmlns:mc="http://schemas.openxmlformats.org/markup-compatibility/2006">
              <mc:Choice xmlns:v="urn:schemas-microsoft-com:vml" Requires="v">
                <p:oleObj spid="_x0000_s220391" name="Equation" r:id="rId8" imgW="558720" imgH="241200" progId="Equation.DSMT4">
                  <p:embed/>
                </p:oleObj>
              </mc:Choice>
              <mc:Fallback>
                <p:oleObj name="Equation" r:id="rId8" imgW="558720" imgH="241200" progId="Equation.DSMT4">
                  <p:embed/>
                  <p:pic>
                    <p:nvPicPr>
                      <p:cNvPr id="21" name="Object 20">
                        <a:extLst>
                          <a:ext uri="{FF2B5EF4-FFF2-40B4-BE49-F238E27FC236}">
                            <a16:creationId xmlns:a16="http://schemas.microsoft.com/office/drawing/2014/main" id="{44DBAE09-36B3-4825-B6AA-E17F78085F0F}"/>
                          </a:ext>
                        </a:extLst>
                      </p:cNvPr>
                      <p:cNvPicPr/>
                      <p:nvPr/>
                    </p:nvPicPr>
                    <p:blipFill>
                      <a:blip r:embed="rId9"/>
                      <a:stretch>
                        <a:fillRect/>
                      </a:stretch>
                    </p:blipFill>
                    <p:spPr>
                      <a:xfrm>
                        <a:off x="2555269" y="2710823"/>
                        <a:ext cx="1665551" cy="719215"/>
                      </a:xfrm>
                      <a:prstGeom prst="rect">
                        <a:avLst/>
                      </a:prstGeom>
                    </p:spPr>
                  </p:pic>
                </p:oleObj>
              </mc:Fallback>
            </mc:AlternateContent>
          </a:graphicData>
        </a:graphic>
      </p:graphicFrame>
      <p:sp>
        <p:nvSpPr>
          <p:cNvPr id="12" name="TextBox 11">
            <a:extLst>
              <a:ext uri="{FF2B5EF4-FFF2-40B4-BE49-F238E27FC236}">
                <a16:creationId xmlns:a16="http://schemas.microsoft.com/office/drawing/2014/main" id="{FDB17351-F504-4E0C-9810-2878F4D105BB}"/>
              </a:ext>
            </a:extLst>
          </p:cNvPr>
          <p:cNvSpPr txBox="1"/>
          <p:nvPr/>
        </p:nvSpPr>
        <p:spPr>
          <a:xfrm>
            <a:off x="1572479" y="1698568"/>
            <a:ext cx="541713" cy="1200329"/>
          </a:xfrm>
          <a:prstGeom prst="rect">
            <a:avLst/>
          </a:prstGeom>
          <a:noFill/>
        </p:spPr>
        <p:txBody>
          <a:bodyPr wrap="square" rtlCol="0">
            <a:spAutoFit/>
          </a:bodyPr>
          <a:lstStyle/>
          <a:p>
            <a:pPr algn="l"/>
            <a:r>
              <a:rPr lang="en-US" sz="2400" b="1" dirty="0"/>
              <a:t>.</a:t>
            </a:r>
          </a:p>
          <a:p>
            <a:pPr algn="l"/>
            <a:r>
              <a:rPr lang="en-US" sz="2400" b="1" dirty="0"/>
              <a:t>.</a:t>
            </a:r>
          </a:p>
          <a:p>
            <a:pPr algn="l"/>
            <a:r>
              <a:rPr lang="en-US" sz="2400" b="1" dirty="0"/>
              <a:t>.</a:t>
            </a:r>
          </a:p>
        </p:txBody>
      </p:sp>
      <p:cxnSp>
        <p:nvCxnSpPr>
          <p:cNvPr id="14" name="Straight Arrow Connector 13">
            <a:extLst>
              <a:ext uri="{FF2B5EF4-FFF2-40B4-BE49-F238E27FC236}">
                <a16:creationId xmlns:a16="http://schemas.microsoft.com/office/drawing/2014/main" id="{DC44DC87-D82A-4006-A187-08192FCACAEB}"/>
              </a:ext>
            </a:extLst>
          </p:cNvPr>
          <p:cNvCxnSpPr/>
          <p:nvPr/>
        </p:nvCxnSpPr>
        <p:spPr>
          <a:xfrm flipV="1">
            <a:off x="1596044" y="5153891"/>
            <a:ext cx="0" cy="864524"/>
          </a:xfrm>
          <a:prstGeom prst="straightConnector1">
            <a:avLst/>
          </a:prstGeom>
          <a:ln w="508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4FA0CAEE-3B15-401D-A9DF-B5E4E42A8CDE}"/>
              </a:ext>
            </a:extLst>
          </p:cNvPr>
          <p:cNvCxnSpPr/>
          <p:nvPr/>
        </p:nvCxnSpPr>
        <p:spPr>
          <a:xfrm flipV="1">
            <a:off x="1881446" y="5156666"/>
            <a:ext cx="0" cy="864524"/>
          </a:xfrm>
          <a:prstGeom prst="straightConnector1">
            <a:avLst/>
          </a:prstGeom>
          <a:ln w="50800">
            <a:solidFill>
              <a:schemeClr val="tx1"/>
            </a:solidFill>
            <a:headEnd type="triangle"/>
            <a:tailEnd type="none"/>
          </a:ln>
        </p:spPr>
        <p:style>
          <a:lnRef idx="1">
            <a:schemeClr val="accent1"/>
          </a:lnRef>
          <a:fillRef idx="0">
            <a:schemeClr val="accent1"/>
          </a:fillRef>
          <a:effectRef idx="0">
            <a:schemeClr val="accent1"/>
          </a:effectRef>
          <a:fontRef idx="minor">
            <a:schemeClr val="tx1"/>
          </a:fontRef>
        </p:style>
      </p:cxnSp>
      <p:graphicFrame>
        <p:nvGraphicFramePr>
          <p:cNvPr id="16" name="Object 15">
            <a:extLst>
              <a:ext uri="{FF2B5EF4-FFF2-40B4-BE49-F238E27FC236}">
                <a16:creationId xmlns:a16="http://schemas.microsoft.com/office/drawing/2014/main" id="{DD59BF69-B93C-4E51-B7C3-723C73423A57}"/>
              </a:ext>
            </a:extLst>
          </p:cNvPr>
          <p:cNvGraphicFramePr>
            <a:graphicFrameLocks noChangeAspect="1"/>
          </p:cNvGraphicFramePr>
          <p:nvPr>
            <p:extLst>
              <p:ext uri="{D42A27DB-BD31-4B8C-83A1-F6EECF244321}">
                <p14:modId xmlns:p14="http://schemas.microsoft.com/office/powerpoint/2010/main" val="2588799748"/>
              </p:ext>
            </p:extLst>
          </p:nvPr>
        </p:nvGraphicFramePr>
        <p:xfrm>
          <a:off x="5306636" y="3429000"/>
          <a:ext cx="3992323" cy="1093787"/>
        </p:xfrm>
        <a:graphic>
          <a:graphicData uri="http://schemas.openxmlformats.org/presentationml/2006/ole">
            <mc:AlternateContent xmlns:mc="http://schemas.openxmlformats.org/markup-compatibility/2006">
              <mc:Choice xmlns:v="urn:schemas-microsoft-com:vml" Requires="v">
                <p:oleObj spid="_x0000_s220392" name="Equation" r:id="rId10" imgW="927000" imgH="253800" progId="Equation.DSMT4">
                  <p:embed/>
                </p:oleObj>
              </mc:Choice>
              <mc:Fallback>
                <p:oleObj name="Equation" r:id="rId10" imgW="927000" imgH="253800" progId="Equation.DSMT4">
                  <p:embed/>
                  <p:pic>
                    <p:nvPicPr>
                      <p:cNvPr id="0" name=""/>
                      <p:cNvPicPr/>
                      <p:nvPr/>
                    </p:nvPicPr>
                    <p:blipFill>
                      <a:blip r:embed="rId11"/>
                      <a:stretch>
                        <a:fillRect/>
                      </a:stretch>
                    </p:blipFill>
                    <p:spPr>
                      <a:xfrm>
                        <a:off x="5306636" y="3429000"/>
                        <a:ext cx="3992323" cy="1093787"/>
                      </a:xfrm>
                      <a:prstGeom prst="rect">
                        <a:avLst/>
                      </a:prstGeom>
                    </p:spPr>
                  </p:pic>
                </p:oleObj>
              </mc:Fallback>
            </mc:AlternateContent>
          </a:graphicData>
        </a:graphic>
      </p:graphicFrame>
    </p:spTree>
    <p:extLst>
      <p:ext uri="{BB962C8B-B14F-4D97-AF65-F5344CB8AC3E}">
        <p14:creationId xmlns:p14="http://schemas.microsoft.com/office/powerpoint/2010/main" val="1252174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0C00F5-8400-45BC-AAD5-B9549B347EB1}"/>
              </a:ext>
            </a:extLst>
          </p:cNvPr>
          <p:cNvSpPr>
            <a:spLocks noGrp="1"/>
          </p:cNvSpPr>
          <p:nvPr>
            <p:ph type="dt" sz="half" idx="10"/>
          </p:nvPr>
        </p:nvSpPr>
        <p:spPr/>
        <p:txBody>
          <a:bodyPr/>
          <a:lstStyle/>
          <a:p>
            <a:r>
              <a:rPr lang="en-US"/>
              <a:t>04/08/2020</a:t>
            </a:r>
          </a:p>
        </p:txBody>
      </p:sp>
      <p:sp>
        <p:nvSpPr>
          <p:cNvPr id="3" name="Footer Placeholder 2">
            <a:extLst>
              <a:ext uri="{FF2B5EF4-FFF2-40B4-BE49-F238E27FC236}">
                <a16:creationId xmlns:a16="http://schemas.microsoft.com/office/drawing/2014/main" id="{F5EF4DBD-673D-43CD-8E71-8277CC4ED10D}"/>
              </a:ext>
            </a:extLst>
          </p:cNvPr>
          <p:cNvSpPr>
            <a:spLocks noGrp="1"/>
          </p:cNvSpPr>
          <p:nvPr>
            <p:ph type="ftr" sz="quarter" idx="11"/>
          </p:nvPr>
        </p:nvSpPr>
        <p:spPr/>
        <p:txBody>
          <a:bodyPr/>
          <a:lstStyle/>
          <a:p>
            <a:r>
              <a:rPr lang="en-US"/>
              <a:t>PHY 742 -- Spring 2020 -- Lecture 28</a:t>
            </a:r>
          </a:p>
        </p:txBody>
      </p:sp>
      <p:sp>
        <p:nvSpPr>
          <p:cNvPr id="4" name="Slide Number Placeholder 3">
            <a:extLst>
              <a:ext uri="{FF2B5EF4-FFF2-40B4-BE49-F238E27FC236}">
                <a16:creationId xmlns:a16="http://schemas.microsoft.com/office/drawing/2014/main" id="{4FA040F6-603E-474D-881A-4AFDF7B849FF}"/>
              </a:ext>
            </a:extLst>
          </p:cNvPr>
          <p:cNvSpPr>
            <a:spLocks noGrp="1"/>
          </p:cNvSpPr>
          <p:nvPr>
            <p:ph type="sldNum" sz="quarter" idx="12"/>
          </p:nvPr>
        </p:nvSpPr>
        <p:spPr/>
        <p:txBody>
          <a:bodyPr/>
          <a:lstStyle/>
          <a:p>
            <a:fld id="{E23FF32D-176F-4F5B-8878-5D48FB6FF26A}" type="slidenum">
              <a:rPr lang="en-US" smtClean="0"/>
              <a:t>7</a:t>
            </a:fld>
            <a:endParaRPr lang="en-US"/>
          </a:p>
        </p:txBody>
      </p:sp>
      <p:sp>
        <p:nvSpPr>
          <p:cNvPr id="5" name="TextBox 4">
            <a:extLst>
              <a:ext uri="{FF2B5EF4-FFF2-40B4-BE49-F238E27FC236}">
                <a16:creationId xmlns:a16="http://schemas.microsoft.com/office/drawing/2014/main" id="{9CE55653-E498-4462-995A-8FAA6E6C4D75}"/>
              </a:ext>
            </a:extLst>
          </p:cNvPr>
          <p:cNvSpPr txBox="1"/>
          <p:nvPr/>
        </p:nvSpPr>
        <p:spPr>
          <a:xfrm>
            <a:off x="328079" y="136525"/>
            <a:ext cx="9725891" cy="461665"/>
          </a:xfrm>
          <a:prstGeom prst="rect">
            <a:avLst/>
          </a:prstGeom>
          <a:noFill/>
        </p:spPr>
        <p:txBody>
          <a:bodyPr wrap="square" rtlCol="0">
            <a:spAutoFit/>
          </a:bodyPr>
          <a:lstStyle/>
          <a:p>
            <a:pPr algn="l"/>
            <a:r>
              <a:rPr lang="en-US" sz="2400" b="1" dirty="0"/>
              <a:t>Summary of results</a:t>
            </a:r>
          </a:p>
        </p:txBody>
      </p:sp>
      <p:graphicFrame>
        <p:nvGraphicFramePr>
          <p:cNvPr id="6" name="Object 5">
            <a:extLst>
              <a:ext uri="{FF2B5EF4-FFF2-40B4-BE49-F238E27FC236}">
                <a16:creationId xmlns:a16="http://schemas.microsoft.com/office/drawing/2014/main" id="{8638C265-4955-4D6F-A3AF-E6AFAD223482}"/>
              </a:ext>
            </a:extLst>
          </p:cNvPr>
          <p:cNvGraphicFramePr>
            <a:graphicFrameLocks noChangeAspect="1"/>
          </p:cNvGraphicFramePr>
          <p:nvPr>
            <p:extLst>
              <p:ext uri="{D42A27DB-BD31-4B8C-83A1-F6EECF244321}">
                <p14:modId xmlns:p14="http://schemas.microsoft.com/office/powerpoint/2010/main" val="2144927713"/>
              </p:ext>
            </p:extLst>
          </p:nvPr>
        </p:nvGraphicFramePr>
        <p:xfrm>
          <a:off x="446881" y="692660"/>
          <a:ext cx="7183438" cy="1203325"/>
        </p:xfrm>
        <a:graphic>
          <a:graphicData uri="http://schemas.openxmlformats.org/presentationml/2006/ole">
            <mc:AlternateContent xmlns:mc="http://schemas.openxmlformats.org/markup-compatibility/2006">
              <mc:Choice xmlns:v="urn:schemas-microsoft-com:vml" Requires="v">
                <p:oleObj spid="_x0000_s226410" name="Equation" r:id="rId4" imgW="3111480" imgH="520560" progId="Equation.DSMT4">
                  <p:embed/>
                </p:oleObj>
              </mc:Choice>
              <mc:Fallback>
                <p:oleObj name="Equation" r:id="rId4" imgW="3111480" imgH="520560" progId="Equation.DSMT4">
                  <p:embed/>
                  <p:pic>
                    <p:nvPicPr>
                      <p:cNvPr id="6" name="Object 5">
                        <a:extLst>
                          <a:ext uri="{FF2B5EF4-FFF2-40B4-BE49-F238E27FC236}">
                            <a16:creationId xmlns:a16="http://schemas.microsoft.com/office/drawing/2014/main" id="{7F8DBCD1-CE24-433C-AE7D-1495C1D7816C}"/>
                          </a:ext>
                        </a:extLst>
                      </p:cNvPr>
                      <p:cNvPicPr/>
                      <p:nvPr/>
                    </p:nvPicPr>
                    <p:blipFill>
                      <a:blip r:embed="rId5"/>
                      <a:stretch>
                        <a:fillRect/>
                      </a:stretch>
                    </p:blipFill>
                    <p:spPr>
                      <a:xfrm>
                        <a:off x="446881" y="692660"/>
                        <a:ext cx="7183438" cy="1203325"/>
                      </a:xfrm>
                      <a:prstGeom prst="rect">
                        <a:avLst/>
                      </a:prstGeom>
                    </p:spPr>
                  </p:pic>
                </p:oleObj>
              </mc:Fallback>
            </mc:AlternateContent>
          </a:graphicData>
        </a:graphic>
      </p:graphicFrame>
      <p:graphicFrame>
        <p:nvGraphicFramePr>
          <p:cNvPr id="7" name="Object 6">
            <a:extLst>
              <a:ext uri="{FF2B5EF4-FFF2-40B4-BE49-F238E27FC236}">
                <a16:creationId xmlns:a16="http://schemas.microsoft.com/office/drawing/2014/main" id="{E42AE33E-2D1C-4FC4-84B2-C8D80AFBF1A4}"/>
              </a:ext>
            </a:extLst>
          </p:cNvPr>
          <p:cNvGraphicFramePr>
            <a:graphicFrameLocks noChangeAspect="1"/>
          </p:cNvGraphicFramePr>
          <p:nvPr>
            <p:extLst>
              <p:ext uri="{D42A27DB-BD31-4B8C-83A1-F6EECF244321}">
                <p14:modId xmlns:p14="http://schemas.microsoft.com/office/powerpoint/2010/main" val="3102491440"/>
              </p:ext>
            </p:extLst>
          </p:nvPr>
        </p:nvGraphicFramePr>
        <p:xfrm>
          <a:off x="629199" y="1895985"/>
          <a:ext cx="9844087" cy="3906838"/>
        </p:xfrm>
        <a:graphic>
          <a:graphicData uri="http://schemas.openxmlformats.org/presentationml/2006/ole">
            <mc:AlternateContent xmlns:mc="http://schemas.openxmlformats.org/markup-compatibility/2006">
              <mc:Choice xmlns:v="urn:schemas-microsoft-com:vml" Requires="v">
                <p:oleObj spid="_x0000_s226411" name="Equation" r:id="rId6" imgW="2946240" imgH="1168200" progId="Equation.DSMT4">
                  <p:embed/>
                </p:oleObj>
              </mc:Choice>
              <mc:Fallback>
                <p:oleObj name="Equation" r:id="rId6" imgW="2946240" imgH="1168200" progId="Equation.DSMT4">
                  <p:embed/>
                  <p:pic>
                    <p:nvPicPr>
                      <p:cNvPr id="7" name="Object 6">
                        <a:extLst>
                          <a:ext uri="{FF2B5EF4-FFF2-40B4-BE49-F238E27FC236}">
                            <a16:creationId xmlns:a16="http://schemas.microsoft.com/office/drawing/2014/main" id="{D5420444-7A91-4B8F-B17E-9B7AB8B6F4E0}"/>
                          </a:ext>
                        </a:extLst>
                      </p:cNvPr>
                      <p:cNvPicPr/>
                      <p:nvPr/>
                    </p:nvPicPr>
                    <p:blipFill>
                      <a:blip r:embed="rId7"/>
                      <a:stretch>
                        <a:fillRect/>
                      </a:stretch>
                    </p:blipFill>
                    <p:spPr>
                      <a:xfrm>
                        <a:off x="629199" y="1895985"/>
                        <a:ext cx="9844087" cy="3906838"/>
                      </a:xfrm>
                      <a:prstGeom prst="rect">
                        <a:avLst/>
                      </a:prstGeom>
                    </p:spPr>
                  </p:pic>
                </p:oleObj>
              </mc:Fallback>
            </mc:AlternateContent>
          </a:graphicData>
        </a:graphic>
      </p:graphicFrame>
    </p:spTree>
    <p:extLst>
      <p:ext uri="{BB962C8B-B14F-4D97-AF65-F5344CB8AC3E}">
        <p14:creationId xmlns:p14="http://schemas.microsoft.com/office/powerpoint/2010/main" val="33981633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E6E8E71-20DF-4C08-B382-DFCA40F43F6E}"/>
              </a:ext>
            </a:extLst>
          </p:cNvPr>
          <p:cNvSpPr>
            <a:spLocks noGrp="1"/>
          </p:cNvSpPr>
          <p:nvPr>
            <p:ph type="dt" sz="half" idx="10"/>
          </p:nvPr>
        </p:nvSpPr>
        <p:spPr/>
        <p:txBody>
          <a:bodyPr/>
          <a:lstStyle/>
          <a:p>
            <a:r>
              <a:rPr lang="en-US"/>
              <a:t>04/08/2020</a:t>
            </a:r>
          </a:p>
        </p:txBody>
      </p:sp>
      <p:sp>
        <p:nvSpPr>
          <p:cNvPr id="3" name="Footer Placeholder 2">
            <a:extLst>
              <a:ext uri="{FF2B5EF4-FFF2-40B4-BE49-F238E27FC236}">
                <a16:creationId xmlns:a16="http://schemas.microsoft.com/office/drawing/2014/main" id="{3CD370EE-6855-494B-A873-7973D68DDF97}"/>
              </a:ext>
            </a:extLst>
          </p:cNvPr>
          <p:cNvSpPr>
            <a:spLocks noGrp="1"/>
          </p:cNvSpPr>
          <p:nvPr>
            <p:ph type="ftr" sz="quarter" idx="11"/>
          </p:nvPr>
        </p:nvSpPr>
        <p:spPr/>
        <p:txBody>
          <a:bodyPr/>
          <a:lstStyle/>
          <a:p>
            <a:r>
              <a:rPr lang="en-US"/>
              <a:t>PHY 742 -- Spring 2020 -- Lecture 28</a:t>
            </a:r>
          </a:p>
        </p:txBody>
      </p:sp>
      <p:sp>
        <p:nvSpPr>
          <p:cNvPr id="4" name="Slide Number Placeholder 3">
            <a:extLst>
              <a:ext uri="{FF2B5EF4-FFF2-40B4-BE49-F238E27FC236}">
                <a16:creationId xmlns:a16="http://schemas.microsoft.com/office/drawing/2014/main" id="{DBBC7E78-88A2-4282-AC54-3F16371FD89B}"/>
              </a:ext>
            </a:extLst>
          </p:cNvPr>
          <p:cNvSpPr>
            <a:spLocks noGrp="1"/>
          </p:cNvSpPr>
          <p:nvPr>
            <p:ph type="sldNum" sz="quarter" idx="12"/>
          </p:nvPr>
        </p:nvSpPr>
        <p:spPr/>
        <p:txBody>
          <a:bodyPr/>
          <a:lstStyle/>
          <a:p>
            <a:fld id="{E23FF32D-176F-4F5B-8878-5D48FB6FF26A}" type="slidenum">
              <a:rPr lang="en-US" smtClean="0"/>
              <a:t>8</a:t>
            </a:fld>
            <a:endParaRPr lang="en-US"/>
          </a:p>
        </p:txBody>
      </p:sp>
      <p:sp>
        <p:nvSpPr>
          <p:cNvPr id="5" name="TextBox 4">
            <a:extLst>
              <a:ext uri="{FF2B5EF4-FFF2-40B4-BE49-F238E27FC236}">
                <a16:creationId xmlns:a16="http://schemas.microsoft.com/office/drawing/2014/main" id="{EBB8AFD1-4528-4645-9092-EE4857D66248}"/>
              </a:ext>
            </a:extLst>
          </p:cNvPr>
          <p:cNvSpPr txBox="1"/>
          <p:nvPr/>
        </p:nvSpPr>
        <p:spPr>
          <a:xfrm>
            <a:off x="583096" y="291548"/>
            <a:ext cx="10986052" cy="2677656"/>
          </a:xfrm>
          <a:prstGeom prst="rect">
            <a:avLst/>
          </a:prstGeom>
          <a:noFill/>
        </p:spPr>
        <p:txBody>
          <a:bodyPr wrap="square" rtlCol="0">
            <a:spAutoFit/>
          </a:bodyPr>
          <a:lstStyle/>
          <a:p>
            <a:pPr algn="l"/>
            <a:r>
              <a:rPr lang="en-US" sz="2400" b="1" dirty="0"/>
              <a:t>While the ground state of the He atom is a very simple case, it illustrates the general properties of many electron atoms in a spherical environments.    Because of the spherical symmetry, total angular moment of the system is conserved.     If we assume that spin-orbit interactions are negligible, then total spin angular momentum and total orbital angular momentum are each separately conserved.   Please review Chapter 8 of your textbook to know how to “add” angular momentum using </a:t>
            </a:r>
            <a:r>
              <a:rPr lang="en-US" sz="2400" b="1" dirty="0" err="1"/>
              <a:t>Clebsch</a:t>
            </a:r>
            <a:r>
              <a:rPr lang="en-US" sz="2400" b="1" dirty="0"/>
              <a:t>-Gordan coefficients.</a:t>
            </a:r>
          </a:p>
        </p:txBody>
      </p:sp>
      <p:pic>
        <p:nvPicPr>
          <p:cNvPr id="6" name="Picture 5">
            <a:extLst>
              <a:ext uri="{FF2B5EF4-FFF2-40B4-BE49-F238E27FC236}">
                <a16:creationId xmlns:a16="http://schemas.microsoft.com/office/drawing/2014/main" id="{607A070E-7E7E-47E5-BA43-8479784ADD56}"/>
              </a:ext>
            </a:extLst>
          </p:cNvPr>
          <p:cNvPicPr>
            <a:picLocks noChangeAspect="1"/>
          </p:cNvPicPr>
          <p:nvPr/>
        </p:nvPicPr>
        <p:blipFill rotWithShape="1">
          <a:blip r:embed="rId4"/>
          <a:srcRect t="11789"/>
          <a:stretch/>
        </p:blipFill>
        <p:spPr>
          <a:xfrm>
            <a:off x="549413" y="2969204"/>
            <a:ext cx="11343474" cy="2176144"/>
          </a:xfrm>
          <a:prstGeom prst="rect">
            <a:avLst/>
          </a:prstGeom>
        </p:spPr>
      </p:pic>
      <p:graphicFrame>
        <p:nvGraphicFramePr>
          <p:cNvPr id="7" name="Object 6">
            <a:extLst>
              <a:ext uri="{FF2B5EF4-FFF2-40B4-BE49-F238E27FC236}">
                <a16:creationId xmlns:a16="http://schemas.microsoft.com/office/drawing/2014/main" id="{9B37FA15-AD56-4C3E-9908-2D157356706D}"/>
              </a:ext>
            </a:extLst>
          </p:cNvPr>
          <p:cNvGraphicFramePr>
            <a:graphicFrameLocks noChangeAspect="1"/>
          </p:cNvGraphicFramePr>
          <p:nvPr>
            <p:extLst>
              <p:ext uri="{D42A27DB-BD31-4B8C-83A1-F6EECF244321}">
                <p14:modId xmlns:p14="http://schemas.microsoft.com/office/powerpoint/2010/main" val="3555993212"/>
              </p:ext>
            </p:extLst>
          </p:nvPr>
        </p:nvGraphicFramePr>
        <p:xfrm>
          <a:off x="358075" y="5402936"/>
          <a:ext cx="11833925" cy="928151"/>
        </p:xfrm>
        <a:graphic>
          <a:graphicData uri="http://schemas.openxmlformats.org/presentationml/2006/ole">
            <mc:AlternateContent xmlns:mc="http://schemas.openxmlformats.org/markup-compatibility/2006">
              <mc:Choice xmlns:v="urn:schemas-microsoft-com:vml" Requires="v">
                <p:oleObj spid="_x0000_s227371" name="Equation" r:id="rId5" imgW="6476760" imgH="507960" progId="Equation.DSMT4">
                  <p:embed/>
                </p:oleObj>
              </mc:Choice>
              <mc:Fallback>
                <p:oleObj name="Equation" r:id="rId5" imgW="6476760" imgH="507960" progId="Equation.DSMT4">
                  <p:embed/>
                  <p:pic>
                    <p:nvPicPr>
                      <p:cNvPr id="0" name=""/>
                      <p:cNvPicPr/>
                      <p:nvPr/>
                    </p:nvPicPr>
                    <p:blipFill>
                      <a:blip r:embed="rId6"/>
                      <a:stretch>
                        <a:fillRect/>
                      </a:stretch>
                    </p:blipFill>
                    <p:spPr>
                      <a:xfrm>
                        <a:off x="358075" y="5402936"/>
                        <a:ext cx="11833925" cy="928151"/>
                      </a:xfrm>
                      <a:prstGeom prst="rect">
                        <a:avLst/>
                      </a:prstGeom>
                    </p:spPr>
                  </p:pic>
                </p:oleObj>
              </mc:Fallback>
            </mc:AlternateContent>
          </a:graphicData>
        </a:graphic>
      </p:graphicFrame>
    </p:spTree>
    <p:extLst>
      <p:ext uri="{BB962C8B-B14F-4D97-AF65-F5344CB8AC3E}">
        <p14:creationId xmlns:p14="http://schemas.microsoft.com/office/powerpoint/2010/main" val="2154748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F3A84E9-A4A6-46D1-9655-96CA3B32A494}"/>
              </a:ext>
            </a:extLst>
          </p:cNvPr>
          <p:cNvSpPr>
            <a:spLocks noGrp="1"/>
          </p:cNvSpPr>
          <p:nvPr>
            <p:ph type="dt" sz="half" idx="10"/>
          </p:nvPr>
        </p:nvSpPr>
        <p:spPr/>
        <p:txBody>
          <a:bodyPr/>
          <a:lstStyle/>
          <a:p>
            <a:r>
              <a:rPr lang="en-US"/>
              <a:t>04/08/2020</a:t>
            </a:r>
          </a:p>
        </p:txBody>
      </p:sp>
      <p:sp>
        <p:nvSpPr>
          <p:cNvPr id="3" name="Footer Placeholder 2">
            <a:extLst>
              <a:ext uri="{FF2B5EF4-FFF2-40B4-BE49-F238E27FC236}">
                <a16:creationId xmlns:a16="http://schemas.microsoft.com/office/drawing/2014/main" id="{AC657A5D-229B-44C1-BD8F-83CB899328EB}"/>
              </a:ext>
            </a:extLst>
          </p:cNvPr>
          <p:cNvSpPr>
            <a:spLocks noGrp="1"/>
          </p:cNvSpPr>
          <p:nvPr>
            <p:ph type="ftr" sz="quarter" idx="11"/>
          </p:nvPr>
        </p:nvSpPr>
        <p:spPr/>
        <p:txBody>
          <a:bodyPr/>
          <a:lstStyle/>
          <a:p>
            <a:r>
              <a:rPr lang="en-US"/>
              <a:t>PHY 742 -- Spring 2020 -- Lecture 28</a:t>
            </a:r>
          </a:p>
        </p:txBody>
      </p:sp>
      <p:sp>
        <p:nvSpPr>
          <p:cNvPr id="4" name="Slide Number Placeholder 3">
            <a:extLst>
              <a:ext uri="{FF2B5EF4-FFF2-40B4-BE49-F238E27FC236}">
                <a16:creationId xmlns:a16="http://schemas.microsoft.com/office/drawing/2014/main" id="{5DC911D1-FB72-4257-87D4-EA40E01D091F}"/>
              </a:ext>
            </a:extLst>
          </p:cNvPr>
          <p:cNvSpPr>
            <a:spLocks noGrp="1"/>
          </p:cNvSpPr>
          <p:nvPr>
            <p:ph type="sldNum" sz="quarter" idx="12"/>
          </p:nvPr>
        </p:nvSpPr>
        <p:spPr/>
        <p:txBody>
          <a:bodyPr/>
          <a:lstStyle/>
          <a:p>
            <a:fld id="{E23FF32D-176F-4F5B-8878-5D48FB6FF26A}" type="slidenum">
              <a:rPr lang="en-US" smtClean="0"/>
              <a:t>9</a:t>
            </a:fld>
            <a:endParaRPr lang="en-US"/>
          </a:p>
        </p:txBody>
      </p:sp>
      <p:sp>
        <p:nvSpPr>
          <p:cNvPr id="5" name="TextBox 4">
            <a:extLst>
              <a:ext uri="{FF2B5EF4-FFF2-40B4-BE49-F238E27FC236}">
                <a16:creationId xmlns:a16="http://schemas.microsoft.com/office/drawing/2014/main" id="{E10E5007-325D-4583-A77D-36C41C435D9B}"/>
              </a:ext>
            </a:extLst>
          </p:cNvPr>
          <p:cNvSpPr txBox="1"/>
          <p:nvPr/>
        </p:nvSpPr>
        <p:spPr>
          <a:xfrm>
            <a:off x="304800" y="318052"/>
            <a:ext cx="11423374" cy="3785652"/>
          </a:xfrm>
          <a:prstGeom prst="rect">
            <a:avLst/>
          </a:prstGeom>
          <a:noFill/>
        </p:spPr>
        <p:txBody>
          <a:bodyPr wrap="square" rtlCol="0">
            <a:spAutoFit/>
          </a:bodyPr>
          <a:lstStyle/>
          <a:p>
            <a:r>
              <a:rPr lang="en-US" sz="2400" b="1" dirty="0"/>
              <a:t>Note, for practical calculations of </a:t>
            </a:r>
            <a:r>
              <a:rPr lang="en-US" sz="2400" b="1" dirty="0" err="1"/>
              <a:t>Clebsch</a:t>
            </a:r>
            <a:r>
              <a:rPr lang="en-US" sz="2400" b="1" dirty="0"/>
              <a:t>-Gordan coefficients,  a good source is NIST’s DLMF -- </a:t>
            </a:r>
            <a:r>
              <a:rPr lang="en-US" sz="2400" b="1" dirty="0">
                <a:hlinkClick r:id="rId4"/>
              </a:rPr>
              <a:t>https://dlmf.nist.gov/34.1</a:t>
            </a:r>
            <a:endParaRPr lang="en-US" sz="2400" b="1" dirty="0"/>
          </a:p>
          <a:p>
            <a:endParaRPr lang="en-US" sz="2400" b="1" dirty="0"/>
          </a:p>
          <a:p>
            <a:endParaRPr lang="en-US" sz="2400" b="1" dirty="0"/>
          </a:p>
          <a:p>
            <a:endParaRPr lang="en-US" sz="2400" b="1" dirty="0"/>
          </a:p>
          <a:p>
            <a:endParaRPr lang="en-US" sz="2400" b="1" dirty="0"/>
          </a:p>
          <a:p>
            <a:endParaRPr lang="en-US" sz="2400" b="1" dirty="0"/>
          </a:p>
          <a:p>
            <a:endParaRPr lang="en-US" sz="2400" b="1" dirty="0"/>
          </a:p>
          <a:p>
            <a:r>
              <a:rPr lang="en-US" sz="2400" b="1" dirty="0"/>
              <a:t>Professor Carlson also has a working maple script on his website.</a:t>
            </a:r>
          </a:p>
          <a:p>
            <a:endParaRPr lang="en-US" sz="2400" b="1" dirty="0"/>
          </a:p>
        </p:txBody>
      </p:sp>
      <p:pic>
        <p:nvPicPr>
          <p:cNvPr id="6" name="Picture 5">
            <a:extLst>
              <a:ext uri="{FF2B5EF4-FFF2-40B4-BE49-F238E27FC236}">
                <a16:creationId xmlns:a16="http://schemas.microsoft.com/office/drawing/2014/main" id="{6DD81E1F-A86A-440F-9545-71D873F2A943}"/>
              </a:ext>
            </a:extLst>
          </p:cNvPr>
          <p:cNvPicPr>
            <a:picLocks noChangeAspect="1"/>
          </p:cNvPicPr>
          <p:nvPr/>
        </p:nvPicPr>
        <p:blipFill>
          <a:blip r:embed="rId5"/>
          <a:stretch>
            <a:fillRect/>
          </a:stretch>
        </p:blipFill>
        <p:spPr>
          <a:xfrm>
            <a:off x="838200" y="1464640"/>
            <a:ext cx="9086196" cy="1610347"/>
          </a:xfrm>
          <a:prstGeom prst="rect">
            <a:avLst/>
          </a:prstGeom>
        </p:spPr>
      </p:pic>
      <p:sp>
        <p:nvSpPr>
          <p:cNvPr id="7" name="TextBox 6">
            <a:extLst>
              <a:ext uri="{FF2B5EF4-FFF2-40B4-BE49-F238E27FC236}">
                <a16:creationId xmlns:a16="http://schemas.microsoft.com/office/drawing/2014/main" id="{07151258-EDE9-461B-85DE-870BF67083F5}"/>
              </a:ext>
            </a:extLst>
          </p:cNvPr>
          <p:cNvSpPr txBox="1"/>
          <p:nvPr/>
        </p:nvSpPr>
        <p:spPr>
          <a:xfrm>
            <a:off x="225287" y="3783014"/>
            <a:ext cx="11542644" cy="1200329"/>
          </a:xfrm>
          <a:prstGeom prst="rect">
            <a:avLst/>
          </a:prstGeom>
          <a:noFill/>
        </p:spPr>
        <p:txBody>
          <a:bodyPr wrap="square" rtlCol="0">
            <a:spAutoFit/>
          </a:bodyPr>
          <a:lstStyle/>
          <a:p>
            <a:pPr algn="l"/>
            <a:r>
              <a:rPr lang="en-US" sz="2400" b="1" dirty="0"/>
              <a:t>For the spherical atom without spin-orbit coupling, the total spin angular momentum S and the total orbital angular momentum L are both conserved.    The atomic term notation is </a:t>
            </a:r>
          </a:p>
        </p:txBody>
      </p:sp>
      <p:graphicFrame>
        <p:nvGraphicFramePr>
          <p:cNvPr id="8" name="Object 7">
            <a:extLst>
              <a:ext uri="{FF2B5EF4-FFF2-40B4-BE49-F238E27FC236}">
                <a16:creationId xmlns:a16="http://schemas.microsoft.com/office/drawing/2014/main" id="{95D252A8-79AA-45FD-AFD2-256A6C5EB964}"/>
              </a:ext>
            </a:extLst>
          </p:cNvPr>
          <p:cNvGraphicFramePr>
            <a:graphicFrameLocks noChangeAspect="1"/>
          </p:cNvGraphicFramePr>
          <p:nvPr>
            <p:extLst>
              <p:ext uri="{D42A27DB-BD31-4B8C-83A1-F6EECF244321}">
                <p14:modId xmlns:p14="http://schemas.microsoft.com/office/powerpoint/2010/main" val="1084676733"/>
              </p:ext>
            </p:extLst>
          </p:nvPr>
        </p:nvGraphicFramePr>
        <p:xfrm>
          <a:off x="1999409" y="4260216"/>
          <a:ext cx="2532809" cy="1645768"/>
        </p:xfrm>
        <a:graphic>
          <a:graphicData uri="http://schemas.openxmlformats.org/presentationml/2006/ole">
            <mc:AlternateContent xmlns:mc="http://schemas.openxmlformats.org/markup-compatibility/2006">
              <mc:Choice xmlns:v="urn:schemas-microsoft-com:vml" Requires="v">
                <p:oleObj spid="_x0000_s228431" name="Equation" r:id="rId6" imgW="330120" imgH="190440" progId="Equation.DSMT4">
                  <p:embed/>
                </p:oleObj>
              </mc:Choice>
              <mc:Fallback>
                <p:oleObj name="Equation" r:id="rId6" imgW="330120" imgH="190440" progId="Equation.DSMT4">
                  <p:embed/>
                  <p:pic>
                    <p:nvPicPr>
                      <p:cNvPr id="0" name=""/>
                      <p:cNvPicPr/>
                      <p:nvPr/>
                    </p:nvPicPr>
                    <p:blipFill>
                      <a:blip r:embed="rId7"/>
                      <a:stretch>
                        <a:fillRect/>
                      </a:stretch>
                    </p:blipFill>
                    <p:spPr>
                      <a:xfrm>
                        <a:off x="1999409" y="4260216"/>
                        <a:ext cx="2532809" cy="1645768"/>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A0D90247-138E-47EE-9B80-A0A1CD2C9E78}"/>
              </a:ext>
            </a:extLst>
          </p:cNvPr>
          <p:cNvGraphicFramePr>
            <a:graphicFrameLocks noChangeAspect="1"/>
          </p:cNvGraphicFramePr>
          <p:nvPr>
            <p:extLst>
              <p:ext uri="{D42A27DB-BD31-4B8C-83A1-F6EECF244321}">
                <p14:modId xmlns:p14="http://schemas.microsoft.com/office/powerpoint/2010/main" val="1123664732"/>
              </p:ext>
            </p:extLst>
          </p:nvPr>
        </p:nvGraphicFramePr>
        <p:xfrm>
          <a:off x="5233871" y="5074987"/>
          <a:ext cx="5839057" cy="678084"/>
        </p:xfrm>
        <a:graphic>
          <a:graphicData uri="http://schemas.openxmlformats.org/presentationml/2006/ole">
            <mc:AlternateContent xmlns:mc="http://schemas.openxmlformats.org/markup-compatibility/2006">
              <mc:Choice xmlns:v="urn:schemas-microsoft-com:vml" Requires="v">
                <p:oleObj spid="_x0000_s228432" name="Equation" r:id="rId8" imgW="1968480" imgH="228600" progId="Equation.DSMT4">
                  <p:embed/>
                </p:oleObj>
              </mc:Choice>
              <mc:Fallback>
                <p:oleObj name="Equation" r:id="rId8" imgW="1968480" imgH="228600" progId="Equation.DSMT4">
                  <p:embed/>
                  <p:pic>
                    <p:nvPicPr>
                      <p:cNvPr id="0" name=""/>
                      <p:cNvPicPr/>
                      <p:nvPr/>
                    </p:nvPicPr>
                    <p:blipFill>
                      <a:blip r:embed="rId9"/>
                      <a:stretch>
                        <a:fillRect/>
                      </a:stretch>
                    </p:blipFill>
                    <p:spPr>
                      <a:xfrm>
                        <a:off x="5233871" y="5074987"/>
                        <a:ext cx="5839057" cy="678084"/>
                      </a:xfrm>
                      <a:prstGeom prst="rect">
                        <a:avLst/>
                      </a:prstGeom>
                    </p:spPr>
                  </p:pic>
                </p:oleObj>
              </mc:Fallback>
            </mc:AlternateContent>
          </a:graphicData>
        </a:graphic>
      </p:graphicFrame>
    </p:spTree>
    <p:extLst>
      <p:ext uri="{BB962C8B-B14F-4D97-AF65-F5344CB8AC3E}">
        <p14:creationId xmlns:p14="http://schemas.microsoft.com/office/powerpoint/2010/main" val="14678152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ln w="50800">
          <a:solidFill>
            <a:schemeClr val="tx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sz="2400" b="1" dirty="0"/>
        </a:defP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13941</TotalTime>
  <Words>1198</Words>
  <Application>Microsoft Office PowerPoint</Application>
  <PresentationFormat>Widescreen</PresentationFormat>
  <Paragraphs>196</Paragraphs>
  <Slides>24</Slides>
  <Notes>24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24</vt:i4>
      </vt:variant>
    </vt:vector>
  </HeadingPairs>
  <TitlesOfParts>
    <vt:vector size="30" baseType="lpstr">
      <vt:lpstr>Arial</vt:lpstr>
      <vt:lpstr>Calibri</vt:lpstr>
      <vt:lpstr>Calibri Light</vt:lpstr>
      <vt:lpstr>Office Theme</vt:lpstr>
      <vt:lpstr>Equation</vt:lpstr>
      <vt:lpstr>MathType 7.0 Equation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Holzwarth, Natalie</dc:creator>
  <cp:lastModifiedBy>Holzwarth, Natalie</cp:lastModifiedBy>
  <cp:revision>779</cp:revision>
  <cp:lastPrinted>2020-04-07T21:56:35Z</cp:lastPrinted>
  <dcterms:created xsi:type="dcterms:W3CDTF">2020-01-06T21:28:26Z</dcterms:created>
  <dcterms:modified xsi:type="dcterms:W3CDTF">2020-04-07T21:57:04Z</dcterms:modified>
</cp:coreProperties>
</file>