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90" r:id="rId3"/>
    <p:sldId id="311" r:id="rId4"/>
    <p:sldId id="391" r:id="rId5"/>
    <p:sldId id="392"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362" r:id="rId21"/>
    <p:sldId id="407" r:id="rId22"/>
    <p:sldId id="408"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p:scale>
          <a:sx n="58" d="100"/>
          <a:sy n="58" d="100"/>
        </p:scale>
        <p:origin x="7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1" d="100"/>
        <a:sy n="61" d="100"/>
      </p:scale>
      <p:origin x="0" y="-826"/>
    </p:cViewPr>
  </p:sorterViewPr>
  <p:notesViewPr>
    <p:cSldViewPr snapToGrid="0">
      <p:cViewPr varScale="1">
        <p:scale>
          <a:sx n="59" d="100"/>
          <a:sy n="59" d="100"/>
        </p:scale>
        <p:origin x="2362"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0A23424-DEE1-474C-8CA6-8FF7DF8EAB4D}" type="datetimeFigureOut">
              <a:rPr lang="en-US" smtClean="0"/>
              <a:t>4/12/2020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8AA7A49-0F1F-4A7C-AF9C-8903C4070582}" type="slidenum">
              <a:rPr lang="en-US" smtClean="0"/>
              <a:t>‹#›</a:t>
            </a:fld>
            <a:endParaRPr lang="en-US"/>
          </a:p>
        </p:txBody>
      </p:sp>
    </p:spTree>
    <p:extLst>
      <p:ext uri="{BB962C8B-B14F-4D97-AF65-F5344CB8AC3E}">
        <p14:creationId xmlns:p14="http://schemas.microsoft.com/office/powerpoint/2010/main" val="82595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is not explicitly covered in your textbook.     There are quite a few sources on the internet and I will try to suggest a few as well.     The </a:t>
            </a:r>
            <a:r>
              <a:rPr lang="en-US" dirty="0" err="1"/>
              <a:t>Hartree-Fock</a:t>
            </a:r>
            <a:r>
              <a:rPr lang="en-US" dirty="0"/>
              <a:t> method is a venerable method for reasonably accurate modeling of real materials.</a:t>
            </a:r>
          </a:p>
        </p:txBody>
      </p:sp>
      <p:sp>
        <p:nvSpPr>
          <p:cNvPr id="4" name="Slide Number Placeholder 3"/>
          <p:cNvSpPr>
            <a:spLocks noGrp="1"/>
          </p:cNvSpPr>
          <p:nvPr>
            <p:ph type="sldNum" sz="quarter" idx="5"/>
          </p:nvPr>
        </p:nvSpPr>
        <p:spPr/>
        <p:txBody>
          <a:bodyPr/>
          <a:lstStyle/>
          <a:p>
            <a:fld id="{38AA7A49-0F1F-4A7C-AF9C-8903C4070582}" type="slidenum">
              <a:rPr lang="en-US" smtClean="0"/>
              <a:t>1</a:t>
            </a:fld>
            <a:endParaRPr lang="en-US"/>
          </a:p>
        </p:txBody>
      </p:sp>
    </p:spTree>
    <p:extLst>
      <p:ext uri="{BB962C8B-B14F-4D97-AF65-F5344CB8AC3E}">
        <p14:creationId xmlns:p14="http://schemas.microsoft.com/office/powerpoint/2010/main" val="363664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basis functions are not necessarily eigenfunctions of the single particle Hamiltonian.</a:t>
            </a:r>
          </a:p>
        </p:txBody>
      </p:sp>
      <p:sp>
        <p:nvSpPr>
          <p:cNvPr id="4" name="Slide Number Placeholder 3"/>
          <p:cNvSpPr>
            <a:spLocks noGrp="1"/>
          </p:cNvSpPr>
          <p:nvPr>
            <p:ph type="sldNum" sz="quarter" idx="5"/>
          </p:nvPr>
        </p:nvSpPr>
        <p:spPr/>
        <p:txBody>
          <a:bodyPr/>
          <a:lstStyle/>
          <a:p>
            <a:fld id="{38AA7A49-0F1F-4A7C-AF9C-8903C4070582}" type="slidenum">
              <a:rPr lang="en-US" smtClean="0"/>
              <a:t>10</a:t>
            </a:fld>
            <a:endParaRPr lang="en-US"/>
          </a:p>
        </p:txBody>
      </p:sp>
    </p:spTree>
    <p:extLst>
      <p:ext uri="{BB962C8B-B14F-4D97-AF65-F5344CB8AC3E}">
        <p14:creationId xmlns:p14="http://schemas.microsoft.com/office/powerpoint/2010/main" val="84659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the variational principle.</a:t>
            </a:r>
          </a:p>
        </p:txBody>
      </p:sp>
      <p:sp>
        <p:nvSpPr>
          <p:cNvPr id="4" name="Slide Number Placeholder 3"/>
          <p:cNvSpPr>
            <a:spLocks noGrp="1"/>
          </p:cNvSpPr>
          <p:nvPr>
            <p:ph type="sldNum" sz="quarter" idx="5"/>
          </p:nvPr>
        </p:nvSpPr>
        <p:spPr/>
        <p:txBody>
          <a:bodyPr/>
          <a:lstStyle/>
          <a:p>
            <a:fld id="{38AA7A49-0F1F-4A7C-AF9C-8903C4070582}" type="slidenum">
              <a:rPr lang="en-US" smtClean="0"/>
              <a:t>11</a:t>
            </a:fld>
            <a:endParaRPr lang="en-US"/>
          </a:p>
        </p:txBody>
      </p:sp>
    </p:spTree>
    <p:extLst>
      <p:ext uri="{BB962C8B-B14F-4D97-AF65-F5344CB8AC3E}">
        <p14:creationId xmlns:p14="http://schemas.microsoft.com/office/powerpoint/2010/main" val="89714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continued.</a:t>
            </a:r>
          </a:p>
        </p:txBody>
      </p:sp>
      <p:sp>
        <p:nvSpPr>
          <p:cNvPr id="4" name="Slide Number Placeholder 3"/>
          <p:cNvSpPr>
            <a:spLocks noGrp="1"/>
          </p:cNvSpPr>
          <p:nvPr>
            <p:ph type="sldNum" sz="quarter" idx="5"/>
          </p:nvPr>
        </p:nvSpPr>
        <p:spPr/>
        <p:txBody>
          <a:bodyPr/>
          <a:lstStyle/>
          <a:p>
            <a:fld id="{38AA7A49-0F1F-4A7C-AF9C-8903C4070582}" type="slidenum">
              <a:rPr lang="en-US" smtClean="0"/>
              <a:t>12</a:t>
            </a:fld>
            <a:endParaRPr lang="en-US"/>
          </a:p>
        </p:txBody>
      </p:sp>
    </p:spTree>
    <p:extLst>
      <p:ext uri="{BB962C8B-B14F-4D97-AF65-F5344CB8AC3E}">
        <p14:creationId xmlns:p14="http://schemas.microsoft.com/office/powerpoint/2010/main" val="350305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Reverence to the historical paper by </a:t>
            </a:r>
            <a:r>
              <a:rPr lang="en-US" dirty="0" err="1"/>
              <a:t>Hartree</a:t>
            </a:r>
            <a:r>
              <a:rPr lang="en-US" dirty="0"/>
              <a:t> and </a:t>
            </a:r>
            <a:r>
              <a:rPr lang="en-US" dirty="0" err="1"/>
              <a:t>Hartree</a:t>
            </a:r>
            <a:endParaRPr lang="en-US" dirty="0"/>
          </a:p>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13</a:t>
            </a:fld>
            <a:endParaRPr lang="en-US"/>
          </a:p>
        </p:txBody>
      </p:sp>
    </p:spTree>
    <p:extLst>
      <p:ext uri="{BB962C8B-B14F-4D97-AF65-F5344CB8AC3E}">
        <p14:creationId xmlns:p14="http://schemas.microsoft.com/office/powerpoint/2010/main" val="161183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14</a:t>
            </a:fld>
            <a:endParaRPr lang="en-US"/>
          </a:p>
        </p:txBody>
      </p:sp>
    </p:spTree>
    <p:extLst>
      <p:ext uri="{BB962C8B-B14F-4D97-AF65-F5344CB8AC3E}">
        <p14:creationId xmlns:p14="http://schemas.microsoft.com/office/powerpoint/2010/main" val="341328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quantization formulation</a:t>
            </a:r>
          </a:p>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15</a:t>
            </a:fld>
            <a:endParaRPr lang="en-US"/>
          </a:p>
        </p:txBody>
      </p:sp>
    </p:spTree>
    <p:extLst>
      <p:ext uri="{BB962C8B-B14F-4D97-AF65-F5344CB8AC3E}">
        <p14:creationId xmlns:p14="http://schemas.microsoft.com/office/powerpoint/2010/main" val="62492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out the integrals.</a:t>
            </a:r>
          </a:p>
        </p:txBody>
      </p:sp>
      <p:sp>
        <p:nvSpPr>
          <p:cNvPr id="4" name="Slide Number Placeholder 3"/>
          <p:cNvSpPr>
            <a:spLocks noGrp="1"/>
          </p:cNvSpPr>
          <p:nvPr>
            <p:ph type="sldNum" sz="quarter" idx="5"/>
          </p:nvPr>
        </p:nvSpPr>
        <p:spPr/>
        <p:txBody>
          <a:bodyPr/>
          <a:lstStyle/>
          <a:p>
            <a:fld id="{38AA7A49-0F1F-4A7C-AF9C-8903C4070582}" type="slidenum">
              <a:rPr lang="en-US" smtClean="0"/>
              <a:t>16</a:t>
            </a:fld>
            <a:endParaRPr lang="en-US"/>
          </a:p>
        </p:txBody>
      </p:sp>
    </p:spTree>
    <p:extLst>
      <p:ext uri="{BB962C8B-B14F-4D97-AF65-F5344CB8AC3E}">
        <p14:creationId xmlns:p14="http://schemas.microsoft.com/office/powerpoint/2010/main" val="183643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Equations resulting from orbital optimization.</a:t>
            </a:r>
          </a:p>
        </p:txBody>
      </p:sp>
      <p:sp>
        <p:nvSpPr>
          <p:cNvPr id="4" name="Slide Number Placeholder 3"/>
          <p:cNvSpPr>
            <a:spLocks noGrp="1"/>
          </p:cNvSpPr>
          <p:nvPr>
            <p:ph type="sldNum" sz="quarter" idx="5"/>
          </p:nvPr>
        </p:nvSpPr>
        <p:spPr/>
        <p:txBody>
          <a:bodyPr/>
          <a:lstStyle/>
          <a:p>
            <a:fld id="{38AA7A49-0F1F-4A7C-AF9C-8903C4070582}" type="slidenum">
              <a:rPr lang="en-US" smtClean="0"/>
              <a:t>17</a:t>
            </a:fld>
            <a:endParaRPr lang="en-US"/>
          </a:p>
        </p:txBody>
      </p:sp>
    </p:spTree>
    <p:extLst>
      <p:ext uri="{BB962C8B-B14F-4D97-AF65-F5344CB8AC3E}">
        <p14:creationId xmlns:p14="http://schemas.microsoft.com/office/powerpoint/2010/main" val="3155942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Simplified structure of equations.</a:t>
            </a:r>
          </a:p>
        </p:txBody>
      </p:sp>
      <p:sp>
        <p:nvSpPr>
          <p:cNvPr id="4" name="Slide Number Placeholder 3"/>
          <p:cNvSpPr>
            <a:spLocks noGrp="1"/>
          </p:cNvSpPr>
          <p:nvPr>
            <p:ph type="sldNum" sz="quarter" idx="5"/>
          </p:nvPr>
        </p:nvSpPr>
        <p:spPr/>
        <p:txBody>
          <a:bodyPr/>
          <a:lstStyle/>
          <a:p>
            <a:fld id="{38AA7A49-0F1F-4A7C-AF9C-8903C4070582}" type="slidenum">
              <a:rPr lang="en-US" smtClean="0"/>
              <a:t>18</a:t>
            </a:fld>
            <a:endParaRPr lang="en-US"/>
          </a:p>
        </p:txBody>
      </p:sp>
    </p:spTree>
    <p:extLst>
      <p:ext uri="{BB962C8B-B14F-4D97-AF65-F5344CB8AC3E}">
        <p14:creationId xmlns:p14="http://schemas.microsoft.com/office/powerpoint/2010/main" val="4111482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Iteration process in order to achieve self-consistency.</a:t>
            </a:r>
          </a:p>
        </p:txBody>
      </p:sp>
      <p:sp>
        <p:nvSpPr>
          <p:cNvPr id="4" name="Slide Number Placeholder 3"/>
          <p:cNvSpPr>
            <a:spLocks noGrp="1"/>
          </p:cNvSpPr>
          <p:nvPr>
            <p:ph type="sldNum" sz="quarter" idx="5"/>
          </p:nvPr>
        </p:nvSpPr>
        <p:spPr/>
        <p:txBody>
          <a:bodyPr/>
          <a:lstStyle/>
          <a:p>
            <a:fld id="{38AA7A49-0F1F-4A7C-AF9C-8903C4070582}" type="slidenum">
              <a:rPr lang="en-US" smtClean="0"/>
              <a:t>19</a:t>
            </a:fld>
            <a:endParaRPr lang="en-US"/>
          </a:p>
        </p:txBody>
      </p:sp>
    </p:spTree>
    <p:extLst>
      <p:ext uri="{BB962C8B-B14F-4D97-AF65-F5344CB8AC3E}">
        <p14:creationId xmlns:p14="http://schemas.microsoft.com/office/powerpoint/2010/main" val="213497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first lectures, we will focus on treatment of an atom.</a:t>
            </a:r>
          </a:p>
        </p:txBody>
      </p:sp>
      <p:sp>
        <p:nvSpPr>
          <p:cNvPr id="4" name="Slide Number Placeholder 3"/>
          <p:cNvSpPr>
            <a:spLocks noGrp="1"/>
          </p:cNvSpPr>
          <p:nvPr>
            <p:ph type="sldNum" sz="quarter" idx="5"/>
          </p:nvPr>
        </p:nvSpPr>
        <p:spPr/>
        <p:txBody>
          <a:bodyPr/>
          <a:lstStyle/>
          <a:p>
            <a:fld id="{38AA7A49-0F1F-4A7C-AF9C-8903C4070582}" type="slidenum">
              <a:rPr lang="en-US" smtClean="0"/>
              <a:t>2</a:t>
            </a:fld>
            <a:endParaRPr lang="en-US"/>
          </a:p>
        </p:txBody>
      </p:sp>
    </p:spTree>
    <p:extLst>
      <p:ext uri="{BB962C8B-B14F-4D97-AF65-F5344CB8AC3E}">
        <p14:creationId xmlns:p14="http://schemas.microsoft.com/office/powerpoint/2010/main" val="3721435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studied by </a:t>
            </a:r>
            <a:r>
              <a:rPr lang="en-US" dirty="0" err="1"/>
              <a:t>Hartree</a:t>
            </a:r>
            <a:r>
              <a:rPr lang="en-US" dirty="0"/>
              <a:t> and </a:t>
            </a:r>
            <a:r>
              <a:rPr lang="en-US" dirty="0" err="1"/>
              <a:t>Hartree</a:t>
            </a:r>
            <a:r>
              <a:rPr lang="en-US" dirty="0"/>
              <a:t>.</a:t>
            </a:r>
          </a:p>
        </p:txBody>
      </p:sp>
      <p:sp>
        <p:nvSpPr>
          <p:cNvPr id="4" name="Slide Number Placeholder 3"/>
          <p:cNvSpPr>
            <a:spLocks noGrp="1"/>
          </p:cNvSpPr>
          <p:nvPr>
            <p:ph type="sldNum" sz="quarter" idx="5"/>
          </p:nvPr>
        </p:nvSpPr>
        <p:spPr/>
        <p:txBody>
          <a:bodyPr/>
          <a:lstStyle/>
          <a:p>
            <a:fld id="{38AA7A49-0F1F-4A7C-AF9C-8903C4070582}" type="slidenum">
              <a:rPr lang="en-US" smtClean="0"/>
              <a:t>20</a:t>
            </a:fld>
            <a:endParaRPr lang="en-US"/>
          </a:p>
        </p:txBody>
      </p:sp>
    </p:spTree>
    <p:extLst>
      <p:ext uri="{BB962C8B-B14F-4D97-AF65-F5344CB8AC3E}">
        <p14:creationId xmlns:p14="http://schemas.microsoft.com/office/powerpoint/2010/main" val="1356188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radial wave functions from paper.</a:t>
            </a:r>
          </a:p>
        </p:txBody>
      </p:sp>
      <p:sp>
        <p:nvSpPr>
          <p:cNvPr id="4" name="Slide Number Placeholder 3"/>
          <p:cNvSpPr>
            <a:spLocks noGrp="1"/>
          </p:cNvSpPr>
          <p:nvPr>
            <p:ph type="sldNum" sz="quarter" idx="5"/>
          </p:nvPr>
        </p:nvSpPr>
        <p:spPr/>
        <p:txBody>
          <a:bodyPr/>
          <a:lstStyle/>
          <a:p>
            <a:fld id="{38AA7A49-0F1F-4A7C-AF9C-8903C4070582}" type="slidenum">
              <a:rPr lang="en-US" smtClean="0"/>
              <a:t>21</a:t>
            </a:fld>
            <a:endParaRPr lang="en-US"/>
          </a:p>
        </p:txBody>
      </p:sp>
    </p:spTree>
    <p:extLst>
      <p:ext uri="{BB962C8B-B14F-4D97-AF65-F5344CB8AC3E}">
        <p14:creationId xmlns:p14="http://schemas.microsoft.com/office/powerpoint/2010/main" val="747544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method for carrying out </a:t>
            </a:r>
            <a:r>
              <a:rPr lang="en-US" dirty="0" err="1"/>
              <a:t>Hartre-Fock</a:t>
            </a:r>
            <a:r>
              <a:rPr lang="en-US"/>
              <a:t> analysis. </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22</a:t>
            </a:fld>
            <a:endParaRPr lang="en-US"/>
          </a:p>
        </p:txBody>
      </p:sp>
    </p:spTree>
    <p:extLst>
      <p:ext uri="{BB962C8B-B14F-4D97-AF65-F5344CB8AC3E}">
        <p14:creationId xmlns:p14="http://schemas.microsoft.com/office/powerpoint/2010/main" val="284972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homework problem for this lecture involves evaluating some of the integrals we have been </a:t>
            </a:r>
            <a:r>
              <a:rPr lang="en-US" dirty="0" err="1"/>
              <a:t>discussiong</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3</a:t>
            </a:fld>
            <a:endParaRPr lang="en-US"/>
          </a:p>
        </p:txBody>
      </p:sp>
    </p:spTree>
    <p:extLst>
      <p:ext uri="{BB962C8B-B14F-4D97-AF65-F5344CB8AC3E}">
        <p14:creationId xmlns:p14="http://schemas.microsoft.com/office/powerpoint/2010/main" val="293799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4</a:t>
            </a:fld>
            <a:endParaRPr lang="en-US"/>
          </a:p>
        </p:txBody>
      </p:sp>
    </p:spTree>
    <p:extLst>
      <p:ext uri="{BB962C8B-B14F-4D97-AF65-F5344CB8AC3E}">
        <p14:creationId xmlns:p14="http://schemas.microsoft.com/office/powerpoint/2010/main" val="377291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week, we introduced the NIST Atomic Spectra Database.    Here is another example – Fe which shows some of the complexity involved with transition metal materials.</a:t>
            </a:r>
          </a:p>
        </p:txBody>
      </p:sp>
      <p:sp>
        <p:nvSpPr>
          <p:cNvPr id="4" name="Slide Number Placeholder 3"/>
          <p:cNvSpPr>
            <a:spLocks noGrp="1"/>
          </p:cNvSpPr>
          <p:nvPr>
            <p:ph type="sldNum" sz="quarter" idx="5"/>
          </p:nvPr>
        </p:nvSpPr>
        <p:spPr/>
        <p:txBody>
          <a:bodyPr/>
          <a:lstStyle/>
          <a:p>
            <a:fld id="{38AA7A49-0F1F-4A7C-AF9C-8903C4070582}" type="slidenum">
              <a:rPr lang="en-US" smtClean="0"/>
              <a:t>5</a:t>
            </a:fld>
            <a:endParaRPr lang="en-US"/>
          </a:p>
        </p:txBody>
      </p:sp>
    </p:spTree>
    <p:extLst>
      <p:ext uri="{BB962C8B-B14F-4D97-AF65-F5344CB8AC3E}">
        <p14:creationId xmlns:p14="http://schemas.microsoft.com/office/powerpoint/2010/main" val="390642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points</a:t>
            </a:r>
          </a:p>
        </p:txBody>
      </p:sp>
      <p:sp>
        <p:nvSpPr>
          <p:cNvPr id="4" name="Slide Number Placeholder 3"/>
          <p:cNvSpPr>
            <a:spLocks noGrp="1"/>
          </p:cNvSpPr>
          <p:nvPr>
            <p:ph type="sldNum" sz="quarter" idx="5"/>
          </p:nvPr>
        </p:nvSpPr>
        <p:spPr/>
        <p:txBody>
          <a:bodyPr/>
          <a:lstStyle/>
          <a:p>
            <a:fld id="{38AA7A49-0F1F-4A7C-AF9C-8903C4070582}" type="slidenum">
              <a:rPr lang="en-US" smtClean="0"/>
              <a:t>6</a:t>
            </a:fld>
            <a:endParaRPr lang="en-US"/>
          </a:p>
        </p:txBody>
      </p:sp>
    </p:spTree>
    <p:extLst>
      <p:ext uri="{BB962C8B-B14F-4D97-AF65-F5344CB8AC3E}">
        <p14:creationId xmlns:p14="http://schemas.microsoft.com/office/powerpoint/2010/main" val="318295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the properties of identical Fermi particles.</a:t>
            </a:r>
          </a:p>
        </p:txBody>
      </p:sp>
      <p:sp>
        <p:nvSpPr>
          <p:cNvPr id="4" name="Slide Number Placeholder 3"/>
          <p:cNvSpPr>
            <a:spLocks noGrp="1"/>
          </p:cNvSpPr>
          <p:nvPr>
            <p:ph type="sldNum" sz="quarter" idx="5"/>
          </p:nvPr>
        </p:nvSpPr>
        <p:spPr/>
        <p:txBody>
          <a:bodyPr/>
          <a:lstStyle/>
          <a:p>
            <a:fld id="{38AA7A49-0F1F-4A7C-AF9C-8903C4070582}" type="slidenum">
              <a:rPr lang="en-US" smtClean="0"/>
              <a:t>7</a:t>
            </a:fld>
            <a:endParaRPr lang="en-US"/>
          </a:p>
        </p:txBody>
      </p:sp>
    </p:spTree>
    <p:extLst>
      <p:ext uri="{BB962C8B-B14F-4D97-AF65-F5344CB8AC3E}">
        <p14:creationId xmlns:p14="http://schemas.microsoft.com/office/powerpoint/2010/main" val="1923097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Identification of one-electron and two-electron terms.</a:t>
            </a:r>
          </a:p>
        </p:txBody>
      </p:sp>
      <p:sp>
        <p:nvSpPr>
          <p:cNvPr id="4" name="Slide Number Placeholder 3"/>
          <p:cNvSpPr>
            <a:spLocks noGrp="1"/>
          </p:cNvSpPr>
          <p:nvPr>
            <p:ph type="sldNum" sz="quarter" idx="5"/>
          </p:nvPr>
        </p:nvSpPr>
        <p:spPr/>
        <p:txBody>
          <a:bodyPr/>
          <a:lstStyle/>
          <a:p>
            <a:fld id="{38AA7A49-0F1F-4A7C-AF9C-8903C4070582}" type="slidenum">
              <a:rPr lang="en-US" smtClean="0"/>
              <a:t>8</a:t>
            </a:fld>
            <a:endParaRPr lang="en-US"/>
          </a:p>
        </p:txBody>
      </p:sp>
    </p:spTree>
    <p:extLst>
      <p:ext uri="{BB962C8B-B14F-4D97-AF65-F5344CB8AC3E}">
        <p14:creationId xmlns:p14="http://schemas.microsoft.com/office/powerpoint/2010/main" val="113142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quantization formulation.</a:t>
            </a:r>
          </a:p>
        </p:txBody>
      </p:sp>
      <p:sp>
        <p:nvSpPr>
          <p:cNvPr id="4" name="Slide Number Placeholder 3"/>
          <p:cNvSpPr>
            <a:spLocks noGrp="1"/>
          </p:cNvSpPr>
          <p:nvPr>
            <p:ph type="sldNum" sz="quarter" idx="5"/>
          </p:nvPr>
        </p:nvSpPr>
        <p:spPr/>
        <p:txBody>
          <a:bodyPr/>
          <a:lstStyle/>
          <a:p>
            <a:fld id="{38AA7A49-0F1F-4A7C-AF9C-8903C4070582}" type="slidenum">
              <a:rPr lang="en-US" smtClean="0"/>
              <a:t>9</a:t>
            </a:fld>
            <a:endParaRPr lang="en-US"/>
          </a:p>
        </p:txBody>
      </p:sp>
    </p:spTree>
    <p:extLst>
      <p:ext uri="{BB962C8B-B14F-4D97-AF65-F5344CB8AC3E}">
        <p14:creationId xmlns:p14="http://schemas.microsoft.com/office/powerpoint/2010/main" val="368210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F497-A5E9-4C61-8DD2-C67536062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46D2AD-FD3F-43BF-948D-3FA989879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BA076A-EA06-4A71-94CC-203804D2ED10}"/>
              </a:ext>
            </a:extLst>
          </p:cNvPr>
          <p:cNvSpPr>
            <a:spLocks noGrp="1"/>
          </p:cNvSpPr>
          <p:nvPr>
            <p:ph type="dt" sz="half" idx="10"/>
          </p:nvPr>
        </p:nvSpPr>
        <p:spPr/>
        <p:txBody>
          <a:bodyPr/>
          <a:lstStyle/>
          <a:p>
            <a:r>
              <a:rPr lang="en-US"/>
              <a:t>04/13/2020</a:t>
            </a:r>
          </a:p>
        </p:txBody>
      </p:sp>
      <p:sp>
        <p:nvSpPr>
          <p:cNvPr id="5" name="Footer Placeholder 4">
            <a:extLst>
              <a:ext uri="{FF2B5EF4-FFF2-40B4-BE49-F238E27FC236}">
                <a16:creationId xmlns:a16="http://schemas.microsoft.com/office/drawing/2014/main" id="{D3720456-84EA-4916-948F-73ABC5ACB2FF}"/>
              </a:ext>
            </a:extLst>
          </p:cNvPr>
          <p:cNvSpPr>
            <a:spLocks noGrp="1"/>
          </p:cNvSpPr>
          <p:nvPr>
            <p:ph type="ftr" sz="quarter" idx="11"/>
          </p:nvPr>
        </p:nvSpPr>
        <p:spPr/>
        <p:txBody>
          <a:bodyPr/>
          <a:lstStyle/>
          <a:p>
            <a:r>
              <a:rPr lang="en-US"/>
              <a:t>PHY 742 -- Spring 2020 -- Lecture 29</a:t>
            </a:r>
          </a:p>
        </p:txBody>
      </p:sp>
      <p:sp>
        <p:nvSpPr>
          <p:cNvPr id="6" name="Slide Number Placeholder 5">
            <a:extLst>
              <a:ext uri="{FF2B5EF4-FFF2-40B4-BE49-F238E27FC236}">
                <a16:creationId xmlns:a16="http://schemas.microsoft.com/office/drawing/2014/main" id="{D6313371-8CAE-4B0B-92C7-900AD7639914}"/>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224299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2F82-780C-4CBB-83B1-349660859D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CDEA14-E7D1-46B1-98BA-F527B011DA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FCA7C-20A0-4DEA-8387-33C305D96F2F}"/>
              </a:ext>
            </a:extLst>
          </p:cNvPr>
          <p:cNvSpPr>
            <a:spLocks noGrp="1"/>
          </p:cNvSpPr>
          <p:nvPr>
            <p:ph type="dt" sz="half" idx="10"/>
          </p:nvPr>
        </p:nvSpPr>
        <p:spPr/>
        <p:txBody>
          <a:bodyPr/>
          <a:lstStyle/>
          <a:p>
            <a:r>
              <a:rPr lang="en-US"/>
              <a:t>04/13/2020</a:t>
            </a:r>
          </a:p>
        </p:txBody>
      </p:sp>
      <p:sp>
        <p:nvSpPr>
          <p:cNvPr id="5" name="Footer Placeholder 4">
            <a:extLst>
              <a:ext uri="{FF2B5EF4-FFF2-40B4-BE49-F238E27FC236}">
                <a16:creationId xmlns:a16="http://schemas.microsoft.com/office/drawing/2014/main" id="{55A1930C-54CC-4E2D-AD9A-1FC85887B208}"/>
              </a:ext>
            </a:extLst>
          </p:cNvPr>
          <p:cNvSpPr>
            <a:spLocks noGrp="1"/>
          </p:cNvSpPr>
          <p:nvPr>
            <p:ph type="ftr" sz="quarter" idx="11"/>
          </p:nvPr>
        </p:nvSpPr>
        <p:spPr/>
        <p:txBody>
          <a:bodyPr/>
          <a:lstStyle/>
          <a:p>
            <a:r>
              <a:rPr lang="en-US"/>
              <a:t>PHY 742 -- Spring 2020 -- Lecture 29</a:t>
            </a:r>
          </a:p>
        </p:txBody>
      </p:sp>
      <p:sp>
        <p:nvSpPr>
          <p:cNvPr id="6" name="Slide Number Placeholder 5">
            <a:extLst>
              <a:ext uri="{FF2B5EF4-FFF2-40B4-BE49-F238E27FC236}">
                <a16:creationId xmlns:a16="http://schemas.microsoft.com/office/drawing/2014/main" id="{C811DD32-0F83-4F7F-B0E2-FB45EBB5221C}"/>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211081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64B19-F58C-45FB-9E9A-385B7805C9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362D9-1E9E-442E-B047-AE1614678E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BC61B-863C-44FC-9331-94BA55168CB2}"/>
              </a:ext>
            </a:extLst>
          </p:cNvPr>
          <p:cNvSpPr>
            <a:spLocks noGrp="1"/>
          </p:cNvSpPr>
          <p:nvPr>
            <p:ph type="dt" sz="half" idx="10"/>
          </p:nvPr>
        </p:nvSpPr>
        <p:spPr/>
        <p:txBody>
          <a:bodyPr/>
          <a:lstStyle/>
          <a:p>
            <a:r>
              <a:rPr lang="en-US"/>
              <a:t>04/13/2020</a:t>
            </a:r>
          </a:p>
        </p:txBody>
      </p:sp>
      <p:sp>
        <p:nvSpPr>
          <p:cNvPr id="5" name="Footer Placeholder 4">
            <a:extLst>
              <a:ext uri="{FF2B5EF4-FFF2-40B4-BE49-F238E27FC236}">
                <a16:creationId xmlns:a16="http://schemas.microsoft.com/office/drawing/2014/main" id="{C755744F-E4BA-459D-AE6B-2DB3880329B8}"/>
              </a:ext>
            </a:extLst>
          </p:cNvPr>
          <p:cNvSpPr>
            <a:spLocks noGrp="1"/>
          </p:cNvSpPr>
          <p:nvPr>
            <p:ph type="ftr" sz="quarter" idx="11"/>
          </p:nvPr>
        </p:nvSpPr>
        <p:spPr/>
        <p:txBody>
          <a:bodyPr/>
          <a:lstStyle/>
          <a:p>
            <a:r>
              <a:rPr lang="en-US"/>
              <a:t>PHY 742 -- Spring 2020 -- Lecture 29</a:t>
            </a:r>
          </a:p>
        </p:txBody>
      </p:sp>
      <p:sp>
        <p:nvSpPr>
          <p:cNvPr id="6" name="Slide Number Placeholder 5">
            <a:extLst>
              <a:ext uri="{FF2B5EF4-FFF2-40B4-BE49-F238E27FC236}">
                <a16:creationId xmlns:a16="http://schemas.microsoft.com/office/drawing/2014/main" id="{22BB1BC9-9855-4C70-9B5C-BB8F4E0BC9F8}"/>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13009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4966-86B8-402E-9BA2-D33BBA94F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AEFEC4-D09E-4544-A694-598E7A574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9B898-250C-4875-A787-14FF5F01E2B3}"/>
              </a:ext>
            </a:extLst>
          </p:cNvPr>
          <p:cNvSpPr>
            <a:spLocks noGrp="1"/>
          </p:cNvSpPr>
          <p:nvPr>
            <p:ph type="dt" sz="half" idx="10"/>
          </p:nvPr>
        </p:nvSpPr>
        <p:spPr/>
        <p:txBody>
          <a:bodyPr/>
          <a:lstStyle/>
          <a:p>
            <a:r>
              <a:rPr lang="en-US"/>
              <a:t>04/13/2020</a:t>
            </a:r>
          </a:p>
        </p:txBody>
      </p:sp>
      <p:sp>
        <p:nvSpPr>
          <p:cNvPr id="5" name="Footer Placeholder 4">
            <a:extLst>
              <a:ext uri="{FF2B5EF4-FFF2-40B4-BE49-F238E27FC236}">
                <a16:creationId xmlns:a16="http://schemas.microsoft.com/office/drawing/2014/main" id="{0F9C07F1-A9AF-4115-81A3-41F014A716E4}"/>
              </a:ext>
            </a:extLst>
          </p:cNvPr>
          <p:cNvSpPr>
            <a:spLocks noGrp="1"/>
          </p:cNvSpPr>
          <p:nvPr>
            <p:ph type="ftr" sz="quarter" idx="11"/>
          </p:nvPr>
        </p:nvSpPr>
        <p:spPr/>
        <p:txBody>
          <a:bodyPr/>
          <a:lstStyle/>
          <a:p>
            <a:r>
              <a:rPr lang="en-US"/>
              <a:t>PHY 742 -- Spring 2020 -- Lecture 29</a:t>
            </a:r>
          </a:p>
        </p:txBody>
      </p:sp>
      <p:sp>
        <p:nvSpPr>
          <p:cNvPr id="6" name="Slide Number Placeholder 5">
            <a:extLst>
              <a:ext uri="{FF2B5EF4-FFF2-40B4-BE49-F238E27FC236}">
                <a16:creationId xmlns:a16="http://schemas.microsoft.com/office/drawing/2014/main" id="{2567EA63-35CE-409D-9D63-32B81544264E}"/>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17981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426A-932B-4595-B736-145AA31AC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CE67A1-6A7E-4ED6-A372-E099402FF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62875-98FD-4ABB-8AD4-DFEFF55CBD0A}"/>
              </a:ext>
            </a:extLst>
          </p:cNvPr>
          <p:cNvSpPr>
            <a:spLocks noGrp="1"/>
          </p:cNvSpPr>
          <p:nvPr>
            <p:ph type="dt" sz="half" idx="10"/>
          </p:nvPr>
        </p:nvSpPr>
        <p:spPr/>
        <p:txBody>
          <a:bodyPr/>
          <a:lstStyle/>
          <a:p>
            <a:r>
              <a:rPr lang="en-US"/>
              <a:t>04/13/2020</a:t>
            </a:r>
          </a:p>
        </p:txBody>
      </p:sp>
      <p:sp>
        <p:nvSpPr>
          <p:cNvPr id="5" name="Footer Placeholder 4">
            <a:extLst>
              <a:ext uri="{FF2B5EF4-FFF2-40B4-BE49-F238E27FC236}">
                <a16:creationId xmlns:a16="http://schemas.microsoft.com/office/drawing/2014/main" id="{FA058357-845B-446B-8911-32E50D49019A}"/>
              </a:ext>
            </a:extLst>
          </p:cNvPr>
          <p:cNvSpPr>
            <a:spLocks noGrp="1"/>
          </p:cNvSpPr>
          <p:nvPr>
            <p:ph type="ftr" sz="quarter" idx="11"/>
          </p:nvPr>
        </p:nvSpPr>
        <p:spPr/>
        <p:txBody>
          <a:bodyPr/>
          <a:lstStyle/>
          <a:p>
            <a:r>
              <a:rPr lang="en-US"/>
              <a:t>PHY 742 -- Spring 2020 -- Lecture 29</a:t>
            </a:r>
          </a:p>
        </p:txBody>
      </p:sp>
      <p:sp>
        <p:nvSpPr>
          <p:cNvPr id="6" name="Slide Number Placeholder 5">
            <a:extLst>
              <a:ext uri="{FF2B5EF4-FFF2-40B4-BE49-F238E27FC236}">
                <a16:creationId xmlns:a16="http://schemas.microsoft.com/office/drawing/2014/main" id="{36326E2F-E54B-44CF-848B-031A2CD0B52A}"/>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5493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B750-F87B-4D5D-93E1-9BCF781A7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6538C5-2D6C-4EC4-AAF1-25E97921C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9D746-A70C-482F-ACB8-1C85222D1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29C9B4-5CD2-496E-AFD8-37C676DA3D70}"/>
              </a:ext>
            </a:extLst>
          </p:cNvPr>
          <p:cNvSpPr>
            <a:spLocks noGrp="1"/>
          </p:cNvSpPr>
          <p:nvPr>
            <p:ph type="dt" sz="half" idx="10"/>
          </p:nvPr>
        </p:nvSpPr>
        <p:spPr/>
        <p:txBody>
          <a:bodyPr/>
          <a:lstStyle/>
          <a:p>
            <a:r>
              <a:rPr lang="en-US"/>
              <a:t>04/13/2020</a:t>
            </a:r>
          </a:p>
        </p:txBody>
      </p:sp>
      <p:sp>
        <p:nvSpPr>
          <p:cNvPr id="6" name="Footer Placeholder 5">
            <a:extLst>
              <a:ext uri="{FF2B5EF4-FFF2-40B4-BE49-F238E27FC236}">
                <a16:creationId xmlns:a16="http://schemas.microsoft.com/office/drawing/2014/main" id="{2B9446BC-5FDD-46BB-B5D7-3AD40708BE89}"/>
              </a:ext>
            </a:extLst>
          </p:cNvPr>
          <p:cNvSpPr>
            <a:spLocks noGrp="1"/>
          </p:cNvSpPr>
          <p:nvPr>
            <p:ph type="ftr" sz="quarter" idx="11"/>
          </p:nvPr>
        </p:nvSpPr>
        <p:spPr/>
        <p:txBody>
          <a:bodyPr/>
          <a:lstStyle/>
          <a:p>
            <a:r>
              <a:rPr lang="en-US"/>
              <a:t>PHY 742 -- Spring 2020 -- Lecture 29</a:t>
            </a:r>
          </a:p>
        </p:txBody>
      </p:sp>
      <p:sp>
        <p:nvSpPr>
          <p:cNvPr id="7" name="Slide Number Placeholder 6">
            <a:extLst>
              <a:ext uri="{FF2B5EF4-FFF2-40B4-BE49-F238E27FC236}">
                <a16:creationId xmlns:a16="http://schemas.microsoft.com/office/drawing/2014/main" id="{3F7616E5-0507-413E-82EA-2076FA70C99D}"/>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72650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33AF-C970-4ECB-989D-B542CE1B16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E7BCB3-987A-40D1-A6D5-A48316199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525F2-7FC0-4E85-8FC3-402AC58C7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F0E247-922C-44FB-9CB7-51F25F74D1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08B50-67A0-4FAE-A622-70849C5320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ABA142-702D-4CC2-8501-1E9277B0DB1A}"/>
              </a:ext>
            </a:extLst>
          </p:cNvPr>
          <p:cNvSpPr>
            <a:spLocks noGrp="1"/>
          </p:cNvSpPr>
          <p:nvPr>
            <p:ph type="dt" sz="half" idx="10"/>
          </p:nvPr>
        </p:nvSpPr>
        <p:spPr/>
        <p:txBody>
          <a:bodyPr/>
          <a:lstStyle/>
          <a:p>
            <a:r>
              <a:rPr lang="en-US"/>
              <a:t>04/13/2020</a:t>
            </a:r>
          </a:p>
        </p:txBody>
      </p:sp>
      <p:sp>
        <p:nvSpPr>
          <p:cNvPr id="8" name="Footer Placeholder 7">
            <a:extLst>
              <a:ext uri="{FF2B5EF4-FFF2-40B4-BE49-F238E27FC236}">
                <a16:creationId xmlns:a16="http://schemas.microsoft.com/office/drawing/2014/main" id="{5A8FB12D-80AB-4488-A8B7-BBB0385D3A16}"/>
              </a:ext>
            </a:extLst>
          </p:cNvPr>
          <p:cNvSpPr>
            <a:spLocks noGrp="1"/>
          </p:cNvSpPr>
          <p:nvPr>
            <p:ph type="ftr" sz="quarter" idx="11"/>
          </p:nvPr>
        </p:nvSpPr>
        <p:spPr/>
        <p:txBody>
          <a:bodyPr/>
          <a:lstStyle/>
          <a:p>
            <a:r>
              <a:rPr lang="en-US"/>
              <a:t>PHY 742 -- Spring 2020 -- Lecture 29</a:t>
            </a:r>
          </a:p>
        </p:txBody>
      </p:sp>
      <p:sp>
        <p:nvSpPr>
          <p:cNvPr id="9" name="Slide Number Placeholder 8">
            <a:extLst>
              <a:ext uri="{FF2B5EF4-FFF2-40B4-BE49-F238E27FC236}">
                <a16:creationId xmlns:a16="http://schemas.microsoft.com/office/drawing/2014/main" id="{9EC94D60-AA5A-4D8A-A333-D0FED73F6C61}"/>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37722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2D50-2F3A-4587-8A19-DC4243C8F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EABA41-A056-42C9-A088-800CC1D397D7}"/>
              </a:ext>
            </a:extLst>
          </p:cNvPr>
          <p:cNvSpPr>
            <a:spLocks noGrp="1"/>
          </p:cNvSpPr>
          <p:nvPr>
            <p:ph type="dt" sz="half" idx="10"/>
          </p:nvPr>
        </p:nvSpPr>
        <p:spPr/>
        <p:txBody>
          <a:bodyPr/>
          <a:lstStyle/>
          <a:p>
            <a:r>
              <a:rPr lang="en-US"/>
              <a:t>04/13/2020</a:t>
            </a:r>
          </a:p>
        </p:txBody>
      </p:sp>
      <p:sp>
        <p:nvSpPr>
          <p:cNvPr id="4" name="Footer Placeholder 3">
            <a:extLst>
              <a:ext uri="{FF2B5EF4-FFF2-40B4-BE49-F238E27FC236}">
                <a16:creationId xmlns:a16="http://schemas.microsoft.com/office/drawing/2014/main" id="{C87E1D39-223B-4998-A81D-710C884F4C89}"/>
              </a:ext>
            </a:extLst>
          </p:cNvPr>
          <p:cNvSpPr>
            <a:spLocks noGrp="1"/>
          </p:cNvSpPr>
          <p:nvPr>
            <p:ph type="ftr" sz="quarter" idx="11"/>
          </p:nvPr>
        </p:nvSpPr>
        <p:spPr/>
        <p:txBody>
          <a:bodyPr/>
          <a:lstStyle/>
          <a:p>
            <a:r>
              <a:rPr lang="en-US"/>
              <a:t>PHY 742 -- Spring 2020 -- Lecture 29</a:t>
            </a:r>
          </a:p>
        </p:txBody>
      </p:sp>
      <p:sp>
        <p:nvSpPr>
          <p:cNvPr id="5" name="Slide Number Placeholder 4">
            <a:extLst>
              <a:ext uri="{FF2B5EF4-FFF2-40B4-BE49-F238E27FC236}">
                <a16:creationId xmlns:a16="http://schemas.microsoft.com/office/drawing/2014/main" id="{D1CADD9E-80D2-4757-8007-42751614F5A3}"/>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25376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35D-6259-4874-A199-79A2BD3F7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5A14D0-11E6-4E4B-A212-F41E7331D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4D400D-2F5C-4029-9008-8512F5863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1C6CB-DFB1-409F-B80F-9407F13E448D}"/>
              </a:ext>
            </a:extLst>
          </p:cNvPr>
          <p:cNvSpPr>
            <a:spLocks noGrp="1"/>
          </p:cNvSpPr>
          <p:nvPr>
            <p:ph type="dt" sz="half" idx="10"/>
          </p:nvPr>
        </p:nvSpPr>
        <p:spPr/>
        <p:txBody>
          <a:bodyPr/>
          <a:lstStyle/>
          <a:p>
            <a:r>
              <a:rPr lang="en-US"/>
              <a:t>04/13/2020</a:t>
            </a:r>
          </a:p>
        </p:txBody>
      </p:sp>
      <p:sp>
        <p:nvSpPr>
          <p:cNvPr id="6" name="Footer Placeholder 5">
            <a:extLst>
              <a:ext uri="{FF2B5EF4-FFF2-40B4-BE49-F238E27FC236}">
                <a16:creationId xmlns:a16="http://schemas.microsoft.com/office/drawing/2014/main" id="{766BE28C-1731-4E1D-89CC-D4A856D51395}"/>
              </a:ext>
            </a:extLst>
          </p:cNvPr>
          <p:cNvSpPr>
            <a:spLocks noGrp="1"/>
          </p:cNvSpPr>
          <p:nvPr>
            <p:ph type="ftr" sz="quarter" idx="11"/>
          </p:nvPr>
        </p:nvSpPr>
        <p:spPr/>
        <p:txBody>
          <a:bodyPr/>
          <a:lstStyle/>
          <a:p>
            <a:r>
              <a:rPr lang="en-US"/>
              <a:t>PHY 742 -- Spring 2020 -- Lecture 29</a:t>
            </a:r>
          </a:p>
        </p:txBody>
      </p:sp>
      <p:sp>
        <p:nvSpPr>
          <p:cNvPr id="7" name="Slide Number Placeholder 6">
            <a:extLst>
              <a:ext uri="{FF2B5EF4-FFF2-40B4-BE49-F238E27FC236}">
                <a16:creationId xmlns:a16="http://schemas.microsoft.com/office/drawing/2014/main" id="{F24FF162-F1B8-43E9-BD62-336C3F8D0B30}"/>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419926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9440-5B84-4CA3-902B-C99D5BAB7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20380B-5F54-4F29-BA68-9613EA62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2F114C-DEF1-43DA-A018-A61AF27A4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97CDD-6591-467E-923D-293A51F6E595}"/>
              </a:ext>
            </a:extLst>
          </p:cNvPr>
          <p:cNvSpPr>
            <a:spLocks noGrp="1"/>
          </p:cNvSpPr>
          <p:nvPr>
            <p:ph type="dt" sz="half" idx="10"/>
          </p:nvPr>
        </p:nvSpPr>
        <p:spPr/>
        <p:txBody>
          <a:bodyPr/>
          <a:lstStyle/>
          <a:p>
            <a:r>
              <a:rPr lang="en-US"/>
              <a:t>04/13/2020</a:t>
            </a:r>
          </a:p>
        </p:txBody>
      </p:sp>
      <p:sp>
        <p:nvSpPr>
          <p:cNvPr id="6" name="Footer Placeholder 5">
            <a:extLst>
              <a:ext uri="{FF2B5EF4-FFF2-40B4-BE49-F238E27FC236}">
                <a16:creationId xmlns:a16="http://schemas.microsoft.com/office/drawing/2014/main" id="{1E5180B6-B6AF-4100-977C-AC48DA7DFB93}"/>
              </a:ext>
            </a:extLst>
          </p:cNvPr>
          <p:cNvSpPr>
            <a:spLocks noGrp="1"/>
          </p:cNvSpPr>
          <p:nvPr>
            <p:ph type="ftr" sz="quarter" idx="11"/>
          </p:nvPr>
        </p:nvSpPr>
        <p:spPr/>
        <p:txBody>
          <a:bodyPr/>
          <a:lstStyle/>
          <a:p>
            <a:r>
              <a:rPr lang="en-US"/>
              <a:t>PHY 742 -- Spring 2020 -- Lecture 29</a:t>
            </a:r>
          </a:p>
        </p:txBody>
      </p:sp>
      <p:sp>
        <p:nvSpPr>
          <p:cNvPr id="7" name="Slide Number Placeholder 6">
            <a:extLst>
              <a:ext uri="{FF2B5EF4-FFF2-40B4-BE49-F238E27FC236}">
                <a16:creationId xmlns:a16="http://schemas.microsoft.com/office/drawing/2014/main" id="{4C54C474-8B60-40C8-ACE4-281D5011C399}"/>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14757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04/13/2020</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742 -- Spring 2020 -- Lecture 29</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akeforest-university.zoom.us/my/natalie.holzwarth"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12.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8.wmf"/><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BDF17C-E82C-4B81-A5F8-25A9209377FF}"/>
              </a:ext>
            </a:extLst>
          </p:cNvPr>
          <p:cNvSpPr>
            <a:spLocks noGrp="1"/>
          </p:cNvSpPr>
          <p:nvPr>
            <p:ph type="dt" sz="half" idx="10"/>
          </p:nvPr>
        </p:nvSpPr>
        <p:spPr/>
        <p:txBody>
          <a:bodyPr/>
          <a:lstStyle/>
          <a:p>
            <a:r>
              <a:rPr lang="en-US"/>
              <a:t>04/13/2020</a:t>
            </a:r>
          </a:p>
        </p:txBody>
      </p:sp>
      <p:sp>
        <p:nvSpPr>
          <p:cNvPr id="5" name="Footer Placeholder 4">
            <a:extLst>
              <a:ext uri="{FF2B5EF4-FFF2-40B4-BE49-F238E27FC236}">
                <a16:creationId xmlns:a16="http://schemas.microsoft.com/office/drawing/2014/main" id="{C2D94DB1-3467-40A8-BA89-DE9108A662DF}"/>
              </a:ext>
            </a:extLst>
          </p:cNvPr>
          <p:cNvSpPr>
            <a:spLocks noGrp="1"/>
          </p:cNvSpPr>
          <p:nvPr>
            <p:ph type="ftr" sz="quarter" idx="11"/>
          </p:nvPr>
        </p:nvSpPr>
        <p:spPr/>
        <p:txBody>
          <a:bodyPr/>
          <a:lstStyle/>
          <a:p>
            <a:r>
              <a:rPr lang="en-US"/>
              <a:t>PHY 742 -- Spring 2020 -- Lecture 29</a:t>
            </a:r>
          </a:p>
        </p:txBody>
      </p:sp>
      <p:sp>
        <p:nvSpPr>
          <p:cNvPr id="6" name="Slide Number Placeholder 5">
            <a:extLst>
              <a:ext uri="{FF2B5EF4-FFF2-40B4-BE49-F238E27FC236}">
                <a16:creationId xmlns:a16="http://schemas.microsoft.com/office/drawing/2014/main" id="{7FB6E637-08E0-4D49-9E0B-D8B5E5D0312A}"/>
              </a:ext>
            </a:extLst>
          </p:cNvPr>
          <p:cNvSpPr>
            <a:spLocks noGrp="1"/>
          </p:cNvSpPr>
          <p:nvPr>
            <p:ph type="sldNum" sz="quarter" idx="12"/>
          </p:nvPr>
        </p:nvSpPr>
        <p:spPr/>
        <p:txBody>
          <a:bodyPr/>
          <a:lstStyle/>
          <a:p>
            <a:fld id="{E23FF32D-176F-4F5B-8878-5D48FB6FF26A}" type="slidenum">
              <a:rPr lang="en-US" smtClean="0"/>
              <a:t>1</a:t>
            </a:fld>
            <a:endParaRPr lang="en-US"/>
          </a:p>
        </p:txBody>
      </p:sp>
      <p:sp>
        <p:nvSpPr>
          <p:cNvPr id="7" name="TextBox 6">
            <a:extLst>
              <a:ext uri="{FF2B5EF4-FFF2-40B4-BE49-F238E27FC236}">
                <a16:creationId xmlns:a16="http://schemas.microsoft.com/office/drawing/2014/main" id="{7ADFEB32-EBCA-4FF9-87C1-9C7CDFA7CAA0}"/>
              </a:ext>
            </a:extLst>
          </p:cNvPr>
          <p:cNvSpPr txBox="1"/>
          <p:nvPr/>
        </p:nvSpPr>
        <p:spPr>
          <a:xfrm>
            <a:off x="260808" y="136525"/>
            <a:ext cx="11670384" cy="2077731"/>
          </a:xfrm>
          <a:prstGeom prst="rect">
            <a:avLst/>
          </a:prstGeom>
          <a:noFill/>
        </p:spPr>
        <p:txBody>
          <a:bodyPr wrap="square" rtlCol="0">
            <a:spAutoFit/>
          </a:bodyPr>
          <a:lstStyle/>
          <a:p>
            <a:pPr algn="ctr"/>
            <a:r>
              <a:rPr lang="en-US" sz="3200" b="1" dirty="0"/>
              <a:t>PHY 742 Quantum Mechanics II</a:t>
            </a:r>
          </a:p>
          <a:p>
            <a:pPr algn="ctr"/>
            <a:r>
              <a:rPr lang="en-US" sz="3200" b="1" dirty="0"/>
              <a:t>1-1:50 AM  MWF  via video link:</a:t>
            </a:r>
          </a:p>
          <a:p>
            <a:pPr algn="ctr"/>
            <a:r>
              <a:rPr lang="en-US" sz="3200" b="1" dirty="0">
                <a:hlinkClick r:id="rId3"/>
              </a:rPr>
              <a:t>https://wakeforest-university.zoom.us/my/natalie.holzwarth </a:t>
            </a:r>
            <a:endParaRPr lang="en-US" sz="3200" b="1" dirty="0"/>
          </a:p>
          <a:p>
            <a:pPr algn="ctr"/>
            <a:endParaRPr lang="en-US" sz="3200" b="1" dirty="0"/>
          </a:p>
        </p:txBody>
      </p:sp>
      <p:sp>
        <p:nvSpPr>
          <p:cNvPr id="8" name="TextBox 7">
            <a:extLst>
              <a:ext uri="{FF2B5EF4-FFF2-40B4-BE49-F238E27FC236}">
                <a16:creationId xmlns:a16="http://schemas.microsoft.com/office/drawing/2014/main" id="{BEACAB1C-FE86-41A1-866F-CAF434231243}"/>
              </a:ext>
            </a:extLst>
          </p:cNvPr>
          <p:cNvSpPr txBox="1"/>
          <p:nvPr/>
        </p:nvSpPr>
        <p:spPr>
          <a:xfrm>
            <a:off x="238028" y="1820822"/>
            <a:ext cx="11972040" cy="4401205"/>
          </a:xfrm>
          <a:prstGeom prst="rect">
            <a:avLst/>
          </a:prstGeom>
          <a:noFill/>
        </p:spPr>
        <p:txBody>
          <a:bodyPr wrap="square" rtlCol="0">
            <a:spAutoFit/>
          </a:bodyPr>
          <a:lstStyle/>
          <a:p>
            <a:pPr algn="ctr"/>
            <a:r>
              <a:rPr lang="en-US" sz="3200" b="1" dirty="0">
                <a:solidFill>
                  <a:srgbClr val="7030A0"/>
                </a:solidFill>
              </a:rPr>
              <a:t>Plan for Lecture 29</a:t>
            </a:r>
          </a:p>
          <a:p>
            <a:pPr algn="ctr"/>
            <a:endParaRPr lang="en-US" sz="1000" b="1" dirty="0">
              <a:solidFill>
                <a:srgbClr val="7030A0"/>
              </a:solidFill>
            </a:endParaRPr>
          </a:p>
          <a:p>
            <a:pPr algn="ctr"/>
            <a:r>
              <a:rPr lang="en-US" sz="3200" b="1" dirty="0" err="1">
                <a:solidFill>
                  <a:srgbClr val="7030A0"/>
                </a:solidFill>
              </a:rPr>
              <a:t>Hartree-Fock</a:t>
            </a:r>
            <a:r>
              <a:rPr lang="en-US" sz="3200" b="1" dirty="0">
                <a:solidFill>
                  <a:srgbClr val="7030A0"/>
                </a:solidFill>
              </a:rPr>
              <a:t> approximation; specifically applied to the analysis  of a multi electron atom</a:t>
            </a:r>
          </a:p>
          <a:p>
            <a:pPr algn="ctr"/>
            <a:endParaRPr lang="en-US" sz="1400" b="1" dirty="0">
              <a:solidFill>
                <a:srgbClr val="7030A0"/>
              </a:solidFill>
            </a:endParaRPr>
          </a:p>
          <a:p>
            <a:r>
              <a:rPr lang="en-US" sz="3200" b="1" dirty="0">
                <a:solidFill>
                  <a:srgbClr val="7030A0"/>
                </a:solidFill>
              </a:rPr>
              <a:t>This material is not explicitly treated in your textbook, but does build on what we learned in Chapter 10.</a:t>
            </a:r>
          </a:p>
          <a:p>
            <a:pPr marL="1428750" lvl="2" indent="-514350">
              <a:buFont typeface="+mj-lt"/>
              <a:buAutoNum type="arabicPeriod"/>
            </a:pPr>
            <a:r>
              <a:rPr lang="en-US" sz="3200" b="1" dirty="0">
                <a:solidFill>
                  <a:schemeClr val="folHlink"/>
                </a:solidFill>
              </a:rPr>
              <a:t>Review and motivation</a:t>
            </a:r>
          </a:p>
          <a:p>
            <a:pPr marL="1428750" lvl="2" indent="-514350">
              <a:buFont typeface="+mj-lt"/>
              <a:buAutoNum type="arabicPeriod"/>
            </a:pPr>
            <a:r>
              <a:rPr lang="en-US" sz="3200" b="1" dirty="0">
                <a:solidFill>
                  <a:schemeClr val="folHlink"/>
                </a:solidFill>
              </a:rPr>
              <a:t>The </a:t>
            </a:r>
            <a:r>
              <a:rPr lang="en-US" sz="3200" b="1" dirty="0" err="1">
                <a:solidFill>
                  <a:schemeClr val="folHlink"/>
                </a:solidFill>
              </a:rPr>
              <a:t>Hartree-Fock</a:t>
            </a:r>
            <a:r>
              <a:rPr lang="en-US" sz="3200" b="1" dirty="0">
                <a:solidFill>
                  <a:schemeClr val="folHlink"/>
                </a:solidFill>
              </a:rPr>
              <a:t> analysis</a:t>
            </a:r>
          </a:p>
          <a:p>
            <a:pPr marL="1428750" lvl="2" indent="-514350">
              <a:buFont typeface="+mj-lt"/>
              <a:buAutoNum type="arabicPeriod"/>
            </a:pPr>
            <a:r>
              <a:rPr lang="en-US" sz="3200" b="1" dirty="0" err="1">
                <a:solidFill>
                  <a:schemeClr val="folHlink"/>
                </a:solidFill>
              </a:rPr>
              <a:t>Hartree-Fock</a:t>
            </a:r>
            <a:r>
              <a:rPr lang="en-US" sz="3200" b="1" dirty="0">
                <a:solidFill>
                  <a:schemeClr val="folHlink"/>
                </a:solidFill>
              </a:rPr>
              <a:t> analysis specifically for an atom</a:t>
            </a:r>
          </a:p>
        </p:txBody>
      </p:sp>
    </p:spTree>
    <p:extLst>
      <p:ext uri="{BB962C8B-B14F-4D97-AF65-F5344CB8AC3E}">
        <p14:creationId xmlns:p14="http://schemas.microsoft.com/office/powerpoint/2010/main" val="217825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8A9AD-67CD-4D0B-9D51-5381B55310B1}"/>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0CD5BCBB-D126-41DC-89C6-1A61BBCB3EF5}"/>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34C15A3C-63B2-4416-BA99-A105407833C9}"/>
              </a:ext>
            </a:extLst>
          </p:cNvPr>
          <p:cNvSpPr>
            <a:spLocks noGrp="1"/>
          </p:cNvSpPr>
          <p:nvPr>
            <p:ph type="sldNum" sz="quarter" idx="12"/>
          </p:nvPr>
        </p:nvSpPr>
        <p:spPr/>
        <p:txBody>
          <a:bodyPr/>
          <a:lstStyle/>
          <a:p>
            <a:fld id="{E23FF32D-176F-4F5B-8878-5D48FB6FF26A}" type="slidenum">
              <a:rPr lang="en-US" smtClean="0"/>
              <a:t>10</a:t>
            </a:fld>
            <a:endParaRPr lang="en-US"/>
          </a:p>
        </p:txBody>
      </p:sp>
      <p:graphicFrame>
        <p:nvGraphicFramePr>
          <p:cNvPr id="5" name="Object 4">
            <a:extLst>
              <a:ext uri="{FF2B5EF4-FFF2-40B4-BE49-F238E27FC236}">
                <a16:creationId xmlns:a16="http://schemas.microsoft.com/office/drawing/2014/main" id="{7D4661F8-B3A5-4B24-BD9B-BE9957C473F6}"/>
              </a:ext>
            </a:extLst>
          </p:cNvPr>
          <p:cNvGraphicFramePr>
            <a:graphicFrameLocks noChangeAspect="1"/>
          </p:cNvGraphicFramePr>
          <p:nvPr>
            <p:extLst>
              <p:ext uri="{D42A27DB-BD31-4B8C-83A1-F6EECF244321}">
                <p14:modId xmlns:p14="http://schemas.microsoft.com/office/powerpoint/2010/main" val="2075473037"/>
              </p:ext>
            </p:extLst>
          </p:nvPr>
        </p:nvGraphicFramePr>
        <p:xfrm>
          <a:off x="308927" y="136525"/>
          <a:ext cx="10583863" cy="1217613"/>
        </p:xfrm>
        <a:graphic>
          <a:graphicData uri="http://schemas.openxmlformats.org/presentationml/2006/ole">
            <mc:AlternateContent xmlns:mc="http://schemas.openxmlformats.org/markup-compatibility/2006">
              <mc:Choice xmlns:v="urn:schemas-microsoft-com:vml" Requires="v">
                <p:oleObj spid="_x0000_s244754" name="Equation" r:id="rId4" imgW="4203360" imgH="482400" progId="Equation.DSMT4">
                  <p:embed/>
                </p:oleObj>
              </mc:Choice>
              <mc:Fallback>
                <p:oleObj name="Equation" r:id="rId4" imgW="4203360" imgH="482400" progId="Equation.DSMT4">
                  <p:embed/>
                  <p:pic>
                    <p:nvPicPr>
                      <p:cNvPr id="5" name="Object 4">
                        <a:extLst>
                          <a:ext uri="{FF2B5EF4-FFF2-40B4-BE49-F238E27FC236}">
                            <a16:creationId xmlns:a16="http://schemas.microsoft.com/office/drawing/2014/main" id="{7D4661F8-B3A5-4B24-BD9B-BE9957C473F6}"/>
                          </a:ext>
                        </a:extLst>
                      </p:cNvPr>
                      <p:cNvPicPr/>
                      <p:nvPr/>
                    </p:nvPicPr>
                    <p:blipFill>
                      <a:blip r:embed="rId5"/>
                      <a:stretch>
                        <a:fillRect/>
                      </a:stretch>
                    </p:blipFill>
                    <p:spPr>
                      <a:xfrm>
                        <a:off x="308927" y="136525"/>
                        <a:ext cx="10583863" cy="12176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355644C-F800-40D4-934A-00DDBD628CFF}"/>
              </a:ext>
            </a:extLst>
          </p:cNvPr>
          <p:cNvGraphicFramePr>
            <a:graphicFrameLocks noChangeAspect="1"/>
          </p:cNvGraphicFramePr>
          <p:nvPr>
            <p:extLst>
              <p:ext uri="{D42A27DB-BD31-4B8C-83A1-F6EECF244321}">
                <p14:modId xmlns:p14="http://schemas.microsoft.com/office/powerpoint/2010/main" val="4036191959"/>
              </p:ext>
            </p:extLst>
          </p:nvPr>
        </p:nvGraphicFramePr>
        <p:xfrm>
          <a:off x="527050" y="1476374"/>
          <a:ext cx="10550525" cy="5062538"/>
        </p:xfrm>
        <a:graphic>
          <a:graphicData uri="http://schemas.openxmlformats.org/presentationml/2006/ole">
            <mc:AlternateContent xmlns:mc="http://schemas.openxmlformats.org/markup-compatibility/2006">
              <mc:Choice xmlns:v="urn:schemas-microsoft-com:vml" Requires="v">
                <p:oleObj spid="_x0000_s244755" name="Equation" r:id="rId6" imgW="5003640" imgH="2400120" progId="Equation.DSMT4">
                  <p:embed/>
                </p:oleObj>
              </mc:Choice>
              <mc:Fallback>
                <p:oleObj name="Equation" r:id="rId6" imgW="5003640" imgH="2400120" progId="Equation.DSMT4">
                  <p:embed/>
                  <p:pic>
                    <p:nvPicPr>
                      <p:cNvPr id="6" name="Object 5">
                        <a:extLst>
                          <a:ext uri="{FF2B5EF4-FFF2-40B4-BE49-F238E27FC236}">
                            <a16:creationId xmlns:a16="http://schemas.microsoft.com/office/drawing/2014/main" id="{5355644C-F800-40D4-934A-00DDBD628CFF}"/>
                          </a:ext>
                        </a:extLst>
                      </p:cNvPr>
                      <p:cNvPicPr/>
                      <p:nvPr/>
                    </p:nvPicPr>
                    <p:blipFill>
                      <a:blip r:embed="rId7"/>
                      <a:stretch>
                        <a:fillRect/>
                      </a:stretch>
                    </p:blipFill>
                    <p:spPr>
                      <a:xfrm>
                        <a:off x="527050" y="1476374"/>
                        <a:ext cx="10550525" cy="5062538"/>
                      </a:xfrm>
                      <a:prstGeom prst="rect">
                        <a:avLst/>
                      </a:prstGeom>
                    </p:spPr>
                  </p:pic>
                </p:oleObj>
              </mc:Fallback>
            </mc:AlternateContent>
          </a:graphicData>
        </a:graphic>
      </p:graphicFrame>
    </p:spTree>
    <p:extLst>
      <p:ext uri="{BB962C8B-B14F-4D97-AF65-F5344CB8AC3E}">
        <p14:creationId xmlns:p14="http://schemas.microsoft.com/office/powerpoint/2010/main" val="4178197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20416-F5B2-4964-9412-21CC45E29A7E}"/>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83822A9A-9562-4FD5-BDCA-8AB5CF77ECE1}"/>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8E822210-7231-4179-AD3C-235F7078B83C}"/>
              </a:ext>
            </a:extLst>
          </p:cNvPr>
          <p:cNvSpPr>
            <a:spLocks noGrp="1"/>
          </p:cNvSpPr>
          <p:nvPr>
            <p:ph type="sldNum" sz="quarter" idx="12"/>
          </p:nvPr>
        </p:nvSpPr>
        <p:spPr/>
        <p:txBody>
          <a:bodyPr/>
          <a:lstStyle/>
          <a:p>
            <a:fld id="{E23FF32D-176F-4F5B-8878-5D48FB6FF26A}" type="slidenum">
              <a:rPr lang="en-US" smtClean="0"/>
              <a:t>11</a:t>
            </a:fld>
            <a:endParaRPr lang="en-US"/>
          </a:p>
        </p:txBody>
      </p:sp>
      <p:sp>
        <p:nvSpPr>
          <p:cNvPr id="5" name="TextBox 4">
            <a:extLst>
              <a:ext uri="{FF2B5EF4-FFF2-40B4-BE49-F238E27FC236}">
                <a16:creationId xmlns:a16="http://schemas.microsoft.com/office/drawing/2014/main" id="{78CA683A-3366-4868-B41A-D08B9FA3BD3A}"/>
              </a:ext>
            </a:extLst>
          </p:cNvPr>
          <p:cNvSpPr txBox="1"/>
          <p:nvPr/>
        </p:nvSpPr>
        <p:spPr>
          <a:xfrm>
            <a:off x="148244" y="136525"/>
            <a:ext cx="11205556" cy="830997"/>
          </a:xfrm>
          <a:prstGeom prst="rect">
            <a:avLst/>
          </a:prstGeom>
          <a:noFill/>
        </p:spPr>
        <p:txBody>
          <a:bodyPr wrap="square" rtlCol="0">
            <a:spAutoFit/>
          </a:bodyPr>
          <a:lstStyle/>
          <a:p>
            <a:pPr algn="l"/>
            <a:r>
              <a:rPr lang="en-US" sz="2400" b="1" dirty="0"/>
              <a:t>How can we estimate the ground state of our multi electron Hamiltonian?</a:t>
            </a:r>
          </a:p>
          <a:p>
            <a:pPr algn="l"/>
            <a:r>
              <a:rPr lang="en-US" sz="2400" b="1" dirty="0"/>
              <a:t>           variational approach --</a:t>
            </a:r>
          </a:p>
        </p:txBody>
      </p:sp>
      <p:pic>
        <p:nvPicPr>
          <p:cNvPr id="6" name="Picture 5">
            <a:extLst>
              <a:ext uri="{FF2B5EF4-FFF2-40B4-BE49-F238E27FC236}">
                <a16:creationId xmlns:a16="http://schemas.microsoft.com/office/drawing/2014/main" id="{136ECB21-55AF-46E5-84B7-8619D6FF47DB}"/>
              </a:ext>
            </a:extLst>
          </p:cNvPr>
          <p:cNvPicPr>
            <a:picLocks noChangeAspect="1"/>
          </p:cNvPicPr>
          <p:nvPr/>
        </p:nvPicPr>
        <p:blipFill>
          <a:blip r:embed="rId3"/>
          <a:stretch>
            <a:fillRect/>
          </a:stretch>
        </p:blipFill>
        <p:spPr>
          <a:xfrm>
            <a:off x="1751065" y="1032677"/>
            <a:ext cx="7708819" cy="5542690"/>
          </a:xfrm>
          <a:prstGeom prst="rect">
            <a:avLst/>
          </a:prstGeom>
        </p:spPr>
      </p:pic>
    </p:spTree>
    <p:extLst>
      <p:ext uri="{BB962C8B-B14F-4D97-AF65-F5344CB8AC3E}">
        <p14:creationId xmlns:p14="http://schemas.microsoft.com/office/powerpoint/2010/main" val="234967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962C5-4908-43E0-BCAE-D3AFA42035A6}"/>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8C08FC75-404C-43A4-8522-E32A537592C6}"/>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00470A4F-3E69-4431-920F-8D1F79928306}"/>
              </a:ext>
            </a:extLst>
          </p:cNvPr>
          <p:cNvSpPr>
            <a:spLocks noGrp="1"/>
          </p:cNvSpPr>
          <p:nvPr>
            <p:ph type="sldNum" sz="quarter" idx="12"/>
          </p:nvPr>
        </p:nvSpPr>
        <p:spPr/>
        <p:txBody>
          <a:bodyPr/>
          <a:lstStyle/>
          <a:p>
            <a:fld id="{E23FF32D-176F-4F5B-8878-5D48FB6FF26A}" type="slidenum">
              <a:rPr lang="en-US" smtClean="0"/>
              <a:t>12</a:t>
            </a:fld>
            <a:endParaRPr lang="en-US"/>
          </a:p>
        </p:txBody>
      </p:sp>
      <p:pic>
        <p:nvPicPr>
          <p:cNvPr id="5" name="Picture 4">
            <a:extLst>
              <a:ext uri="{FF2B5EF4-FFF2-40B4-BE49-F238E27FC236}">
                <a16:creationId xmlns:a16="http://schemas.microsoft.com/office/drawing/2014/main" id="{A1A1CA58-7A8E-4FE2-83E5-BF09860B01C9}"/>
              </a:ext>
            </a:extLst>
          </p:cNvPr>
          <p:cNvPicPr/>
          <p:nvPr/>
        </p:nvPicPr>
        <p:blipFill>
          <a:blip r:embed="rId4"/>
          <a:stretch>
            <a:fillRect/>
          </a:stretch>
        </p:blipFill>
        <p:spPr>
          <a:xfrm>
            <a:off x="1070923" y="803345"/>
            <a:ext cx="2214563" cy="1171575"/>
          </a:xfrm>
          <a:prstGeom prst="rect">
            <a:avLst/>
          </a:prstGeom>
        </p:spPr>
      </p:pic>
      <p:sp>
        <p:nvSpPr>
          <p:cNvPr id="6" name="TextBox 5">
            <a:extLst>
              <a:ext uri="{FF2B5EF4-FFF2-40B4-BE49-F238E27FC236}">
                <a16:creationId xmlns:a16="http://schemas.microsoft.com/office/drawing/2014/main" id="{9491B22E-CBB5-471C-86AE-1F6746A985FC}"/>
              </a:ext>
            </a:extLst>
          </p:cNvPr>
          <p:cNvSpPr txBox="1"/>
          <p:nvPr/>
        </p:nvSpPr>
        <p:spPr>
          <a:xfrm>
            <a:off x="280639" y="136525"/>
            <a:ext cx="1107316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t>Significance of this inequality --</a:t>
            </a:r>
          </a:p>
        </p:txBody>
      </p:sp>
      <p:sp>
        <p:nvSpPr>
          <p:cNvPr id="7" name="TextBox 6">
            <a:extLst>
              <a:ext uri="{FF2B5EF4-FFF2-40B4-BE49-F238E27FC236}">
                <a16:creationId xmlns:a16="http://schemas.microsoft.com/office/drawing/2014/main" id="{25D29E6E-1CE2-4D95-88C9-031B4E52B72E}"/>
              </a:ext>
            </a:extLst>
          </p:cNvPr>
          <p:cNvSpPr txBox="1"/>
          <p:nvPr/>
        </p:nvSpPr>
        <p:spPr>
          <a:xfrm>
            <a:off x="280639" y="1974920"/>
            <a:ext cx="1116608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t>The inequality motivates a class of estimation methods known as variational methods to converge to the ground state energy </a:t>
            </a:r>
            <a:r>
              <a:rPr lang="en-US" sz="2400" b="1" i="1" dirty="0"/>
              <a:t>E</a:t>
            </a:r>
            <a:r>
              <a:rPr lang="en-US" sz="2400" b="1" i="1" baseline="-25000" dirty="0"/>
              <a:t>0</a:t>
            </a:r>
            <a:r>
              <a:rPr lang="en-US" sz="2400" b="1" i="1" dirty="0"/>
              <a:t> </a:t>
            </a:r>
            <a:r>
              <a:rPr lang="en-US" sz="2400" b="1" dirty="0"/>
              <a:t>and the corresponding ground state probability amplitude.</a:t>
            </a:r>
          </a:p>
        </p:txBody>
      </p:sp>
      <p:graphicFrame>
        <p:nvGraphicFramePr>
          <p:cNvPr id="9" name="Object 8">
            <a:extLst>
              <a:ext uri="{FF2B5EF4-FFF2-40B4-BE49-F238E27FC236}">
                <a16:creationId xmlns:a16="http://schemas.microsoft.com/office/drawing/2014/main" id="{7D5639AD-3CA5-455F-8646-D587DBA9F4EA}"/>
              </a:ext>
            </a:extLst>
          </p:cNvPr>
          <p:cNvGraphicFramePr>
            <a:graphicFrameLocks noChangeAspect="1"/>
          </p:cNvGraphicFramePr>
          <p:nvPr>
            <p:extLst>
              <p:ext uri="{D42A27DB-BD31-4B8C-83A1-F6EECF244321}">
                <p14:modId xmlns:p14="http://schemas.microsoft.com/office/powerpoint/2010/main" val="2756678818"/>
              </p:ext>
            </p:extLst>
          </p:nvPr>
        </p:nvGraphicFramePr>
        <p:xfrm>
          <a:off x="884398" y="4584528"/>
          <a:ext cx="9238862" cy="1673940"/>
        </p:xfrm>
        <a:graphic>
          <a:graphicData uri="http://schemas.openxmlformats.org/presentationml/2006/ole">
            <mc:AlternateContent xmlns:mc="http://schemas.openxmlformats.org/markup-compatibility/2006">
              <mc:Choice xmlns:v="urn:schemas-microsoft-com:vml" Requires="v">
                <p:oleObj spid="_x0000_s245775" name="Equation" r:id="rId5" imgW="3644640" imgH="660240" progId="Equation.DSMT4">
                  <p:embed/>
                </p:oleObj>
              </mc:Choice>
              <mc:Fallback>
                <p:oleObj name="Equation" r:id="rId5" imgW="3644640" imgH="660240" progId="Equation.DSMT4">
                  <p:embed/>
                  <p:pic>
                    <p:nvPicPr>
                      <p:cNvPr id="0" name=""/>
                      <p:cNvPicPr/>
                      <p:nvPr/>
                    </p:nvPicPr>
                    <p:blipFill>
                      <a:blip r:embed="rId6"/>
                      <a:stretch>
                        <a:fillRect/>
                      </a:stretch>
                    </p:blipFill>
                    <p:spPr>
                      <a:xfrm>
                        <a:off x="884398" y="4584528"/>
                        <a:ext cx="9238862" cy="167394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2CC3E22-0F8C-4A91-ACFF-E03C1A3D2A1C}"/>
              </a:ext>
            </a:extLst>
          </p:cNvPr>
          <p:cNvGraphicFramePr>
            <a:graphicFrameLocks noChangeAspect="1"/>
          </p:cNvGraphicFramePr>
          <p:nvPr>
            <p:extLst>
              <p:ext uri="{D42A27DB-BD31-4B8C-83A1-F6EECF244321}">
                <p14:modId xmlns:p14="http://schemas.microsoft.com/office/powerpoint/2010/main" val="699216425"/>
              </p:ext>
            </p:extLst>
          </p:nvPr>
        </p:nvGraphicFramePr>
        <p:xfrm>
          <a:off x="838200" y="2878038"/>
          <a:ext cx="6308404" cy="1673941"/>
        </p:xfrm>
        <a:graphic>
          <a:graphicData uri="http://schemas.openxmlformats.org/presentationml/2006/ole">
            <mc:AlternateContent xmlns:mc="http://schemas.openxmlformats.org/markup-compatibility/2006">
              <mc:Choice xmlns:v="urn:schemas-microsoft-com:vml" Requires="v">
                <p:oleObj spid="_x0000_s245776" name="Equation" r:id="rId7" imgW="7239062" imgH="1920240" progId="Equation.DSMT4">
                  <p:embed/>
                </p:oleObj>
              </mc:Choice>
              <mc:Fallback>
                <p:oleObj name="Equation" r:id="rId7" imgW="7239062" imgH="1920240" progId="Equation.DSMT4">
                  <p:embed/>
                  <p:pic>
                    <p:nvPicPr>
                      <p:cNvPr id="0" name=""/>
                      <p:cNvPicPr/>
                      <p:nvPr/>
                    </p:nvPicPr>
                    <p:blipFill>
                      <a:blip r:embed="rId8"/>
                      <a:stretch>
                        <a:fillRect/>
                      </a:stretch>
                    </p:blipFill>
                    <p:spPr>
                      <a:xfrm>
                        <a:off x="838200" y="2878038"/>
                        <a:ext cx="6308404" cy="1673941"/>
                      </a:xfrm>
                      <a:prstGeom prst="rect">
                        <a:avLst/>
                      </a:prstGeom>
                    </p:spPr>
                  </p:pic>
                </p:oleObj>
              </mc:Fallback>
            </mc:AlternateContent>
          </a:graphicData>
        </a:graphic>
      </p:graphicFrame>
    </p:spTree>
    <p:extLst>
      <p:ext uri="{BB962C8B-B14F-4D97-AF65-F5344CB8AC3E}">
        <p14:creationId xmlns:p14="http://schemas.microsoft.com/office/powerpoint/2010/main" val="392252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4BD3F-EB79-4560-97E0-3838B320B1C4}"/>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B923D1C9-E8A2-4B47-8C59-AA620B351086}"/>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70FD8DDF-7E11-4417-BED5-722FE9388A10}"/>
              </a:ext>
            </a:extLst>
          </p:cNvPr>
          <p:cNvSpPr>
            <a:spLocks noGrp="1"/>
          </p:cNvSpPr>
          <p:nvPr>
            <p:ph type="sldNum" sz="quarter" idx="12"/>
          </p:nvPr>
        </p:nvSpPr>
        <p:spPr/>
        <p:txBody>
          <a:bodyPr/>
          <a:lstStyle/>
          <a:p>
            <a:fld id="{E23FF32D-176F-4F5B-8878-5D48FB6FF26A}" type="slidenum">
              <a:rPr lang="en-US" smtClean="0"/>
              <a:t>13</a:t>
            </a:fld>
            <a:endParaRPr lang="en-US"/>
          </a:p>
        </p:txBody>
      </p:sp>
      <p:sp>
        <p:nvSpPr>
          <p:cNvPr id="5" name="TextBox 4">
            <a:extLst>
              <a:ext uri="{FF2B5EF4-FFF2-40B4-BE49-F238E27FC236}">
                <a16:creationId xmlns:a16="http://schemas.microsoft.com/office/drawing/2014/main" id="{02D03C56-3A1E-4C54-8DA3-E5E9FEA5E9E0}"/>
              </a:ext>
            </a:extLst>
          </p:cNvPr>
          <p:cNvSpPr txBox="1"/>
          <p:nvPr/>
        </p:nvSpPr>
        <p:spPr>
          <a:xfrm>
            <a:off x="382385" y="266007"/>
            <a:ext cx="11521440" cy="461665"/>
          </a:xfrm>
          <a:prstGeom prst="rect">
            <a:avLst/>
          </a:prstGeom>
          <a:noFill/>
        </p:spPr>
        <p:txBody>
          <a:bodyPr wrap="square" rtlCol="0">
            <a:spAutoFit/>
          </a:bodyPr>
          <a:lstStyle/>
          <a:p>
            <a:pPr algn="l"/>
            <a:r>
              <a:rPr lang="en-US" sz="2400" b="1" dirty="0" err="1"/>
              <a:t>Hartree-Fock</a:t>
            </a:r>
            <a:r>
              <a:rPr lang="en-US" sz="2400" b="1" dirty="0"/>
              <a:t> approximation</a:t>
            </a:r>
          </a:p>
        </p:txBody>
      </p:sp>
      <p:pic>
        <p:nvPicPr>
          <p:cNvPr id="6" name="Picture 5">
            <a:extLst>
              <a:ext uri="{FF2B5EF4-FFF2-40B4-BE49-F238E27FC236}">
                <a16:creationId xmlns:a16="http://schemas.microsoft.com/office/drawing/2014/main" id="{FB8333CA-2E1B-4F13-9499-27239717E28F}"/>
              </a:ext>
            </a:extLst>
          </p:cNvPr>
          <p:cNvPicPr>
            <a:picLocks noChangeAspect="1"/>
          </p:cNvPicPr>
          <p:nvPr/>
        </p:nvPicPr>
        <p:blipFill>
          <a:blip r:embed="rId3"/>
          <a:stretch>
            <a:fillRect/>
          </a:stretch>
        </p:blipFill>
        <p:spPr>
          <a:xfrm>
            <a:off x="1166985" y="912322"/>
            <a:ext cx="7896225" cy="4800600"/>
          </a:xfrm>
          <a:prstGeom prst="rect">
            <a:avLst/>
          </a:prstGeom>
        </p:spPr>
      </p:pic>
    </p:spTree>
    <p:extLst>
      <p:ext uri="{BB962C8B-B14F-4D97-AF65-F5344CB8AC3E}">
        <p14:creationId xmlns:p14="http://schemas.microsoft.com/office/powerpoint/2010/main" val="428739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9E7CDF-BA18-4B10-BEA5-927CF6223B2B}"/>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38B6ABCA-28CC-4FC6-B30E-75E078E9342E}"/>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AA93B85C-BBC2-4906-AC74-0BDE6EFD7871}"/>
              </a:ext>
            </a:extLst>
          </p:cNvPr>
          <p:cNvSpPr>
            <a:spLocks noGrp="1"/>
          </p:cNvSpPr>
          <p:nvPr>
            <p:ph type="sldNum" sz="quarter" idx="12"/>
          </p:nvPr>
        </p:nvSpPr>
        <p:spPr/>
        <p:txBody>
          <a:bodyPr/>
          <a:lstStyle/>
          <a:p>
            <a:fld id="{E23FF32D-176F-4F5B-8878-5D48FB6FF26A}" type="slidenum">
              <a:rPr lang="en-US" smtClean="0"/>
              <a:t>14</a:t>
            </a:fld>
            <a:endParaRPr lang="en-US"/>
          </a:p>
        </p:txBody>
      </p:sp>
      <p:pic>
        <p:nvPicPr>
          <p:cNvPr id="5" name="Picture 4">
            <a:extLst>
              <a:ext uri="{FF2B5EF4-FFF2-40B4-BE49-F238E27FC236}">
                <a16:creationId xmlns:a16="http://schemas.microsoft.com/office/drawing/2014/main" id="{E54EBF77-F870-44CE-BFC1-E27396EB3205}"/>
              </a:ext>
            </a:extLst>
          </p:cNvPr>
          <p:cNvPicPr>
            <a:picLocks noChangeAspect="1"/>
          </p:cNvPicPr>
          <p:nvPr/>
        </p:nvPicPr>
        <p:blipFill>
          <a:blip r:embed="rId3"/>
          <a:stretch>
            <a:fillRect/>
          </a:stretch>
        </p:blipFill>
        <p:spPr>
          <a:xfrm>
            <a:off x="633412" y="129884"/>
            <a:ext cx="10925175" cy="6176595"/>
          </a:xfrm>
          <a:prstGeom prst="rect">
            <a:avLst/>
          </a:prstGeom>
        </p:spPr>
      </p:pic>
    </p:spTree>
    <p:extLst>
      <p:ext uri="{BB962C8B-B14F-4D97-AF65-F5344CB8AC3E}">
        <p14:creationId xmlns:p14="http://schemas.microsoft.com/office/powerpoint/2010/main" val="118956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30FC4-FE31-4C71-8EE9-F692032A4BD4}"/>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7F3CE98B-521B-49E4-8F9C-A7443CA8B623}"/>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1943CEF6-8F91-41C5-9E03-4A848FC6A42D}"/>
              </a:ext>
            </a:extLst>
          </p:cNvPr>
          <p:cNvSpPr>
            <a:spLocks noGrp="1"/>
          </p:cNvSpPr>
          <p:nvPr>
            <p:ph type="sldNum" sz="quarter" idx="12"/>
          </p:nvPr>
        </p:nvSpPr>
        <p:spPr/>
        <p:txBody>
          <a:bodyPr/>
          <a:lstStyle/>
          <a:p>
            <a:fld id="{E23FF32D-176F-4F5B-8878-5D48FB6FF26A}" type="slidenum">
              <a:rPr lang="en-US" smtClean="0"/>
              <a:t>15</a:t>
            </a:fld>
            <a:endParaRPr lang="en-US"/>
          </a:p>
        </p:txBody>
      </p:sp>
      <p:graphicFrame>
        <p:nvGraphicFramePr>
          <p:cNvPr id="5" name="Object 4">
            <a:extLst>
              <a:ext uri="{FF2B5EF4-FFF2-40B4-BE49-F238E27FC236}">
                <a16:creationId xmlns:a16="http://schemas.microsoft.com/office/drawing/2014/main" id="{618D4C1E-59A3-4C9F-AB0D-F33BD3D5CBA1}"/>
              </a:ext>
            </a:extLst>
          </p:cNvPr>
          <p:cNvGraphicFramePr>
            <a:graphicFrameLocks noChangeAspect="1"/>
          </p:cNvGraphicFramePr>
          <p:nvPr>
            <p:extLst>
              <p:ext uri="{D42A27DB-BD31-4B8C-83A1-F6EECF244321}">
                <p14:modId xmlns:p14="http://schemas.microsoft.com/office/powerpoint/2010/main" val="354039912"/>
              </p:ext>
            </p:extLst>
          </p:nvPr>
        </p:nvGraphicFramePr>
        <p:xfrm>
          <a:off x="741363" y="266700"/>
          <a:ext cx="10074275" cy="3883025"/>
        </p:xfrm>
        <a:graphic>
          <a:graphicData uri="http://schemas.openxmlformats.org/presentationml/2006/ole">
            <mc:AlternateContent xmlns:mc="http://schemas.openxmlformats.org/markup-compatibility/2006">
              <mc:Choice xmlns:v="urn:schemas-microsoft-com:vml" Requires="v">
                <p:oleObj spid="_x0000_s246796" name="Equation" r:id="rId4" imgW="3657600" imgH="1409400" progId="Equation.DSMT4">
                  <p:embed/>
                </p:oleObj>
              </mc:Choice>
              <mc:Fallback>
                <p:oleObj name="Equation" r:id="rId4" imgW="3657600" imgH="1409400" progId="Equation.DSMT4">
                  <p:embed/>
                  <p:pic>
                    <p:nvPicPr>
                      <p:cNvPr id="0" name=""/>
                      <p:cNvPicPr/>
                      <p:nvPr/>
                    </p:nvPicPr>
                    <p:blipFill>
                      <a:blip r:embed="rId5"/>
                      <a:stretch>
                        <a:fillRect/>
                      </a:stretch>
                    </p:blipFill>
                    <p:spPr>
                      <a:xfrm>
                        <a:off x="741363" y="266700"/>
                        <a:ext cx="10074275" cy="38830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8BE4F26-61B9-4C72-B743-0AA9F9D0C83C}"/>
              </a:ext>
            </a:extLst>
          </p:cNvPr>
          <p:cNvGraphicFramePr>
            <a:graphicFrameLocks noChangeAspect="1"/>
          </p:cNvGraphicFramePr>
          <p:nvPr>
            <p:extLst>
              <p:ext uri="{D42A27DB-BD31-4B8C-83A1-F6EECF244321}">
                <p14:modId xmlns:p14="http://schemas.microsoft.com/office/powerpoint/2010/main" val="1478863987"/>
              </p:ext>
            </p:extLst>
          </p:nvPr>
        </p:nvGraphicFramePr>
        <p:xfrm>
          <a:off x="728749" y="4149725"/>
          <a:ext cx="6292157" cy="1518797"/>
        </p:xfrm>
        <a:graphic>
          <a:graphicData uri="http://schemas.openxmlformats.org/presentationml/2006/ole">
            <mc:AlternateContent xmlns:mc="http://schemas.openxmlformats.org/markup-compatibility/2006">
              <mc:Choice xmlns:v="urn:schemas-microsoft-com:vml" Requires="v">
                <p:oleObj spid="_x0000_s246797" name="Equation" r:id="rId6" imgW="1841400" imgH="444240" progId="Equation.DSMT4">
                  <p:embed/>
                </p:oleObj>
              </mc:Choice>
              <mc:Fallback>
                <p:oleObj name="Equation" r:id="rId6" imgW="1841400" imgH="444240" progId="Equation.DSMT4">
                  <p:embed/>
                  <p:pic>
                    <p:nvPicPr>
                      <p:cNvPr id="0" name=""/>
                      <p:cNvPicPr/>
                      <p:nvPr/>
                    </p:nvPicPr>
                    <p:blipFill>
                      <a:blip r:embed="rId7"/>
                      <a:stretch>
                        <a:fillRect/>
                      </a:stretch>
                    </p:blipFill>
                    <p:spPr>
                      <a:xfrm>
                        <a:off x="728749" y="4149725"/>
                        <a:ext cx="6292157" cy="151879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3147848-1637-4763-ADF6-1F58DC93C167}"/>
              </a:ext>
            </a:extLst>
          </p:cNvPr>
          <p:cNvSpPr txBox="1"/>
          <p:nvPr/>
        </p:nvSpPr>
        <p:spPr>
          <a:xfrm>
            <a:off x="7631084" y="4488873"/>
            <a:ext cx="4256116" cy="830997"/>
          </a:xfrm>
          <a:prstGeom prst="rect">
            <a:avLst/>
          </a:prstGeom>
          <a:noFill/>
        </p:spPr>
        <p:txBody>
          <a:bodyPr wrap="square" rtlCol="0">
            <a:spAutoFit/>
          </a:bodyPr>
          <a:lstStyle/>
          <a:p>
            <a:pPr algn="l"/>
            <a:r>
              <a:rPr lang="en-US" sz="2400" b="1" dirty="0"/>
              <a:t>Note that the </a:t>
            </a:r>
            <a:r>
              <a:rPr lang="en-US" sz="2400" b="1" i="1" dirty="0" err="1"/>
              <a:t>i</a:t>
            </a:r>
            <a:r>
              <a:rPr lang="en-US" sz="2400" b="1" i="1" dirty="0"/>
              <a:t>=j </a:t>
            </a:r>
            <a:r>
              <a:rPr lang="en-US" sz="2400" b="1" dirty="0"/>
              <a:t>contribution cancels out.</a:t>
            </a:r>
          </a:p>
        </p:txBody>
      </p:sp>
    </p:spTree>
    <p:extLst>
      <p:ext uri="{BB962C8B-B14F-4D97-AF65-F5344CB8AC3E}">
        <p14:creationId xmlns:p14="http://schemas.microsoft.com/office/powerpoint/2010/main" val="1283657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907F49-8992-4101-92BD-BF64708CE065}"/>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C22E692A-185A-4C1F-B13C-78B77D6B7BD6}"/>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5A3662D6-02D1-4728-8AE1-C07E5FD13DA4}"/>
              </a:ext>
            </a:extLst>
          </p:cNvPr>
          <p:cNvSpPr>
            <a:spLocks noGrp="1"/>
          </p:cNvSpPr>
          <p:nvPr>
            <p:ph type="sldNum" sz="quarter" idx="12"/>
          </p:nvPr>
        </p:nvSpPr>
        <p:spPr/>
        <p:txBody>
          <a:bodyPr/>
          <a:lstStyle/>
          <a:p>
            <a:fld id="{E23FF32D-176F-4F5B-8878-5D48FB6FF26A}" type="slidenum">
              <a:rPr lang="en-US" smtClean="0"/>
              <a:t>16</a:t>
            </a:fld>
            <a:endParaRPr lang="en-US"/>
          </a:p>
        </p:txBody>
      </p:sp>
      <p:sp>
        <p:nvSpPr>
          <p:cNvPr id="5" name="TextBox 4">
            <a:extLst>
              <a:ext uri="{FF2B5EF4-FFF2-40B4-BE49-F238E27FC236}">
                <a16:creationId xmlns:a16="http://schemas.microsoft.com/office/drawing/2014/main" id="{EBA93C04-6B7B-45F0-A329-56B811FC0055}"/>
              </a:ext>
            </a:extLst>
          </p:cNvPr>
          <p:cNvSpPr txBox="1"/>
          <p:nvPr/>
        </p:nvSpPr>
        <p:spPr>
          <a:xfrm>
            <a:off x="116378" y="3939982"/>
            <a:ext cx="10954789" cy="461665"/>
          </a:xfrm>
          <a:prstGeom prst="rect">
            <a:avLst/>
          </a:prstGeom>
          <a:noFill/>
        </p:spPr>
        <p:txBody>
          <a:bodyPr wrap="square" rtlCol="0">
            <a:spAutoFit/>
          </a:bodyPr>
          <a:lstStyle/>
          <a:p>
            <a:pPr algn="l"/>
            <a:r>
              <a:rPr lang="en-US" sz="2400" b="1" dirty="0"/>
              <a:t>Constrained optimization</a:t>
            </a:r>
          </a:p>
        </p:txBody>
      </p:sp>
      <p:graphicFrame>
        <p:nvGraphicFramePr>
          <p:cNvPr id="6" name="Object 5">
            <a:extLst>
              <a:ext uri="{FF2B5EF4-FFF2-40B4-BE49-F238E27FC236}">
                <a16:creationId xmlns:a16="http://schemas.microsoft.com/office/drawing/2014/main" id="{4296922F-8C1E-4063-8E04-4D3979A25812}"/>
              </a:ext>
            </a:extLst>
          </p:cNvPr>
          <p:cNvGraphicFramePr>
            <a:graphicFrameLocks noChangeAspect="1"/>
          </p:cNvGraphicFramePr>
          <p:nvPr>
            <p:extLst>
              <p:ext uri="{D42A27DB-BD31-4B8C-83A1-F6EECF244321}">
                <p14:modId xmlns:p14="http://schemas.microsoft.com/office/powerpoint/2010/main" val="2103763691"/>
              </p:ext>
            </p:extLst>
          </p:nvPr>
        </p:nvGraphicFramePr>
        <p:xfrm>
          <a:off x="2209800" y="4401647"/>
          <a:ext cx="6373630" cy="2137265"/>
        </p:xfrm>
        <a:graphic>
          <a:graphicData uri="http://schemas.openxmlformats.org/presentationml/2006/ole">
            <mc:AlternateContent xmlns:mc="http://schemas.openxmlformats.org/markup-compatibility/2006">
              <mc:Choice xmlns:v="urn:schemas-microsoft-com:vml" Requires="v">
                <p:oleObj spid="_x0000_s247825" name="Equation" r:id="rId4" imgW="2120760" imgH="711000" progId="Equation.DSMT4">
                  <p:embed/>
                </p:oleObj>
              </mc:Choice>
              <mc:Fallback>
                <p:oleObj name="Equation" r:id="rId4" imgW="2120760" imgH="711000" progId="Equation.DSMT4">
                  <p:embed/>
                  <p:pic>
                    <p:nvPicPr>
                      <p:cNvPr id="0" name=""/>
                      <p:cNvPicPr/>
                      <p:nvPr/>
                    </p:nvPicPr>
                    <p:blipFill>
                      <a:blip r:embed="rId5"/>
                      <a:stretch>
                        <a:fillRect/>
                      </a:stretch>
                    </p:blipFill>
                    <p:spPr>
                      <a:xfrm>
                        <a:off x="2209800" y="4401647"/>
                        <a:ext cx="6373630" cy="213726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63415FA-1541-467A-919A-F87E6159B73F}"/>
              </a:ext>
            </a:extLst>
          </p:cNvPr>
          <p:cNvGraphicFramePr>
            <a:graphicFrameLocks noChangeAspect="1"/>
          </p:cNvGraphicFramePr>
          <p:nvPr>
            <p:extLst>
              <p:ext uri="{D42A27DB-BD31-4B8C-83A1-F6EECF244321}">
                <p14:modId xmlns:p14="http://schemas.microsoft.com/office/powerpoint/2010/main" val="1004020250"/>
              </p:ext>
            </p:extLst>
          </p:nvPr>
        </p:nvGraphicFramePr>
        <p:xfrm>
          <a:off x="1976466" y="364572"/>
          <a:ext cx="9094701" cy="3944690"/>
        </p:xfrm>
        <a:graphic>
          <a:graphicData uri="http://schemas.openxmlformats.org/presentationml/2006/ole">
            <mc:AlternateContent xmlns:mc="http://schemas.openxmlformats.org/markup-compatibility/2006">
              <mc:Choice xmlns:v="urn:schemas-microsoft-com:vml" Requires="v">
                <p:oleObj spid="_x0000_s247826" name="Equation" r:id="rId6" imgW="3162240" imgH="1371600" progId="Equation.DSMT4">
                  <p:embed/>
                </p:oleObj>
              </mc:Choice>
              <mc:Fallback>
                <p:oleObj name="Equation" r:id="rId6" imgW="3162240" imgH="1371600" progId="Equation.DSMT4">
                  <p:embed/>
                  <p:pic>
                    <p:nvPicPr>
                      <p:cNvPr id="0" name=""/>
                      <p:cNvPicPr/>
                      <p:nvPr/>
                    </p:nvPicPr>
                    <p:blipFill>
                      <a:blip r:embed="rId7"/>
                      <a:stretch>
                        <a:fillRect/>
                      </a:stretch>
                    </p:blipFill>
                    <p:spPr>
                      <a:xfrm>
                        <a:off x="1976466" y="364572"/>
                        <a:ext cx="9094701" cy="394469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C7595A0-A00D-4193-B52C-BBD9EE93FCE4}"/>
              </a:ext>
            </a:extLst>
          </p:cNvPr>
          <p:cNvSpPr txBox="1"/>
          <p:nvPr/>
        </p:nvSpPr>
        <p:spPr>
          <a:xfrm>
            <a:off x="102525" y="85650"/>
            <a:ext cx="10954789" cy="461665"/>
          </a:xfrm>
          <a:prstGeom prst="rect">
            <a:avLst/>
          </a:prstGeom>
          <a:noFill/>
        </p:spPr>
        <p:txBody>
          <a:bodyPr wrap="square" rtlCol="0">
            <a:spAutoFit/>
          </a:bodyPr>
          <a:lstStyle/>
          <a:p>
            <a:pPr algn="l"/>
            <a:r>
              <a:rPr lang="en-US" sz="2400" b="1" dirty="0"/>
              <a:t>Matrix elements</a:t>
            </a:r>
          </a:p>
        </p:txBody>
      </p:sp>
    </p:spTree>
    <p:extLst>
      <p:ext uri="{BB962C8B-B14F-4D97-AF65-F5344CB8AC3E}">
        <p14:creationId xmlns:p14="http://schemas.microsoft.com/office/powerpoint/2010/main" val="380303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B172C5-DCDD-40F7-943E-B98579401377}"/>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387B3842-F4DA-4614-A798-BFE149E0C626}"/>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0272D141-9A39-4B7A-9CB2-14D595BE2A70}"/>
              </a:ext>
            </a:extLst>
          </p:cNvPr>
          <p:cNvSpPr>
            <a:spLocks noGrp="1"/>
          </p:cNvSpPr>
          <p:nvPr>
            <p:ph type="sldNum" sz="quarter" idx="12"/>
          </p:nvPr>
        </p:nvSpPr>
        <p:spPr/>
        <p:txBody>
          <a:bodyPr/>
          <a:lstStyle/>
          <a:p>
            <a:fld id="{E23FF32D-176F-4F5B-8878-5D48FB6FF26A}" type="slidenum">
              <a:rPr lang="en-US" smtClean="0"/>
              <a:t>17</a:t>
            </a:fld>
            <a:endParaRPr lang="en-US"/>
          </a:p>
        </p:txBody>
      </p:sp>
      <p:sp>
        <p:nvSpPr>
          <p:cNvPr id="5" name="TextBox 4">
            <a:extLst>
              <a:ext uri="{FF2B5EF4-FFF2-40B4-BE49-F238E27FC236}">
                <a16:creationId xmlns:a16="http://schemas.microsoft.com/office/drawing/2014/main" id="{E5627144-433D-4F65-9861-061A89895F5D}"/>
              </a:ext>
            </a:extLst>
          </p:cNvPr>
          <p:cNvSpPr txBox="1"/>
          <p:nvPr/>
        </p:nvSpPr>
        <p:spPr>
          <a:xfrm>
            <a:off x="116378" y="49622"/>
            <a:ext cx="10954789" cy="461665"/>
          </a:xfrm>
          <a:prstGeom prst="rect">
            <a:avLst/>
          </a:prstGeom>
          <a:noFill/>
        </p:spPr>
        <p:txBody>
          <a:bodyPr wrap="square" rtlCol="0">
            <a:spAutoFit/>
          </a:bodyPr>
          <a:lstStyle/>
          <a:p>
            <a:pPr algn="l"/>
            <a:r>
              <a:rPr lang="en-US" sz="2400" b="1" dirty="0"/>
              <a:t>Constrained optimization</a:t>
            </a:r>
          </a:p>
        </p:txBody>
      </p:sp>
      <p:graphicFrame>
        <p:nvGraphicFramePr>
          <p:cNvPr id="6" name="Object 5">
            <a:extLst>
              <a:ext uri="{FF2B5EF4-FFF2-40B4-BE49-F238E27FC236}">
                <a16:creationId xmlns:a16="http://schemas.microsoft.com/office/drawing/2014/main" id="{60F1B480-233C-4FFE-97E5-C803C8874E0E}"/>
              </a:ext>
            </a:extLst>
          </p:cNvPr>
          <p:cNvGraphicFramePr>
            <a:graphicFrameLocks noChangeAspect="1"/>
          </p:cNvGraphicFramePr>
          <p:nvPr>
            <p:extLst>
              <p:ext uri="{D42A27DB-BD31-4B8C-83A1-F6EECF244321}">
                <p14:modId xmlns:p14="http://schemas.microsoft.com/office/powerpoint/2010/main" val="2061652006"/>
              </p:ext>
            </p:extLst>
          </p:nvPr>
        </p:nvGraphicFramePr>
        <p:xfrm>
          <a:off x="2209800" y="511287"/>
          <a:ext cx="6373630" cy="2137265"/>
        </p:xfrm>
        <a:graphic>
          <a:graphicData uri="http://schemas.openxmlformats.org/presentationml/2006/ole">
            <mc:AlternateContent xmlns:mc="http://schemas.openxmlformats.org/markup-compatibility/2006">
              <mc:Choice xmlns:v="urn:schemas-microsoft-com:vml" Requires="v">
                <p:oleObj spid="_x0000_s248843" name="Equation" r:id="rId4" imgW="2120760" imgH="711000" progId="Equation.DSMT4">
                  <p:embed/>
                </p:oleObj>
              </mc:Choice>
              <mc:Fallback>
                <p:oleObj name="Equation" r:id="rId4" imgW="2120760" imgH="711000" progId="Equation.DSMT4">
                  <p:embed/>
                  <p:pic>
                    <p:nvPicPr>
                      <p:cNvPr id="6" name="Object 5">
                        <a:extLst>
                          <a:ext uri="{FF2B5EF4-FFF2-40B4-BE49-F238E27FC236}">
                            <a16:creationId xmlns:a16="http://schemas.microsoft.com/office/drawing/2014/main" id="{4296922F-8C1E-4063-8E04-4D3979A25812}"/>
                          </a:ext>
                        </a:extLst>
                      </p:cNvPr>
                      <p:cNvPicPr/>
                      <p:nvPr/>
                    </p:nvPicPr>
                    <p:blipFill>
                      <a:blip r:embed="rId5"/>
                      <a:stretch>
                        <a:fillRect/>
                      </a:stretch>
                    </p:blipFill>
                    <p:spPr>
                      <a:xfrm>
                        <a:off x="2209800" y="511287"/>
                        <a:ext cx="6373630" cy="213726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290A50C0-F459-4F54-AB2E-CC05E164E449}"/>
              </a:ext>
            </a:extLst>
          </p:cNvPr>
          <p:cNvSpPr/>
          <p:nvPr/>
        </p:nvSpPr>
        <p:spPr>
          <a:xfrm rot="19298716">
            <a:off x="5991417" y="1584884"/>
            <a:ext cx="1036320" cy="10307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4835119-DE6F-4931-A0DE-03AAE0197BF2}"/>
              </a:ext>
            </a:extLst>
          </p:cNvPr>
          <p:cNvSpPr txBox="1"/>
          <p:nvPr/>
        </p:nvSpPr>
        <p:spPr>
          <a:xfrm>
            <a:off x="7165571" y="2310938"/>
            <a:ext cx="4114800" cy="461665"/>
          </a:xfrm>
          <a:prstGeom prst="rect">
            <a:avLst/>
          </a:prstGeom>
          <a:noFill/>
        </p:spPr>
        <p:txBody>
          <a:bodyPr wrap="square" rtlCol="0">
            <a:spAutoFit/>
          </a:bodyPr>
          <a:lstStyle/>
          <a:p>
            <a:pPr algn="l"/>
            <a:r>
              <a:rPr lang="en-US" sz="2400" b="1" dirty="0"/>
              <a:t>Lagrange multiplier</a:t>
            </a:r>
          </a:p>
        </p:txBody>
      </p:sp>
      <p:graphicFrame>
        <p:nvGraphicFramePr>
          <p:cNvPr id="9" name="Object 8">
            <a:extLst>
              <a:ext uri="{FF2B5EF4-FFF2-40B4-BE49-F238E27FC236}">
                <a16:creationId xmlns:a16="http://schemas.microsoft.com/office/drawing/2014/main" id="{BB03CFEA-427C-4786-A807-D15A8672F0D3}"/>
              </a:ext>
            </a:extLst>
          </p:cNvPr>
          <p:cNvGraphicFramePr>
            <a:graphicFrameLocks noChangeAspect="1"/>
          </p:cNvGraphicFramePr>
          <p:nvPr>
            <p:extLst>
              <p:ext uri="{D42A27DB-BD31-4B8C-83A1-F6EECF244321}">
                <p14:modId xmlns:p14="http://schemas.microsoft.com/office/powerpoint/2010/main" val="3194612103"/>
              </p:ext>
            </p:extLst>
          </p:nvPr>
        </p:nvGraphicFramePr>
        <p:xfrm>
          <a:off x="1163637" y="2944812"/>
          <a:ext cx="9549865" cy="3588951"/>
        </p:xfrm>
        <a:graphic>
          <a:graphicData uri="http://schemas.openxmlformats.org/presentationml/2006/ole">
            <mc:AlternateContent xmlns:mc="http://schemas.openxmlformats.org/markup-compatibility/2006">
              <mc:Choice xmlns:v="urn:schemas-microsoft-com:vml" Requires="v">
                <p:oleObj spid="_x0000_s248844" name="Equation" r:id="rId6" imgW="4190760" imgH="1574640" progId="Equation.DSMT4">
                  <p:embed/>
                </p:oleObj>
              </mc:Choice>
              <mc:Fallback>
                <p:oleObj name="Equation" r:id="rId6" imgW="4190760" imgH="1574640" progId="Equation.DSMT4">
                  <p:embed/>
                  <p:pic>
                    <p:nvPicPr>
                      <p:cNvPr id="0" name=""/>
                      <p:cNvPicPr/>
                      <p:nvPr/>
                    </p:nvPicPr>
                    <p:blipFill>
                      <a:blip r:embed="rId7"/>
                      <a:stretch>
                        <a:fillRect/>
                      </a:stretch>
                    </p:blipFill>
                    <p:spPr>
                      <a:xfrm>
                        <a:off x="1163637" y="2944812"/>
                        <a:ext cx="9549865" cy="3588951"/>
                      </a:xfrm>
                      <a:prstGeom prst="rect">
                        <a:avLst/>
                      </a:prstGeom>
                    </p:spPr>
                  </p:pic>
                </p:oleObj>
              </mc:Fallback>
            </mc:AlternateContent>
          </a:graphicData>
        </a:graphic>
      </p:graphicFrame>
    </p:spTree>
    <p:extLst>
      <p:ext uri="{BB962C8B-B14F-4D97-AF65-F5344CB8AC3E}">
        <p14:creationId xmlns:p14="http://schemas.microsoft.com/office/powerpoint/2010/main" val="296025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49FE4-BB74-4910-9304-69AD55154542}"/>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0715A39B-7E96-4EF3-A255-A01A9ED4BC1B}"/>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9DBBF2B6-1F2E-4FF5-9948-840C1A89369A}"/>
              </a:ext>
            </a:extLst>
          </p:cNvPr>
          <p:cNvSpPr>
            <a:spLocks noGrp="1"/>
          </p:cNvSpPr>
          <p:nvPr>
            <p:ph type="sldNum" sz="quarter" idx="12"/>
          </p:nvPr>
        </p:nvSpPr>
        <p:spPr/>
        <p:txBody>
          <a:bodyPr/>
          <a:lstStyle/>
          <a:p>
            <a:fld id="{E23FF32D-176F-4F5B-8878-5D48FB6FF26A}" type="slidenum">
              <a:rPr lang="en-US" smtClean="0"/>
              <a:t>18</a:t>
            </a:fld>
            <a:endParaRPr lang="en-US"/>
          </a:p>
        </p:txBody>
      </p:sp>
      <p:sp>
        <p:nvSpPr>
          <p:cNvPr id="5" name="TextBox 4">
            <a:extLst>
              <a:ext uri="{FF2B5EF4-FFF2-40B4-BE49-F238E27FC236}">
                <a16:creationId xmlns:a16="http://schemas.microsoft.com/office/drawing/2014/main" id="{6429DDC0-37ED-4DF4-8885-D82DAE8335CA}"/>
              </a:ext>
            </a:extLst>
          </p:cNvPr>
          <p:cNvSpPr txBox="1"/>
          <p:nvPr/>
        </p:nvSpPr>
        <p:spPr>
          <a:xfrm>
            <a:off x="266007" y="232756"/>
            <a:ext cx="11521440" cy="461665"/>
          </a:xfrm>
          <a:prstGeom prst="rect">
            <a:avLst/>
          </a:prstGeom>
          <a:noFill/>
        </p:spPr>
        <p:txBody>
          <a:bodyPr wrap="square" rtlCol="0">
            <a:spAutoFit/>
          </a:bodyPr>
          <a:lstStyle/>
          <a:p>
            <a:pPr algn="l"/>
            <a:r>
              <a:rPr lang="en-US" sz="2400" b="1" dirty="0" err="1"/>
              <a:t>Hartree-Fock</a:t>
            </a:r>
            <a:r>
              <a:rPr lang="en-US" sz="2400" b="1" dirty="0"/>
              <a:t> equations to solve</a:t>
            </a:r>
          </a:p>
        </p:txBody>
      </p:sp>
      <p:graphicFrame>
        <p:nvGraphicFramePr>
          <p:cNvPr id="6" name="Object 5">
            <a:extLst>
              <a:ext uri="{FF2B5EF4-FFF2-40B4-BE49-F238E27FC236}">
                <a16:creationId xmlns:a16="http://schemas.microsoft.com/office/drawing/2014/main" id="{B89A80C0-D48E-45EF-ABBE-539EC33AD609}"/>
              </a:ext>
            </a:extLst>
          </p:cNvPr>
          <p:cNvGraphicFramePr>
            <a:graphicFrameLocks noChangeAspect="1"/>
          </p:cNvGraphicFramePr>
          <p:nvPr>
            <p:extLst>
              <p:ext uri="{D42A27DB-BD31-4B8C-83A1-F6EECF244321}">
                <p14:modId xmlns:p14="http://schemas.microsoft.com/office/powerpoint/2010/main" val="3348026599"/>
              </p:ext>
            </p:extLst>
          </p:nvPr>
        </p:nvGraphicFramePr>
        <p:xfrm>
          <a:off x="1153737" y="905655"/>
          <a:ext cx="8829902" cy="4863378"/>
        </p:xfrm>
        <a:graphic>
          <a:graphicData uri="http://schemas.openxmlformats.org/presentationml/2006/ole">
            <mc:AlternateContent xmlns:mc="http://schemas.openxmlformats.org/markup-compatibility/2006">
              <mc:Choice xmlns:v="urn:schemas-microsoft-com:vml" Requires="v">
                <p:oleObj spid="_x0000_s249867" name="Equation" r:id="rId4" imgW="3504960" imgH="1930320" progId="Equation.DSMT4">
                  <p:embed/>
                </p:oleObj>
              </mc:Choice>
              <mc:Fallback>
                <p:oleObj name="Equation" r:id="rId4" imgW="3504960" imgH="1930320" progId="Equation.DSMT4">
                  <p:embed/>
                  <p:pic>
                    <p:nvPicPr>
                      <p:cNvPr id="9" name="Object 8">
                        <a:extLst>
                          <a:ext uri="{FF2B5EF4-FFF2-40B4-BE49-F238E27FC236}">
                            <a16:creationId xmlns:a16="http://schemas.microsoft.com/office/drawing/2014/main" id="{BB03CFEA-427C-4786-A807-D15A8672F0D3}"/>
                          </a:ext>
                        </a:extLst>
                      </p:cNvPr>
                      <p:cNvPicPr/>
                      <p:nvPr/>
                    </p:nvPicPr>
                    <p:blipFill>
                      <a:blip r:embed="rId5"/>
                      <a:stretch>
                        <a:fillRect/>
                      </a:stretch>
                    </p:blipFill>
                    <p:spPr>
                      <a:xfrm>
                        <a:off x="1153737" y="905655"/>
                        <a:ext cx="8829902" cy="4863378"/>
                      </a:xfrm>
                      <a:prstGeom prst="rect">
                        <a:avLst/>
                      </a:prstGeom>
                    </p:spPr>
                  </p:pic>
                </p:oleObj>
              </mc:Fallback>
            </mc:AlternateContent>
          </a:graphicData>
        </a:graphic>
      </p:graphicFrame>
    </p:spTree>
    <p:extLst>
      <p:ext uri="{BB962C8B-B14F-4D97-AF65-F5344CB8AC3E}">
        <p14:creationId xmlns:p14="http://schemas.microsoft.com/office/powerpoint/2010/main" val="429123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E17CB-1A25-4A2A-BB12-3A1C1E14A0A8}"/>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0A9B1564-B6F3-4FB3-9B94-D7C8C52AFBBF}"/>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67E0D76C-B2D7-4300-8594-ACA66EED507E}"/>
              </a:ext>
            </a:extLst>
          </p:cNvPr>
          <p:cNvSpPr>
            <a:spLocks noGrp="1"/>
          </p:cNvSpPr>
          <p:nvPr>
            <p:ph type="sldNum" sz="quarter" idx="12"/>
          </p:nvPr>
        </p:nvSpPr>
        <p:spPr/>
        <p:txBody>
          <a:bodyPr/>
          <a:lstStyle/>
          <a:p>
            <a:fld id="{E23FF32D-176F-4F5B-8878-5D48FB6FF26A}" type="slidenum">
              <a:rPr lang="en-US" smtClean="0"/>
              <a:t>19</a:t>
            </a:fld>
            <a:endParaRPr lang="en-US"/>
          </a:p>
        </p:txBody>
      </p:sp>
      <p:sp>
        <p:nvSpPr>
          <p:cNvPr id="5" name="TextBox 4">
            <a:extLst>
              <a:ext uri="{FF2B5EF4-FFF2-40B4-BE49-F238E27FC236}">
                <a16:creationId xmlns:a16="http://schemas.microsoft.com/office/drawing/2014/main" id="{3B447AFB-F2F0-4304-B194-4EAD0C25EFE6}"/>
              </a:ext>
            </a:extLst>
          </p:cNvPr>
          <p:cNvSpPr txBox="1"/>
          <p:nvPr/>
        </p:nvSpPr>
        <p:spPr>
          <a:xfrm>
            <a:off x="532015" y="382385"/>
            <a:ext cx="11089178" cy="461665"/>
          </a:xfrm>
          <a:prstGeom prst="rect">
            <a:avLst/>
          </a:prstGeom>
          <a:noFill/>
        </p:spPr>
        <p:txBody>
          <a:bodyPr wrap="square" rtlCol="0">
            <a:spAutoFit/>
          </a:bodyPr>
          <a:lstStyle/>
          <a:p>
            <a:pPr algn="l"/>
            <a:r>
              <a:rPr lang="en-US" sz="2400" b="1" dirty="0"/>
              <a:t>Self-consistent solution of the </a:t>
            </a:r>
            <a:r>
              <a:rPr lang="en-US" sz="2400" b="1" dirty="0" err="1"/>
              <a:t>Hartree-Fock</a:t>
            </a:r>
            <a:r>
              <a:rPr lang="en-US" sz="2400" b="1" dirty="0"/>
              <a:t> equations</a:t>
            </a:r>
          </a:p>
        </p:txBody>
      </p:sp>
      <p:graphicFrame>
        <p:nvGraphicFramePr>
          <p:cNvPr id="6" name="Object 5">
            <a:extLst>
              <a:ext uri="{FF2B5EF4-FFF2-40B4-BE49-F238E27FC236}">
                <a16:creationId xmlns:a16="http://schemas.microsoft.com/office/drawing/2014/main" id="{1BB22630-FD01-489C-8B58-DA04DE130864}"/>
              </a:ext>
            </a:extLst>
          </p:cNvPr>
          <p:cNvGraphicFramePr>
            <a:graphicFrameLocks noChangeAspect="1"/>
          </p:cNvGraphicFramePr>
          <p:nvPr>
            <p:extLst>
              <p:ext uri="{D42A27DB-BD31-4B8C-83A1-F6EECF244321}">
                <p14:modId xmlns:p14="http://schemas.microsoft.com/office/powerpoint/2010/main" val="952364816"/>
              </p:ext>
            </p:extLst>
          </p:nvPr>
        </p:nvGraphicFramePr>
        <p:xfrm>
          <a:off x="942975" y="844050"/>
          <a:ext cx="7210425" cy="5218113"/>
        </p:xfrm>
        <a:graphic>
          <a:graphicData uri="http://schemas.openxmlformats.org/presentationml/2006/ole">
            <mc:AlternateContent xmlns:mc="http://schemas.openxmlformats.org/markup-compatibility/2006">
              <mc:Choice xmlns:v="urn:schemas-microsoft-com:vml" Requires="v">
                <p:oleObj spid="_x0000_s250886" name="Equation" r:id="rId4" imgW="2806560" imgH="2031840" progId="Equation.DSMT4">
                  <p:embed/>
                </p:oleObj>
              </mc:Choice>
              <mc:Fallback>
                <p:oleObj name="Equation" r:id="rId4" imgW="2806560" imgH="2031840" progId="Equation.DSMT4">
                  <p:embed/>
                  <p:pic>
                    <p:nvPicPr>
                      <p:cNvPr id="0" name=""/>
                      <p:cNvPicPr/>
                      <p:nvPr/>
                    </p:nvPicPr>
                    <p:blipFill>
                      <a:blip r:embed="rId5"/>
                      <a:stretch>
                        <a:fillRect/>
                      </a:stretch>
                    </p:blipFill>
                    <p:spPr>
                      <a:xfrm>
                        <a:off x="942975" y="844050"/>
                        <a:ext cx="7210425" cy="5218113"/>
                      </a:xfrm>
                      <a:prstGeom prst="rect">
                        <a:avLst/>
                      </a:prstGeom>
                    </p:spPr>
                  </p:pic>
                </p:oleObj>
              </mc:Fallback>
            </mc:AlternateContent>
          </a:graphicData>
        </a:graphic>
      </p:graphicFrame>
      <p:sp>
        <p:nvSpPr>
          <p:cNvPr id="7" name="Arrow: Circular 6">
            <a:extLst>
              <a:ext uri="{FF2B5EF4-FFF2-40B4-BE49-F238E27FC236}">
                <a16:creationId xmlns:a16="http://schemas.microsoft.com/office/drawing/2014/main" id="{859FBCB8-CB86-4490-BDC2-339198702C4E}"/>
              </a:ext>
            </a:extLst>
          </p:cNvPr>
          <p:cNvSpPr/>
          <p:nvPr/>
        </p:nvSpPr>
        <p:spPr>
          <a:xfrm rot="16200000" flipV="1">
            <a:off x="6071045" y="2003384"/>
            <a:ext cx="3320262" cy="327035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026E81DD-B0C2-45CE-A499-38D75C573D1D}"/>
              </a:ext>
            </a:extLst>
          </p:cNvPr>
          <p:cNvSpPr txBox="1"/>
          <p:nvPr/>
        </p:nvSpPr>
        <p:spPr>
          <a:xfrm>
            <a:off x="9109363" y="3208713"/>
            <a:ext cx="2894215" cy="1200329"/>
          </a:xfrm>
          <a:prstGeom prst="rect">
            <a:avLst/>
          </a:prstGeom>
          <a:noFill/>
        </p:spPr>
        <p:txBody>
          <a:bodyPr wrap="square" rtlCol="0">
            <a:spAutoFit/>
          </a:bodyPr>
          <a:lstStyle/>
          <a:p>
            <a:pPr algn="l"/>
            <a:r>
              <a:rPr lang="en-US" sz="2400" b="1" dirty="0"/>
              <a:t>Continue self-consistent</a:t>
            </a:r>
          </a:p>
          <a:p>
            <a:pPr algn="l"/>
            <a:r>
              <a:rPr lang="en-US" sz="2400" b="1" dirty="0"/>
              <a:t>Iterations </a:t>
            </a:r>
          </a:p>
        </p:txBody>
      </p:sp>
      <p:sp>
        <p:nvSpPr>
          <p:cNvPr id="9" name="Arrow: Right 8">
            <a:extLst>
              <a:ext uri="{FF2B5EF4-FFF2-40B4-BE49-F238E27FC236}">
                <a16:creationId xmlns:a16="http://schemas.microsoft.com/office/drawing/2014/main" id="{FC887E65-C37D-44F1-A66F-B9EE7763E9A7}"/>
              </a:ext>
            </a:extLst>
          </p:cNvPr>
          <p:cNvSpPr/>
          <p:nvPr/>
        </p:nvSpPr>
        <p:spPr>
          <a:xfrm>
            <a:off x="7310351" y="5321503"/>
            <a:ext cx="1163781" cy="853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B995527-85AA-4461-B996-16F6A8011C1E}"/>
              </a:ext>
            </a:extLst>
          </p:cNvPr>
          <p:cNvSpPr txBox="1"/>
          <p:nvPr/>
        </p:nvSpPr>
        <p:spPr>
          <a:xfrm>
            <a:off x="8610600" y="5400858"/>
            <a:ext cx="2894215" cy="830997"/>
          </a:xfrm>
          <a:prstGeom prst="rect">
            <a:avLst/>
          </a:prstGeom>
          <a:noFill/>
        </p:spPr>
        <p:txBody>
          <a:bodyPr wrap="square" rtlCol="0">
            <a:spAutoFit/>
          </a:bodyPr>
          <a:lstStyle/>
          <a:p>
            <a:pPr algn="l"/>
            <a:r>
              <a:rPr lang="en-US" sz="2400" b="1" dirty="0"/>
              <a:t>Self-consistent cycles converged</a:t>
            </a:r>
          </a:p>
        </p:txBody>
      </p:sp>
    </p:spTree>
    <p:extLst>
      <p:ext uri="{BB962C8B-B14F-4D97-AF65-F5344CB8AC3E}">
        <p14:creationId xmlns:p14="http://schemas.microsoft.com/office/powerpoint/2010/main" val="329686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3F7CE8-AA1E-411C-A7DB-2907421072EF}"/>
              </a:ext>
            </a:extLst>
          </p:cNvPr>
          <p:cNvSpPr/>
          <p:nvPr/>
        </p:nvSpPr>
        <p:spPr>
          <a:xfrm>
            <a:off x="1037116" y="5553630"/>
            <a:ext cx="11017624" cy="3651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0AE16EE0-7C38-4F03-A463-6B7038FF3B45}"/>
              </a:ext>
            </a:extLst>
          </p:cNvPr>
          <p:cNvSpPr txBox="1"/>
          <p:nvPr/>
        </p:nvSpPr>
        <p:spPr>
          <a:xfrm>
            <a:off x="0" y="418763"/>
            <a:ext cx="11922129" cy="63709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t>Single particle analysis</a:t>
            </a:r>
          </a:p>
          <a:p>
            <a:pPr lvl="1"/>
            <a:r>
              <a:rPr lang="en-US" sz="2400" b="1" dirty="0"/>
              <a:t>Single particle interacting with electromagnetic fields – EC Chap. 9</a:t>
            </a:r>
          </a:p>
          <a:p>
            <a:pPr lvl="1"/>
            <a:r>
              <a:rPr lang="en-US" sz="2400" b="1" dirty="0">
                <a:sym typeface="Wingdings" panose="05000000000000000000" pitchFamily="2" charset="2"/>
              </a:rPr>
              <a:t>Scattering of a particle from a spherical potential – EC Chap. 14</a:t>
            </a:r>
          </a:p>
          <a:p>
            <a:pPr lvl="1"/>
            <a:r>
              <a:rPr lang="en-US" sz="2400" b="1" dirty="0">
                <a:sym typeface="Wingdings" panose="05000000000000000000" pitchFamily="2" charset="2"/>
              </a:rPr>
              <a:t>More time independent perturbation methods – EC  Chap. 12, 13</a:t>
            </a:r>
            <a:endParaRPr lang="en-US" sz="2400" dirty="0"/>
          </a:p>
          <a:p>
            <a:pPr lvl="1"/>
            <a:r>
              <a:rPr lang="en-US" sz="2400" b="1" dirty="0"/>
              <a:t>Single electron states of a multi-well potential </a:t>
            </a:r>
            <a:r>
              <a:rPr lang="en-US" sz="2400" b="1" dirty="0">
                <a:sym typeface="Wingdings" panose="05000000000000000000" pitchFamily="2" charset="2"/>
              </a:rPr>
              <a:t> molecules and solids – EC Chap. 2,6</a:t>
            </a:r>
          </a:p>
          <a:p>
            <a:pPr lvl="1"/>
            <a:r>
              <a:rPr lang="en-US" sz="2400" b="1" dirty="0">
                <a:sym typeface="Wingdings" panose="05000000000000000000" pitchFamily="2" charset="2"/>
              </a:rPr>
              <a:t>Time dependent perturbation methods – EC  Chap. 15</a:t>
            </a:r>
          </a:p>
          <a:p>
            <a:pPr lvl="1"/>
            <a:r>
              <a:rPr lang="en-US" sz="2400" b="1" dirty="0"/>
              <a:t>Relativistic effects and the Dirac Equation – EC Chap. 16</a:t>
            </a:r>
          </a:p>
          <a:p>
            <a:pPr lvl="1"/>
            <a:r>
              <a:rPr lang="en-US" sz="2400" b="1" dirty="0">
                <a:sym typeface="Wingdings" panose="05000000000000000000" pitchFamily="2" charset="2"/>
              </a:rPr>
              <a:t>Path integral formalism (Feynman) – EC Chap. 11.C</a:t>
            </a:r>
          </a:p>
          <a:p>
            <a:endParaRPr lang="en-US" sz="2400" b="1" dirty="0">
              <a:sym typeface="Wingdings" panose="05000000000000000000" pitchFamily="2" charset="2"/>
            </a:endParaRPr>
          </a:p>
          <a:p>
            <a:r>
              <a:rPr lang="en-US" sz="2400" b="1" dirty="0">
                <a:sym typeface="Wingdings" panose="05000000000000000000" pitchFamily="2" charset="2"/>
              </a:rPr>
              <a:t>Multiple particle analysis</a:t>
            </a:r>
          </a:p>
          <a:p>
            <a:pPr lvl="1"/>
            <a:r>
              <a:rPr lang="en-US" sz="2400" b="1" dirty="0">
                <a:sym typeface="Wingdings" panose="05000000000000000000" pitchFamily="2" charset="2"/>
              </a:rPr>
              <a:t>Quantization of the electromagnetic fields – EC Chap.  17</a:t>
            </a:r>
          </a:p>
          <a:p>
            <a:pPr lvl="1"/>
            <a:r>
              <a:rPr lang="en-US" sz="2400" b="1" dirty="0">
                <a:sym typeface="Wingdings" panose="05000000000000000000" pitchFamily="2" charset="2"/>
              </a:rPr>
              <a:t>Photons and atoms – EC Chap. 18</a:t>
            </a:r>
          </a:p>
          <a:p>
            <a:pPr lvl="1"/>
            <a:r>
              <a:rPr lang="en-US" sz="2400" b="1" dirty="0"/>
              <a:t>Multi particle systems;  Bose and Fermi particles – EC Chap. 10</a:t>
            </a:r>
          </a:p>
          <a:p>
            <a:pPr lvl="1"/>
            <a:r>
              <a:rPr lang="en-US" sz="2400" b="1" dirty="0"/>
              <a:t>Multi electron atoms and materials  -- various internet sources</a:t>
            </a:r>
          </a:p>
          <a:p>
            <a:pPr lvl="2"/>
            <a:r>
              <a:rPr lang="en-US" sz="2400" b="1" dirty="0" err="1"/>
              <a:t>Hartree-Fock</a:t>
            </a:r>
            <a:r>
              <a:rPr lang="en-US" sz="2400" b="1" dirty="0"/>
              <a:t> approximation &amp; density functional treatment of atoms</a:t>
            </a:r>
          </a:p>
          <a:p>
            <a:pPr lvl="2"/>
            <a:r>
              <a:rPr lang="en-US" sz="2400" b="1" dirty="0" err="1"/>
              <a:t>Hartree-Fock</a:t>
            </a:r>
            <a:r>
              <a:rPr lang="en-US" sz="2400" b="1" dirty="0"/>
              <a:t> approximation &amp; density functional treatment of molecules and solids</a:t>
            </a:r>
          </a:p>
          <a:p>
            <a:endParaRPr lang="en-US" sz="2400" b="1" dirty="0"/>
          </a:p>
        </p:txBody>
      </p:sp>
      <p:sp>
        <p:nvSpPr>
          <p:cNvPr id="2" name="Date Placeholder 1">
            <a:extLst>
              <a:ext uri="{FF2B5EF4-FFF2-40B4-BE49-F238E27FC236}">
                <a16:creationId xmlns:a16="http://schemas.microsoft.com/office/drawing/2014/main" id="{FE20112B-BFC4-4EB2-B15F-7BEC8F8CDB05}"/>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2A9001FE-A021-46E8-93B6-6082B633B979}"/>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36C44BAF-6C59-4FF7-9E73-084E6A36171A}"/>
              </a:ext>
            </a:extLst>
          </p:cNvPr>
          <p:cNvSpPr>
            <a:spLocks noGrp="1"/>
          </p:cNvSpPr>
          <p:nvPr>
            <p:ph type="sldNum" sz="quarter" idx="12"/>
          </p:nvPr>
        </p:nvSpPr>
        <p:spPr/>
        <p:txBody>
          <a:bodyPr/>
          <a:lstStyle/>
          <a:p>
            <a:fld id="{E23FF32D-176F-4F5B-8878-5D48FB6FF26A}" type="slidenum">
              <a:rPr lang="en-US" smtClean="0"/>
              <a:t>2</a:t>
            </a:fld>
            <a:endParaRPr lang="en-US"/>
          </a:p>
        </p:txBody>
      </p:sp>
      <p:sp>
        <p:nvSpPr>
          <p:cNvPr id="7" name="TextBox 6">
            <a:extLst>
              <a:ext uri="{FF2B5EF4-FFF2-40B4-BE49-F238E27FC236}">
                <a16:creationId xmlns:a16="http://schemas.microsoft.com/office/drawing/2014/main" id="{89484EA3-CC72-45CB-9B69-DBB0778A40E2}"/>
              </a:ext>
            </a:extLst>
          </p:cNvPr>
          <p:cNvSpPr txBox="1"/>
          <p:nvPr/>
        </p:nvSpPr>
        <p:spPr>
          <a:xfrm>
            <a:off x="269870" y="68263"/>
            <a:ext cx="1128208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t>Topics for Quantum Mechanics II</a:t>
            </a:r>
          </a:p>
        </p:txBody>
      </p:sp>
    </p:spTree>
    <p:extLst>
      <p:ext uri="{BB962C8B-B14F-4D97-AF65-F5344CB8AC3E}">
        <p14:creationId xmlns:p14="http://schemas.microsoft.com/office/powerpoint/2010/main" val="1925214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2B04ED-1D25-4E7B-BDED-741BDAC96562}"/>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99C8E244-0996-497F-A0B6-E7D4FD122072}"/>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8D9C64C3-340F-430A-868C-768362B94E4C}"/>
              </a:ext>
            </a:extLst>
          </p:cNvPr>
          <p:cNvSpPr>
            <a:spLocks noGrp="1"/>
          </p:cNvSpPr>
          <p:nvPr>
            <p:ph type="sldNum" sz="quarter" idx="12"/>
          </p:nvPr>
        </p:nvSpPr>
        <p:spPr/>
        <p:txBody>
          <a:bodyPr/>
          <a:lstStyle/>
          <a:p>
            <a:fld id="{E23FF32D-176F-4F5B-8878-5D48FB6FF26A}" type="slidenum">
              <a:rPr lang="en-US" smtClean="0"/>
              <a:t>20</a:t>
            </a:fld>
            <a:endParaRPr lang="en-US"/>
          </a:p>
        </p:txBody>
      </p:sp>
      <p:pic>
        <p:nvPicPr>
          <p:cNvPr id="5" name="Picture 4">
            <a:extLst>
              <a:ext uri="{FF2B5EF4-FFF2-40B4-BE49-F238E27FC236}">
                <a16:creationId xmlns:a16="http://schemas.microsoft.com/office/drawing/2014/main" id="{EE4F5240-9462-4BEB-BFDD-415AF8BE8030}"/>
              </a:ext>
            </a:extLst>
          </p:cNvPr>
          <p:cNvPicPr>
            <a:picLocks noChangeAspect="1"/>
          </p:cNvPicPr>
          <p:nvPr/>
        </p:nvPicPr>
        <p:blipFill rotWithShape="1">
          <a:blip r:embed="rId3"/>
          <a:srcRect l="6579" t="5204" r="7395"/>
          <a:stretch/>
        </p:blipFill>
        <p:spPr>
          <a:xfrm>
            <a:off x="4861560" y="522514"/>
            <a:ext cx="7040880" cy="5833836"/>
          </a:xfrm>
          <a:prstGeom prst="rect">
            <a:avLst/>
          </a:prstGeom>
        </p:spPr>
      </p:pic>
      <p:sp>
        <p:nvSpPr>
          <p:cNvPr id="6" name="Rectangle 5">
            <a:extLst>
              <a:ext uri="{FF2B5EF4-FFF2-40B4-BE49-F238E27FC236}">
                <a16:creationId xmlns:a16="http://schemas.microsoft.com/office/drawing/2014/main" id="{43B2D1FE-5746-4BA7-B2BB-6341C190D3F8}"/>
              </a:ext>
            </a:extLst>
          </p:cNvPr>
          <p:cNvSpPr/>
          <p:nvPr/>
        </p:nvSpPr>
        <p:spPr>
          <a:xfrm>
            <a:off x="0" y="0"/>
            <a:ext cx="11035430" cy="400110"/>
          </a:xfrm>
          <a:prstGeom prst="rect">
            <a:avLst/>
          </a:prstGeom>
        </p:spPr>
        <p:txBody>
          <a:bodyPr wrap="square">
            <a:spAutoFit/>
          </a:bodyPr>
          <a:lstStyle/>
          <a:p>
            <a:r>
              <a:rPr lang="en-US" sz="2000" b="1" dirty="0"/>
              <a:t>https://www.nist.gov/system/files/documents/2019/12/10/nist_periodictable_july2019_crop.pdf</a:t>
            </a:r>
          </a:p>
        </p:txBody>
      </p:sp>
      <p:sp>
        <p:nvSpPr>
          <p:cNvPr id="8" name="Arrow: Up 7">
            <a:extLst>
              <a:ext uri="{FF2B5EF4-FFF2-40B4-BE49-F238E27FC236}">
                <a16:creationId xmlns:a16="http://schemas.microsoft.com/office/drawing/2014/main" id="{9B370093-DCCD-45CC-8518-D356D4A9ED27}"/>
              </a:ext>
            </a:extLst>
          </p:cNvPr>
          <p:cNvSpPr/>
          <p:nvPr/>
        </p:nvSpPr>
        <p:spPr>
          <a:xfrm rot="5178784">
            <a:off x="3593375" y="1400549"/>
            <a:ext cx="890451" cy="11887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AFE620-3C37-488B-9E5C-E117EF9D6EB4}"/>
              </a:ext>
            </a:extLst>
          </p:cNvPr>
          <p:cNvPicPr>
            <a:picLocks noChangeAspect="1"/>
          </p:cNvPicPr>
          <p:nvPr/>
        </p:nvPicPr>
        <p:blipFill>
          <a:blip r:embed="rId4"/>
          <a:stretch>
            <a:fillRect/>
          </a:stretch>
        </p:blipFill>
        <p:spPr>
          <a:xfrm>
            <a:off x="838200" y="762164"/>
            <a:ext cx="2396189" cy="3594284"/>
          </a:xfrm>
          <a:prstGeom prst="rect">
            <a:avLst/>
          </a:prstGeom>
        </p:spPr>
      </p:pic>
      <p:sp>
        <p:nvSpPr>
          <p:cNvPr id="10" name="TextBox 9">
            <a:extLst>
              <a:ext uri="{FF2B5EF4-FFF2-40B4-BE49-F238E27FC236}">
                <a16:creationId xmlns:a16="http://schemas.microsoft.com/office/drawing/2014/main" id="{1FB0C834-EF06-437F-B5E0-567D22C8486F}"/>
              </a:ext>
            </a:extLst>
          </p:cNvPr>
          <p:cNvSpPr txBox="1"/>
          <p:nvPr/>
        </p:nvSpPr>
        <p:spPr>
          <a:xfrm>
            <a:off x="289560" y="4705004"/>
            <a:ext cx="4299065" cy="830997"/>
          </a:xfrm>
          <a:prstGeom prst="rect">
            <a:avLst/>
          </a:prstGeom>
          <a:noFill/>
        </p:spPr>
        <p:txBody>
          <a:bodyPr wrap="square" rtlCol="0">
            <a:spAutoFit/>
          </a:bodyPr>
          <a:lstStyle/>
          <a:p>
            <a:pPr algn="l"/>
            <a:r>
              <a:rPr lang="en-US" sz="2400" b="1" dirty="0"/>
              <a:t>Details discussed in paper by </a:t>
            </a:r>
            <a:r>
              <a:rPr lang="en-US" sz="2400" b="1" dirty="0" err="1"/>
              <a:t>Hartree</a:t>
            </a:r>
            <a:r>
              <a:rPr lang="en-US" sz="2400" b="1" dirty="0"/>
              <a:t> and </a:t>
            </a:r>
            <a:r>
              <a:rPr lang="en-US" sz="2400" b="1" dirty="0" err="1"/>
              <a:t>Hartree</a:t>
            </a:r>
            <a:r>
              <a:rPr lang="en-US" sz="2400" b="1" dirty="0"/>
              <a:t>.</a:t>
            </a:r>
          </a:p>
        </p:txBody>
      </p:sp>
    </p:spTree>
    <p:extLst>
      <p:ext uri="{BB962C8B-B14F-4D97-AF65-F5344CB8AC3E}">
        <p14:creationId xmlns:p14="http://schemas.microsoft.com/office/powerpoint/2010/main" val="546929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771D3-4F2B-40EC-A726-7C2A96132DCA}"/>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ED3BBF70-5D64-44FD-8A31-626E89E060F3}"/>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3CF542D7-BB4E-4492-A811-FE4B8F10B732}"/>
              </a:ext>
            </a:extLst>
          </p:cNvPr>
          <p:cNvSpPr>
            <a:spLocks noGrp="1"/>
          </p:cNvSpPr>
          <p:nvPr>
            <p:ph type="sldNum" sz="quarter" idx="12"/>
          </p:nvPr>
        </p:nvSpPr>
        <p:spPr/>
        <p:txBody>
          <a:bodyPr/>
          <a:lstStyle/>
          <a:p>
            <a:fld id="{E23FF32D-176F-4F5B-8878-5D48FB6FF26A}" type="slidenum">
              <a:rPr lang="en-US" smtClean="0"/>
              <a:t>21</a:t>
            </a:fld>
            <a:endParaRPr lang="en-US"/>
          </a:p>
        </p:txBody>
      </p:sp>
      <p:pic>
        <p:nvPicPr>
          <p:cNvPr id="5" name="Picture 4">
            <a:extLst>
              <a:ext uri="{FF2B5EF4-FFF2-40B4-BE49-F238E27FC236}">
                <a16:creationId xmlns:a16="http://schemas.microsoft.com/office/drawing/2014/main" id="{3D860A6A-6656-498E-99D1-ABCD822FC94B}"/>
              </a:ext>
            </a:extLst>
          </p:cNvPr>
          <p:cNvPicPr>
            <a:picLocks noChangeAspect="1"/>
          </p:cNvPicPr>
          <p:nvPr/>
        </p:nvPicPr>
        <p:blipFill>
          <a:blip r:embed="rId3"/>
          <a:stretch>
            <a:fillRect/>
          </a:stretch>
        </p:blipFill>
        <p:spPr>
          <a:xfrm>
            <a:off x="838200" y="869950"/>
            <a:ext cx="5734050" cy="5486400"/>
          </a:xfrm>
          <a:prstGeom prst="rect">
            <a:avLst/>
          </a:prstGeom>
        </p:spPr>
      </p:pic>
    </p:spTree>
    <p:extLst>
      <p:ext uri="{BB962C8B-B14F-4D97-AF65-F5344CB8AC3E}">
        <p14:creationId xmlns:p14="http://schemas.microsoft.com/office/powerpoint/2010/main" val="337165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582E7-E5DD-49B7-87EF-0B1B7C571580}"/>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F025130F-8E32-407D-AABE-4C0E74BF6A31}"/>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44291264-46E1-4CCE-83AA-1522FB2D8222}"/>
              </a:ext>
            </a:extLst>
          </p:cNvPr>
          <p:cNvSpPr>
            <a:spLocks noGrp="1"/>
          </p:cNvSpPr>
          <p:nvPr>
            <p:ph type="sldNum" sz="quarter" idx="12"/>
          </p:nvPr>
        </p:nvSpPr>
        <p:spPr/>
        <p:txBody>
          <a:bodyPr/>
          <a:lstStyle/>
          <a:p>
            <a:fld id="{E23FF32D-176F-4F5B-8878-5D48FB6FF26A}" type="slidenum">
              <a:rPr lang="en-US" smtClean="0"/>
              <a:t>22</a:t>
            </a:fld>
            <a:endParaRPr lang="en-US"/>
          </a:p>
        </p:txBody>
      </p:sp>
      <p:sp>
        <p:nvSpPr>
          <p:cNvPr id="5" name="TextBox 4">
            <a:extLst>
              <a:ext uri="{FF2B5EF4-FFF2-40B4-BE49-F238E27FC236}">
                <a16:creationId xmlns:a16="http://schemas.microsoft.com/office/drawing/2014/main" id="{CA324BFF-8137-4182-86B4-C301120C2212}"/>
              </a:ext>
            </a:extLst>
          </p:cNvPr>
          <p:cNvSpPr txBox="1"/>
          <p:nvPr/>
        </p:nvSpPr>
        <p:spPr>
          <a:xfrm>
            <a:off x="581891" y="140046"/>
            <a:ext cx="11006051" cy="2677656"/>
          </a:xfrm>
          <a:prstGeom prst="rect">
            <a:avLst/>
          </a:prstGeom>
          <a:noFill/>
        </p:spPr>
        <p:txBody>
          <a:bodyPr wrap="square" rtlCol="0">
            <a:spAutoFit/>
          </a:bodyPr>
          <a:lstStyle/>
          <a:p>
            <a:pPr algn="l"/>
            <a:r>
              <a:rPr lang="en-US" sz="2400" b="1" dirty="0"/>
              <a:t>Other methods of solving the </a:t>
            </a:r>
            <a:r>
              <a:rPr lang="en-US" sz="2400" b="1" dirty="0" err="1"/>
              <a:t>Hartree</a:t>
            </a:r>
            <a:r>
              <a:rPr lang="en-US" sz="2400" b="1" dirty="0"/>
              <a:t> </a:t>
            </a:r>
            <a:r>
              <a:rPr lang="en-US" sz="2400" b="1" dirty="0" err="1"/>
              <a:t>Fock</a:t>
            </a:r>
            <a:r>
              <a:rPr lang="en-US" sz="2400" b="1" dirty="0"/>
              <a:t> equations</a:t>
            </a:r>
          </a:p>
          <a:p>
            <a:pPr algn="l"/>
            <a:endParaRPr lang="en-US" sz="2400" b="1" dirty="0"/>
          </a:p>
          <a:p>
            <a:pPr algn="l"/>
            <a:r>
              <a:rPr lang="en-US" sz="2400" b="1" dirty="0"/>
              <a:t>Rather than solve the coupled integral-differential radial equations, it is popular in quantum chemical contexts to represent the single particle functions as a sum of particular (fixed) basis functions.   The variational parameters are then the linear coefficients of the basis functions</a:t>
            </a:r>
          </a:p>
          <a:p>
            <a:pPr algn="l"/>
            <a:endParaRPr lang="en-US" sz="2400" b="1" dirty="0"/>
          </a:p>
        </p:txBody>
      </p:sp>
      <p:graphicFrame>
        <p:nvGraphicFramePr>
          <p:cNvPr id="6" name="Object 5">
            <a:extLst>
              <a:ext uri="{FF2B5EF4-FFF2-40B4-BE49-F238E27FC236}">
                <a16:creationId xmlns:a16="http://schemas.microsoft.com/office/drawing/2014/main" id="{EF9FBB87-50B0-4ABE-8372-F9AB82D0325C}"/>
              </a:ext>
            </a:extLst>
          </p:cNvPr>
          <p:cNvGraphicFramePr>
            <a:graphicFrameLocks noChangeAspect="1"/>
          </p:cNvGraphicFramePr>
          <p:nvPr>
            <p:extLst>
              <p:ext uri="{D42A27DB-BD31-4B8C-83A1-F6EECF244321}">
                <p14:modId xmlns:p14="http://schemas.microsoft.com/office/powerpoint/2010/main" val="2422451252"/>
              </p:ext>
            </p:extLst>
          </p:nvPr>
        </p:nvGraphicFramePr>
        <p:xfrm>
          <a:off x="1724966" y="2505767"/>
          <a:ext cx="6428434" cy="1846465"/>
        </p:xfrm>
        <a:graphic>
          <a:graphicData uri="http://schemas.openxmlformats.org/presentationml/2006/ole">
            <mc:AlternateContent xmlns:mc="http://schemas.openxmlformats.org/markup-compatibility/2006">
              <mc:Choice xmlns:v="urn:schemas-microsoft-com:vml" Requires="v">
                <p:oleObj spid="_x0000_s251909" name="Equation" r:id="rId4" imgW="1193760" imgH="342720" progId="Equation.DSMT4">
                  <p:embed/>
                </p:oleObj>
              </mc:Choice>
              <mc:Fallback>
                <p:oleObj name="Equation" r:id="rId4" imgW="1193760" imgH="342720" progId="Equation.DSMT4">
                  <p:embed/>
                  <p:pic>
                    <p:nvPicPr>
                      <p:cNvPr id="0" name=""/>
                      <p:cNvPicPr/>
                      <p:nvPr/>
                    </p:nvPicPr>
                    <p:blipFill>
                      <a:blip r:embed="rId5"/>
                      <a:stretch>
                        <a:fillRect/>
                      </a:stretch>
                    </p:blipFill>
                    <p:spPr>
                      <a:xfrm>
                        <a:off x="1724966" y="2505767"/>
                        <a:ext cx="6428434" cy="1846465"/>
                      </a:xfrm>
                      <a:prstGeom prst="rect">
                        <a:avLst/>
                      </a:prstGeom>
                    </p:spPr>
                  </p:pic>
                </p:oleObj>
              </mc:Fallback>
            </mc:AlternateContent>
          </a:graphicData>
        </a:graphic>
      </p:graphicFrame>
    </p:spTree>
    <p:extLst>
      <p:ext uri="{BB962C8B-B14F-4D97-AF65-F5344CB8AC3E}">
        <p14:creationId xmlns:p14="http://schemas.microsoft.com/office/powerpoint/2010/main" val="288886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181CF9-3C8D-498F-97EA-8C9DB47FC84B}"/>
              </a:ext>
            </a:extLst>
          </p:cNvPr>
          <p:cNvPicPr>
            <a:picLocks noChangeAspect="1"/>
          </p:cNvPicPr>
          <p:nvPr/>
        </p:nvPicPr>
        <p:blipFill>
          <a:blip r:embed="rId3"/>
          <a:stretch>
            <a:fillRect/>
          </a:stretch>
        </p:blipFill>
        <p:spPr>
          <a:xfrm>
            <a:off x="1076325" y="923925"/>
            <a:ext cx="10039350" cy="5010150"/>
          </a:xfrm>
          <a:prstGeom prst="rect">
            <a:avLst/>
          </a:prstGeom>
        </p:spPr>
      </p:pic>
      <p:sp>
        <p:nvSpPr>
          <p:cNvPr id="2" name="Date Placeholder 1">
            <a:extLst>
              <a:ext uri="{FF2B5EF4-FFF2-40B4-BE49-F238E27FC236}">
                <a16:creationId xmlns:a16="http://schemas.microsoft.com/office/drawing/2014/main" id="{45759A77-10D0-4645-853C-1FD8D7E77D71}"/>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B0C135A1-FA1B-452A-96EB-A13C22EA91DB}"/>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E6F2CA88-BBA3-471C-98EC-FF0C6F9CF878}"/>
              </a:ext>
            </a:extLst>
          </p:cNvPr>
          <p:cNvSpPr>
            <a:spLocks noGrp="1"/>
          </p:cNvSpPr>
          <p:nvPr>
            <p:ph type="sldNum" sz="quarter" idx="12"/>
          </p:nvPr>
        </p:nvSpPr>
        <p:spPr/>
        <p:txBody>
          <a:bodyPr/>
          <a:lstStyle/>
          <a:p>
            <a:fld id="{E23FF32D-176F-4F5B-8878-5D48FB6FF26A}" type="slidenum">
              <a:rPr lang="en-US" smtClean="0"/>
              <a:t>3</a:t>
            </a:fld>
            <a:endParaRPr lang="en-US"/>
          </a:p>
        </p:txBody>
      </p:sp>
      <p:sp>
        <p:nvSpPr>
          <p:cNvPr id="6" name="Rectangle 5">
            <a:extLst>
              <a:ext uri="{FF2B5EF4-FFF2-40B4-BE49-F238E27FC236}">
                <a16:creationId xmlns:a16="http://schemas.microsoft.com/office/drawing/2014/main" id="{454DAB41-5537-4C65-AC21-9E6CEB113799}"/>
              </a:ext>
            </a:extLst>
          </p:cNvPr>
          <p:cNvSpPr/>
          <p:nvPr/>
        </p:nvSpPr>
        <p:spPr>
          <a:xfrm>
            <a:off x="1205948" y="3554522"/>
            <a:ext cx="9780104" cy="365125"/>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92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7FFFA4-AEBC-45A2-AC26-A03D6B36CB6F}"/>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8FB0497E-3F23-4400-8511-9A78F9A1FEB7}"/>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278BB644-0671-4213-BD27-E629A4AC4118}"/>
              </a:ext>
            </a:extLst>
          </p:cNvPr>
          <p:cNvSpPr>
            <a:spLocks noGrp="1"/>
          </p:cNvSpPr>
          <p:nvPr>
            <p:ph type="sldNum" sz="quarter" idx="12"/>
          </p:nvPr>
        </p:nvSpPr>
        <p:spPr/>
        <p:txBody>
          <a:bodyPr/>
          <a:lstStyle/>
          <a:p>
            <a:fld id="{E23FF32D-176F-4F5B-8878-5D48FB6FF26A}" type="slidenum">
              <a:rPr lang="en-US" smtClean="0"/>
              <a:t>4</a:t>
            </a:fld>
            <a:endParaRPr lang="en-US"/>
          </a:p>
        </p:txBody>
      </p:sp>
      <p:sp>
        <p:nvSpPr>
          <p:cNvPr id="5" name="TextBox 4">
            <a:extLst>
              <a:ext uri="{FF2B5EF4-FFF2-40B4-BE49-F238E27FC236}">
                <a16:creationId xmlns:a16="http://schemas.microsoft.com/office/drawing/2014/main" id="{5843788C-2A5D-4DD3-9AC6-4D530A96B2AE}"/>
              </a:ext>
            </a:extLst>
          </p:cNvPr>
          <p:cNvSpPr txBox="1"/>
          <p:nvPr/>
        </p:nvSpPr>
        <p:spPr>
          <a:xfrm>
            <a:off x="742122" y="278296"/>
            <a:ext cx="9448800" cy="5632311"/>
          </a:xfrm>
          <a:prstGeom prst="rect">
            <a:avLst/>
          </a:prstGeom>
          <a:noFill/>
        </p:spPr>
        <p:txBody>
          <a:bodyPr wrap="square" rtlCol="0">
            <a:spAutoFit/>
          </a:bodyPr>
          <a:lstStyle/>
          <a:p>
            <a:pPr algn="l"/>
            <a:r>
              <a:rPr lang="en-US" sz="2400" b="1" dirty="0"/>
              <a:t>Review and motivation</a:t>
            </a:r>
          </a:p>
          <a:p>
            <a:pPr lvl="1"/>
            <a:r>
              <a:rPr lang="en-US" sz="2400" b="1" dirty="0"/>
              <a:t>General considerations in the study of multiple electron systems</a:t>
            </a:r>
          </a:p>
          <a:p>
            <a:pPr marL="1257300" lvl="2" indent="-342900">
              <a:buFont typeface="Wingdings" panose="05000000000000000000" pitchFamily="2" charset="2"/>
              <a:buChar char="§"/>
            </a:pPr>
            <a:r>
              <a:rPr lang="en-US" sz="2400" b="1" dirty="0"/>
              <a:t>The wave function for the multiple electron system should take into account the properties of indistinguishable Fermi particles</a:t>
            </a:r>
          </a:p>
          <a:p>
            <a:pPr marL="1257300" lvl="2" indent="-342900">
              <a:buFont typeface="Wingdings" panose="05000000000000000000" pitchFamily="2" charset="2"/>
              <a:buChar char="§"/>
            </a:pPr>
            <a:r>
              <a:rPr lang="en-US" sz="2400" b="1" dirty="0"/>
              <a:t>The particular systems that we would like to model (atoms, molecules, solids…)  also generally have both electronic coordinates as well as nuclear coordinates.    For the moment, we will neglect the nuclear coordinates and just focus on the electron behaviors</a:t>
            </a:r>
          </a:p>
          <a:p>
            <a:pPr marL="1257300" lvl="2" indent="-342900">
              <a:buFont typeface="Wingdings" panose="05000000000000000000" pitchFamily="2" charset="2"/>
              <a:buChar char="§"/>
            </a:pPr>
            <a:r>
              <a:rPr lang="en-US" sz="2400" b="1" dirty="0"/>
              <a:t>Special tricks have been developed for the treatments of atoms, diatomic molecules,  more complicated molecules, and extended systems (solids).   In general, simple systems can treated in greater detail/accuracy than can more complicated systems.    For example, consider the detailed atomic spectroscopy studied for all of the atoms in the periodic table</a:t>
            </a:r>
          </a:p>
        </p:txBody>
      </p:sp>
    </p:spTree>
    <p:extLst>
      <p:ext uri="{BB962C8B-B14F-4D97-AF65-F5344CB8AC3E}">
        <p14:creationId xmlns:p14="http://schemas.microsoft.com/office/powerpoint/2010/main" val="78893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41DB00-22FA-4771-A156-6ED7B8D70D03}"/>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29D54C38-5D59-4B0E-84F2-37C32F748946}"/>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71499052-1710-41AD-8C04-EC8D34F50D61}"/>
              </a:ext>
            </a:extLst>
          </p:cNvPr>
          <p:cNvSpPr>
            <a:spLocks noGrp="1"/>
          </p:cNvSpPr>
          <p:nvPr>
            <p:ph type="sldNum" sz="quarter" idx="12"/>
          </p:nvPr>
        </p:nvSpPr>
        <p:spPr/>
        <p:txBody>
          <a:bodyPr/>
          <a:lstStyle/>
          <a:p>
            <a:fld id="{E23FF32D-176F-4F5B-8878-5D48FB6FF26A}" type="slidenum">
              <a:rPr lang="en-US" smtClean="0"/>
              <a:t>5</a:t>
            </a:fld>
            <a:endParaRPr lang="en-US"/>
          </a:p>
        </p:txBody>
      </p:sp>
      <p:sp>
        <p:nvSpPr>
          <p:cNvPr id="5" name="TextBox 4">
            <a:extLst>
              <a:ext uri="{FF2B5EF4-FFF2-40B4-BE49-F238E27FC236}">
                <a16:creationId xmlns:a16="http://schemas.microsoft.com/office/drawing/2014/main" id="{3D7A8410-EC65-4101-925C-2027C8F81069}"/>
              </a:ext>
            </a:extLst>
          </p:cNvPr>
          <p:cNvSpPr txBox="1"/>
          <p:nvPr/>
        </p:nvSpPr>
        <p:spPr>
          <a:xfrm>
            <a:off x="92765" y="212035"/>
            <a:ext cx="11261035" cy="461665"/>
          </a:xfrm>
          <a:prstGeom prst="rect">
            <a:avLst/>
          </a:prstGeom>
          <a:noFill/>
        </p:spPr>
        <p:txBody>
          <a:bodyPr wrap="square" rtlCol="0">
            <a:spAutoFit/>
          </a:bodyPr>
          <a:lstStyle/>
          <a:p>
            <a:pPr algn="l"/>
            <a:r>
              <a:rPr lang="en-US" sz="2400" b="1" dirty="0"/>
              <a:t>Example from the NIST website</a:t>
            </a:r>
          </a:p>
        </p:txBody>
      </p:sp>
      <p:pic>
        <p:nvPicPr>
          <p:cNvPr id="6" name="Picture 5">
            <a:extLst>
              <a:ext uri="{FF2B5EF4-FFF2-40B4-BE49-F238E27FC236}">
                <a16:creationId xmlns:a16="http://schemas.microsoft.com/office/drawing/2014/main" id="{0FC209BD-C861-4F0D-829F-19805093D0E9}"/>
              </a:ext>
            </a:extLst>
          </p:cNvPr>
          <p:cNvPicPr>
            <a:picLocks noChangeAspect="1"/>
          </p:cNvPicPr>
          <p:nvPr/>
        </p:nvPicPr>
        <p:blipFill>
          <a:blip r:embed="rId3"/>
          <a:stretch>
            <a:fillRect/>
          </a:stretch>
        </p:blipFill>
        <p:spPr>
          <a:xfrm>
            <a:off x="4586908" y="173107"/>
            <a:ext cx="4953000" cy="1104900"/>
          </a:xfrm>
          <a:prstGeom prst="rect">
            <a:avLst/>
          </a:prstGeom>
        </p:spPr>
      </p:pic>
      <p:pic>
        <p:nvPicPr>
          <p:cNvPr id="7" name="Picture 6">
            <a:extLst>
              <a:ext uri="{FF2B5EF4-FFF2-40B4-BE49-F238E27FC236}">
                <a16:creationId xmlns:a16="http://schemas.microsoft.com/office/drawing/2014/main" id="{51CE3039-A276-4CF0-9E92-45CCE8C0FB4F}"/>
              </a:ext>
            </a:extLst>
          </p:cNvPr>
          <p:cNvPicPr>
            <a:picLocks noChangeAspect="1"/>
          </p:cNvPicPr>
          <p:nvPr/>
        </p:nvPicPr>
        <p:blipFill>
          <a:blip r:embed="rId4"/>
          <a:stretch>
            <a:fillRect/>
          </a:stretch>
        </p:blipFill>
        <p:spPr>
          <a:xfrm>
            <a:off x="390524" y="1375119"/>
            <a:ext cx="4652397" cy="4981231"/>
          </a:xfrm>
          <a:prstGeom prst="rect">
            <a:avLst/>
          </a:prstGeom>
        </p:spPr>
      </p:pic>
      <p:pic>
        <p:nvPicPr>
          <p:cNvPr id="8" name="Picture 7">
            <a:extLst>
              <a:ext uri="{FF2B5EF4-FFF2-40B4-BE49-F238E27FC236}">
                <a16:creationId xmlns:a16="http://schemas.microsoft.com/office/drawing/2014/main" id="{5D34FCF9-84B6-41A6-A9B9-313C1CCD0225}"/>
              </a:ext>
            </a:extLst>
          </p:cNvPr>
          <p:cNvPicPr>
            <a:picLocks noChangeAspect="1"/>
          </p:cNvPicPr>
          <p:nvPr/>
        </p:nvPicPr>
        <p:blipFill>
          <a:blip r:embed="rId5"/>
          <a:stretch>
            <a:fillRect/>
          </a:stretch>
        </p:blipFill>
        <p:spPr>
          <a:xfrm>
            <a:off x="5276850" y="1552574"/>
            <a:ext cx="4263058" cy="4798985"/>
          </a:xfrm>
          <a:prstGeom prst="rect">
            <a:avLst/>
          </a:prstGeom>
        </p:spPr>
      </p:pic>
    </p:spTree>
    <p:extLst>
      <p:ext uri="{BB962C8B-B14F-4D97-AF65-F5344CB8AC3E}">
        <p14:creationId xmlns:p14="http://schemas.microsoft.com/office/powerpoint/2010/main" val="60395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BDA9-C257-4CAD-ABDE-DEC7CF0EF4FF}"/>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770C3C76-9F16-4027-AA28-B9DC2A5E9E77}"/>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1C9C9883-AB14-4314-887D-9EB1DFBEB03A}"/>
              </a:ext>
            </a:extLst>
          </p:cNvPr>
          <p:cNvSpPr>
            <a:spLocks noGrp="1"/>
          </p:cNvSpPr>
          <p:nvPr>
            <p:ph type="sldNum" sz="quarter" idx="12"/>
          </p:nvPr>
        </p:nvSpPr>
        <p:spPr/>
        <p:txBody>
          <a:bodyPr/>
          <a:lstStyle/>
          <a:p>
            <a:fld id="{E23FF32D-176F-4F5B-8878-5D48FB6FF26A}" type="slidenum">
              <a:rPr lang="en-US" smtClean="0"/>
              <a:t>6</a:t>
            </a:fld>
            <a:endParaRPr lang="en-US"/>
          </a:p>
        </p:txBody>
      </p:sp>
      <p:sp>
        <p:nvSpPr>
          <p:cNvPr id="5" name="TextBox 4">
            <a:extLst>
              <a:ext uri="{FF2B5EF4-FFF2-40B4-BE49-F238E27FC236}">
                <a16:creationId xmlns:a16="http://schemas.microsoft.com/office/drawing/2014/main" id="{028AAE7B-1570-4538-B159-462029CADCD8}"/>
              </a:ext>
            </a:extLst>
          </p:cNvPr>
          <p:cNvSpPr txBox="1"/>
          <p:nvPr/>
        </p:nvSpPr>
        <p:spPr>
          <a:xfrm>
            <a:off x="331304" y="344557"/>
            <a:ext cx="10866783" cy="2308324"/>
          </a:xfrm>
          <a:prstGeom prst="rect">
            <a:avLst/>
          </a:prstGeom>
          <a:noFill/>
        </p:spPr>
        <p:txBody>
          <a:bodyPr wrap="square" rtlCol="0">
            <a:spAutoFit/>
          </a:bodyPr>
          <a:lstStyle/>
          <a:p>
            <a:pPr algn="l"/>
            <a:r>
              <a:rPr lang="en-US" sz="2400" b="1" dirty="0"/>
              <a:t>Why is this important?</a:t>
            </a:r>
          </a:p>
          <a:p>
            <a:pPr marL="914400" lvl="1" indent="-457200">
              <a:buFont typeface="+mj-lt"/>
              <a:buAutoNum type="arabicPeriod"/>
            </a:pPr>
            <a:r>
              <a:rPr lang="en-US" sz="2400" b="1" dirty="0"/>
              <a:t>It is not really ..</a:t>
            </a:r>
          </a:p>
          <a:p>
            <a:pPr marL="914400" lvl="1" indent="-457200">
              <a:buFont typeface="+mj-lt"/>
              <a:buAutoNum type="arabicPeriod"/>
            </a:pPr>
            <a:r>
              <a:rPr lang="en-US" sz="2400" b="1" dirty="0"/>
              <a:t>It could be useful for testing experiment/theory</a:t>
            </a:r>
          </a:p>
          <a:p>
            <a:pPr marL="914400" lvl="1" indent="-457200">
              <a:buFont typeface="+mj-lt"/>
              <a:buAutoNum type="arabicPeriod"/>
            </a:pPr>
            <a:r>
              <a:rPr lang="en-US" sz="2400" b="1" dirty="0"/>
              <a:t>It could be useful for certain types of measurements</a:t>
            </a:r>
          </a:p>
          <a:p>
            <a:pPr marL="914400" lvl="1" indent="-457200">
              <a:buFont typeface="+mj-lt"/>
              <a:buAutoNum type="arabicPeriod"/>
            </a:pPr>
            <a:r>
              <a:rPr lang="en-US" sz="2400" b="1" dirty="0"/>
              <a:t>It may be important for atom lovers, but means nothing to the study of molecules and solids</a:t>
            </a:r>
          </a:p>
        </p:txBody>
      </p:sp>
      <p:sp>
        <p:nvSpPr>
          <p:cNvPr id="6" name="TextBox 5">
            <a:extLst>
              <a:ext uri="{FF2B5EF4-FFF2-40B4-BE49-F238E27FC236}">
                <a16:creationId xmlns:a16="http://schemas.microsoft.com/office/drawing/2014/main" id="{50872355-56C0-4DDC-9996-664C9E716DB5}"/>
              </a:ext>
            </a:extLst>
          </p:cNvPr>
          <p:cNvSpPr txBox="1"/>
          <p:nvPr/>
        </p:nvSpPr>
        <p:spPr>
          <a:xfrm>
            <a:off x="463826" y="3429000"/>
            <a:ext cx="10734261" cy="1938992"/>
          </a:xfrm>
          <a:prstGeom prst="rect">
            <a:avLst/>
          </a:prstGeom>
          <a:noFill/>
        </p:spPr>
        <p:txBody>
          <a:bodyPr wrap="square" rtlCol="0">
            <a:spAutoFit/>
          </a:bodyPr>
          <a:lstStyle/>
          <a:p>
            <a:pPr algn="l"/>
            <a:r>
              <a:rPr lang="en-US" sz="2400" b="1" dirty="0"/>
              <a:t>Plan –</a:t>
            </a:r>
          </a:p>
          <a:p>
            <a:pPr marL="914400" lvl="1" indent="-457200">
              <a:buFont typeface="+mj-lt"/>
              <a:buAutoNum type="arabicPeriod"/>
            </a:pPr>
            <a:r>
              <a:rPr lang="en-US" sz="2400" b="1" dirty="0"/>
              <a:t>Discuss the general equations for multielectron systems</a:t>
            </a:r>
          </a:p>
          <a:p>
            <a:pPr marL="914400" lvl="1" indent="-457200">
              <a:buFont typeface="+mj-lt"/>
              <a:buAutoNum type="arabicPeriod"/>
            </a:pPr>
            <a:r>
              <a:rPr lang="en-US" sz="2400" b="1" dirty="0"/>
              <a:t>Discuss the </a:t>
            </a:r>
            <a:r>
              <a:rPr lang="en-US" sz="2400" b="1" dirty="0" err="1"/>
              <a:t>Hartree-Fock</a:t>
            </a:r>
            <a:r>
              <a:rPr lang="en-US" sz="2400" b="1" dirty="0"/>
              <a:t> treatment</a:t>
            </a:r>
          </a:p>
          <a:p>
            <a:pPr marL="914400" lvl="1" indent="-457200">
              <a:buFont typeface="+mj-lt"/>
              <a:buAutoNum type="arabicPeriod"/>
            </a:pPr>
            <a:r>
              <a:rPr lang="en-US" sz="2400" b="1" dirty="0"/>
              <a:t>Set up the particular equations for atoms</a:t>
            </a:r>
          </a:p>
          <a:p>
            <a:pPr marL="914400" lvl="1" indent="-457200">
              <a:buFont typeface="+mj-lt"/>
              <a:buAutoNum type="arabicPeriod"/>
            </a:pPr>
            <a:r>
              <a:rPr lang="en-US" sz="2400" b="1" dirty="0"/>
              <a:t>How to analyze systems beyond the </a:t>
            </a:r>
            <a:r>
              <a:rPr lang="en-US" sz="2400" b="1" dirty="0" err="1"/>
              <a:t>Hartree-Fock</a:t>
            </a:r>
            <a:r>
              <a:rPr lang="en-US" sz="2400" b="1" dirty="0"/>
              <a:t> approximation</a:t>
            </a:r>
          </a:p>
        </p:txBody>
      </p:sp>
    </p:spTree>
    <p:extLst>
      <p:ext uri="{BB962C8B-B14F-4D97-AF65-F5344CB8AC3E}">
        <p14:creationId xmlns:p14="http://schemas.microsoft.com/office/powerpoint/2010/main" val="226787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E2646-D675-4AD0-9B5E-FBF45B50EC75}"/>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469E0DD4-E06B-401F-AB31-83EA33E7C3FD}"/>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82CADA87-7F5C-4FE8-A572-0B3C8C7417E0}"/>
              </a:ext>
            </a:extLst>
          </p:cNvPr>
          <p:cNvSpPr>
            <a:spLocks noGrp="1"/>
          </p:cNvSpPr>
          <p:nvPr>
            <p:ph type="sldNum" sz="quarter" idx="12"/>
          </p:nvPr>
        </p:nvSpPr>
        <p:spPr/>
        <p:txBody>
          <a:bodyPr/>
          <a:lstStyle/>
          <a:p>
            <a:fld id="{E23FF32D-176F-4F5B-8878-5D48FB6FF26A}" type="slidenum">
              <a:rPr lang="en-US" smtClean="0"/>
              <a:t>7</a:t>
            </a:fld>
            <a:endParaRPr lang="en-US"/>
          </a:p>
        </p:txBody>
      </p:sp>
      <p:graphicFrame>
        <p:nvGraphicFramePr>
          <p:cNvPr id="5" name="Object 4">
            <a:extLst>
              <a:ext uri="{FF2B5EF4-FFF2-40B4-BE49-F238E27FC236}">
                <a16:creationId xmlns:a16="http://schemas.microsoft.com/office/drawing/2014/main" id="{A115D9C9-BA0C-426F-BE73-B2314710CAEA}"/>
              </a:ext>
            </a:extLst>
          </p:cNvPr>
          <p:cNvGraphicFramePr>
            <a:graphicFrameLocks noChangeAspect="1"/>
          </p:cNvGraphicFramePr>
          <p:nvPr>
            <p:extLst>
              <p:ext uri="{D42A27DB-BD31-4B8C-83A1-F6EECF244321}">
                <p14:modId xmlns:p14="http://schemas.microsoft.com/office/powerpoint/2010/main" val="2812586457"/>
              </p:ext>
            </p:extLst>
          </p:nvPr>
        </p:nvGraphicFramePr>
        <p:xfrm>
          <a:off x="616640" y="598190"/>
          <a:ext cx="10420350" cy="2378075"/>
        </p:xfrm>
        <a:graphic>
          <a:graphicData uri="http://schemas.openxmlformats.org/presentationml/2006/ole">
            <mc:AlternateContent xmlns:mc="http://schemas.openxmlformats.org/markup-compatibility/2006">
              <mc:Choice xmlns:v="urn:schemas-microsoft-com:vml" Requires="v">
                <p:oleObj spid="_x0000_s241690" name="Equation" r:id="rId4" imgW="7403760" imgH="1688760" progId="Equation.DSMT4">
                  <p:embed/>
                </p:oleObj>
              </mc:Choice>
              <mc:Fallback>
                <p:oleObj name="Equation" r:id="rId4" imgW="7403760" imgH="1688760" progId="Equation.DSMT4">
                  <p:embed/>
                  <p:pic>
                    <p:nvPicPr>
                      <p:cNvPr id="7" name="Object 6"/>
                      <p:cNvPicPr/>
                      <p:nvPr/>
                    </p:nvPicPr>
                    <p:blipFill>
                      <a:blip r:embed="rId5"/>
                      <a:stretch>
                        <a:fillRect/>
                      </a:stretch>
                    </p:blipFill>
                    <p:spPr>
                      <a:xfrm>
                        <a:off x="616640" y="598190"/>
                        <a:ext cx="10420350" cy="23780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362C02B-7BDA-4DCC-8C03-D4B8C2AC54AE}"/>
              </a:ext>
            </a:extLst>
          </p:cNvPr>
          <p:cNvSpPr txBox="1"/>
          <p:nvPr/>
        </p:nvSpPr>
        <p:spPr>
          <a:xfrm>
            <a:off x="225287" y="136525"/>
            <a:ext cx="10137913" cy="461665"/>
          </a:xfrm>
          <a:prstGeom prst="rect">
            <a:avLst/>
          </a:prstGeom>
          <a:noFill/>
        </p:spPr>
        <p:txBody>
          <a:bodyPr wrap="square" rtlCol="0">
            <a:spAutoFit/>
          </a:bodyPr>
          <a:lstStyle/>
          <a:p>
            <a:pPr algn="l"/>
            <a:r>
              <a:rPr lang="en-US" sz="2400" b="1" dirty="0"/>
              <a:t>General equations for multi electron systems</a:t>
            </a:r>
          </a:p>
        </p:txBody>
      </p:sp>
      <p:graphicFrame>
        <p:nvGraphicFramePr>
          <p:cNvPr id="7" name="Object 6">
            <a:extLst>
              <a:ext uri="{FF2B5EF4-FFF2-40B4-BE49-F238E27FC236}">
                <a16:creationId xmlns:a16="http://schemas.microsoft.com/office/drawing/2014/main" id="{39DC35E1-6F50-47F5-A646-B4B21C57C0FD}"/>
              </a:ext>
            </a:extLst>
          </p:cNvPr>
          <p:cNvGraphicFramePr>
            <a:graphicFrameLocks noChangeAspect="1"/>
          </p:cNvGraphicFramePr>
          <p:nvPr>
            <p:extLst>
              <p:ext uri="{D42A27DB-BD31-4B8C-83A1-F6EECF244321}">
                <p14:modId xmlns:p14="http://schemas.microsoft.com/office/powerpoint/2010/main" val="4125772897"/>
              </p:ext>
            </p:extLst>
          </p:nvPr>
        </p:nvGraphicFramePr>
        <p:xfrm>
          <a:off x="838200" y="3066567"/>
          <a:ext cx="8486637" cy="3308350"/>
        </p:xfrm>
        <a:graphic>
          <a:graphicData uri="http://schemas.openxmlformats.org/presentationml/2006/ole">
            <mc:AlternateContent xmlns:mc="http://schemas.openxmlformats.org/markup-compatibility/2006">
              <mc:Choice xmlns:v="urn:schemas-microsoft-com:vml" Requires="v">
                <p:oleObj spid="_x0000_s241691" name="Equation" r:id="rId6" imgW="5244840" imgH="2044440" progId="Equation.DSMT4">
                  <p:embed/>
                </p:oleObj>
              </mc:Choice>
              <mc:Fallback>
                <p:oleObj name="Equation" r:id="rId6" imgW="5244840" imgH="2044440" progId="Equation.DSMT4">
                  <p:embed/>
                  <p:pic>
                    <p:nvPicPr>
                      <p:cNvPr id="0" name=""/>
                      <p:cNvPicPr/>
                      <p:nvPr/>
                    </p:nvPicPr>
                    <p:blipFill>
                      <a:blip r:embed="rId7"/>
                      <a:stretch>
                        <a:fillRect/>
                      </a:stretch>
                    </p:blipFill>
                    <p:spPr>
                      <a:xfrm>
                        <a:off x="838200" y="3066567"/>
                        <a:ext cx="8486637" cy="3308350"/>
                      </a:xfrm>
                      <a:prstGeom prst="rect">
                        <a:avLst/>
                      </a:prstGeom>
                    </p:spPr>
                  </p:pic>
                </p:oleObj>
              </mc:Fallback>
            </mc:AlternateContent>
          </a:graphicData>
        </a:graphic>
      </p:graphicFrame>
    </p:spTree>
    <p:extLst>
      <p:ext uri="{BB962C8B-B14F-4D97-AF65-F5344CB8AC3E}">
        <p14:creationId xmlns:p14="http://schemas.microsoft.com/office/powerpoint/2010/main" val="1513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3DB53-C1D1-462A-A85E-5F3C4CFE099E}"/>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2AA1479E-3FB6-4B12-BBA1-662CB44E4D5F}"/>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D63315CF-59EB-4136-BE43-21A7E4FC10E7}"/>
              </a:ext>
            </a:extLst>
          </p:cNvPr>
          <p:cNvSpPr>
            <a:spLocks noGrp="1"/>
          </p:cNvSpPr>
          <p:nvPr>
            <p:ph type="sldNum" sz="quarter" idx="12"/>
          </p:nvPr>
        </p:nvSpPr>
        <p:spPr/>
        <p:txBody>
          <a:bodyPr/>
          <a:lstStyle/>
          <a:p>
            <a:fld id="{E23FF32D-176F-4F5B-8878-5D48FB6FF26A}" type="slidenum">
              <a:rPr lang="en-US" smtClean="0"/>
              <a:t>8</a:t>
            </a:fld>
            <a:endParaRPr lang="en-US"/>
          </a:p>
        </p:txBody>
      </p:sp>
      <p:graphicFrame>
        <p:nvGraphicFramePr>
          <p:cNvPr id="5" name="Object 4">
            <a:extLst>
              <a:ext uri="{FF2B5EF4-FFF2-40B4-BE49-F238E27FC236}">
                <a16:creationId xmlns:a16="http://schemas.microsoft.com/office/drawing/2014/main" id="{F4E7B8E6-A46F-4B47-84E1-171D98C0A089}"/>
              </a:ext>
            </a:extLst>
          </p:cNvPr>
          <p:cNvGraphicFramePr>
            <a:graphicFrameLocks noChangeAspect="1"/>
          </p:cNvGraphicFramePr>
          <p:nvPr>
            <p:extLst>
              <p:ext uri="{D42A27DB-BD31-4B8C-83A1-F6EECF244321}">
                <p14:modId xmlns:p14="http://schemas.microsoft.com/office/powerpoint/2010/main" val="2580386731"/>
              </p:ext>
            </p:extLst>
          </p:nvPr>
        </p:nvGraphicFramePr>
        <p:xfrm>
          <a:off x="688572" y="854016"/>
          <a:ext cx="10310764" cy="4150245"/>
        </p:xfrm>
        <a:graphic>
          <a:graphicData uri="http://schemas.openxmlformats.org/presentationml/2006/ole">
            <mc:AlternateContent xmlns:mc="http://schemas.openxmlformats.org/markup-compatibility/2006">
              <mc:Choice xmlns:v="urn:schemas-microsoft-com:vml" Requires="v">
                <p:oleObj spid="_x0000_s242701" name="Equation" r:id="rId4" imgW="4038480" imgH="1625400" progId="Equation.DSMT4">
                  <p:embed/>
                </p:oleObj>
              </mc:Choice>
              <mc:Fallback>
                <p:oleObj name="Equation" r:id="rId4" imgW="4038480" imgH="1625400" progId="Equation.DSMT4">
                  <p:embed/>
                  <p:pic>
                    <p:nvPicPr>
                      <p:cNvPr id="0" name=""/>
                      <p:cNvPicPr/>
                      <p:nvPr/>
                    </p:nvPicPr>
                    <p:blipFill>
                      <a:blip r:embed="rId5"/>
                      <a:stretch>
                        <a:fillRect/>
                      </a:stretch>
                    </p:blipFill>
                    <p:spPr>
                      <a:xfrm>
                        <a:off x="688572" y="854016"/>
                        <a:ext cx="10310764" cy="4150245"/>
                      </a:xfrm>
                      <a:prstGeom prst="rect">
                        <a:avLst/>
                      </a:prstGeom>
                    </p:spPr>
                  </p:pic>
                </p:oleObj>
              </mc:Fallback>
            </mc:AlternateContent>
          </a:graphicData>
        </a:graphic>
      </p:graphicFrame>
    </p:spTree>
    <p:extLst>
      <p:ext uri="{BB962C8B-B14F-4D97-AF65-F5344CB8AC3E}">
        <p14:creationId xmlns:p14="http://schemas.microsoft.com/office/powerpoint/2010/main" val="423179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8A9AD-67CD-4D0B-9D51-5381B55310B1}"/>
              </a:ext>
            </a:extLst>
          </p:cNvPr>
          <p:cNvSpPr>
            <a:spLocks noGrp="1"/>
          </p:cNvSpPr>
          <p:nvPr>
            <p:ph type="dt" sz="half" idx="10"/>
          </p:nvPr>
        </p:nvSpPr>
        <p:spPr/>
        <p:txBody>
          <a:bodyPr/>
          <a:lstStyle/>
          <a:p>
            <a:r>
              <a:rPr lang="en-US"/>
              <a:t>04/13/2020</a:t>
            </a:r>
          </a:p>
        </p:txBody>
      </p:sp>
      <p:sp>
        <p:nvSpPr>
          <p:cNvPr id="3" name="Footer Placeholder 2">
            <a:extLst>
              <a:ext uri="{FF2B5EF4-FFF2-40B4-BE49-F238E27FC236}">
                <a16:creationId xmlns:a16="http://schemas.microsoft.com/office/drawing/2014/main" id="{0CD5BCBB-D126-41DC-89C6-1A61BBCB3EF5}"/>
              </a:ext>
            </a:extLst>
          </p:cNvPr>
          <p:cNvSpPr>
            <a:spLocks noGrp="1"/>
          </p:cNvSpPr>
          <p:nvPr>
            <p:ph type="ftr" sz="quarter" idx="11"/>
          </p:nvPr>
        </p:nvSpPr>
        <p:spPr/>
        <p:txBody>
          <a:bodyPr/>
          <a:lstStyle/>
          <a:p>
            <a:r>
              <a:rPr lang="en-US"/>
              <a:t>PHY 742 -- Spring 2020 -- Lecture 29</a:t>
            </a:r>
          </a:p>
        </p:txBody>
      </p:sp>
      <p:sp>
        <p:nvSpPr>
          <p:cNvPr id="4" name="Slide Number Placeholder 3">
            <a:extLst>
              <a:ext uri="{FF2B5EF4-FFF2-40B4-BE49-F238E27FC236}">
                <a16:creationId xmlns:a16="http://schemas.microsoft.com/office/drawing/2014/main" id="{34C15A3C-63B2-4416-BA99-A105407833C9}"/>
              </a:ext>
            </a:extLst>
          </p:cNvPr>
          <p:cNvSpPr>
            <a:spLocks noGrp="1"/>
          </p:cNvSpPr>
          <p:nvPr>
            <p:ph type="sldNum" sz="quarter" idx="12"/>
          </p:nvPr>
        </p:nvSpPr>
        <p:spPr/>
        <p:txBody>
          <a:bodyPr/>
          <a:lstStyle/>
          <a:p>
            <a:fld id="{E23FF32D-176F-4F5B-8878-5D48FB6FF26A}" type="slidenum">
              <a:rPr lang="en-US" smtClean="0"/>
              <a:t>9</a:t>
            </a:fld>
            <a:endParaRPr lang="en-US"/>
          </a:p>
        </p:txBody>
      </p:sp>
      <p:graphicFrame>
        <p:nvGraphicFramePr>
          <p:cNvPr id="5" name="Object 4">
            <a:extLst>
              <a:ext uri="{FF2B5EF4-FFF2-40B4-BE49-F238E27FC236}">
                <a16:creationId xmlns:a16="http://schemas.microsoft.com/office/drawing/2014/main" id="{7D4661F8-B3A5-4B24-BD9B-BE9957C473F6}"/>
              </a:ext>
            </a:extLst>
          </p:cNvPr>
          <p:cNvGraphicFramePr>
            <a:graphicFrameLocks noChangeAspect="1"/>
          </p:cNvGraphicFramePr>
          <p:nvPr>
            <p:extLst>
              <p:ext uri="{D42A27DB-BD31-4B8C-83A1-F6EECF244321}">
                <p14:modId xmlns:p14="http://schemas.microsoft.com/office/powerpoint/2010/main" val="3302567448"/>
              </p:ext>
            </p:extLst>
          </p:nvPr>
        </p:nvGraphicFramePr>
        <p:xfrm>
          <a:off x="588819" y="562467"/>
          <a:ext cx="8625022" cy="1051078"/>
        </p:xfrm>
        <a:graphic>
          <a:graphicData uri="http://schemas.openxmlformats.org/presentationml/2006/ole">
            <mc:AlternateContent xmlns:mc="http://schemas.openxmlformats.org/markup-compatibility/2006">
              <mc:Choice xmlns:v="urn:schemas-microsoft-com:vml" Requires="v">
                <p:oleObj spid="_x0000_s243730" name="Equation" r:id="rId4" imgW="3543120" imgH="431640" progId="Equation.DSMT4">
                  <p:embed/>
                </p:oleObj>
              </mc:Choice>
              <mc:Fallback>
                <p:oleObj name="Equation" r:id="rId4" imgW="3543120" imgH="431640" progId="Equation.DSMT4">
                  <p:embed/>
                  <p:pic>
                    <p:nvPicPr>
                      <p:cNvPr id="6" name="Object 5">
                        <a:extLst>
                          <a:ext uri="{FF2B5EF4-FFF2-40B4-BE49-F238E27FC236}">
                            <a16:creationId xmlns:a16="http://schemas.microsoft.com/office/drawing/2014/main" id="{7842CF7E-C552-422A-9032-EABBCB4F8D7E}"/>
                          </a:ext>
                        </a:extLst>
                      </p:cNvPr>
                      <p:cNvPicPr/>
                      <p:nvPr/>
                    </p:nvPicPr>
                    <p:blipFill>
                      <a:blip r:embed="rId5"/>
                      <a:stretch>
                        <a:fillRect/>
                      </a:stretch>
                    </p:blipFill>
                    <p:spPr>
                      <a:xfrm>
                        <a:off x="588819" y="562467"/>
                        <a:ext cx="8625022" cy="105107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355644C-F800-40D4-934A-00DDBD628CFF}"/>
              </a:ext>
            </a:extLst>
          </p:cNvPr>
          <p:cNvGraphicFramePr>
            <a:graphicFrameLocks noChangeAspect="1"/>
          </p:cNvGraphicFramePr>
          <p:nvPr>
            <p:extLst>
              <p:ext uri="{D42A27DB-BD31-4B8C-83A1-F6EECF244321}">
                <p14:modId xmlns:p14="http://schemas.microsoft.com/office/powerpoint/2010/main" val="3747903227"/>
              </p:ext>
            </p:extLst>
          </p:nvPr>
        </p:nvGraphicFramePr>
        <p:xfrm>
          <a:off x="612775" y="1709738"/>
          <a:ext cx="10550525" cy="3508375"/>
        </p:xfrm>
        <a:graphic>
          <a:graphicData uri="http://schemas.openxmlformats.org/presentationml/2006/ole">
            <mc:AlternateContent xmlns:mc="http://schemas.openxmlformats.org/markup-compatibility/2006">
              <mc:Choice xmlns:v="urn:schemas-microsoft-com:vml" Requires="v">
                <p:oleObj spid="_x0000_s243731" name="Equation" r:id="rId6" imgW="5003640" imgH="1663560" progId="Equation.DSMT4">
                  <p:embed/>
                </p:oleObj>
              </mc:Choice>
              <mc:Fallback>
                <p:oleObj name="Equation" r:id="rId6" imgW="5003640" imgH="1663560" progId="Equation.DSMT4">
                  <p:embed/>
                  <p:pic>
                    <p:nvPicPr>
                      <p:cNvPr id="5" name="Object 4">
                        <a:extLst>
                          <a:ext uri="{FF2B5EF4-FFF2-40B4-BE49-F238E27FC236}">
                            <a16:creationId xmlns:a16="http://schemas.microsoft.com/office/drawing/2014/main" id="{1A62EEE9-41FC-4CA4-80A8-831FCE183CB6}"/>
                          </a:ext>
                        </a:extLst>
                      </p:cNvPr>
                      <p:cNvPicPr/>
                      <p:nvPr/>
                    </p:nvPicPr>
                    <p:blipFill>
                      <a:blip r:embed="rId7"/>
                      <a:stretch>
                        <a:fillRect/>
                      </a:stretch>
                    </p:blipFill>
                    <p:spPr>
                      <a:xfrm>
                        <a:off x="612775" y="1709738"/>
                        <a:ext cx="10550525" cy="3508375"/>
                      </a:xfrm>
                      <a:prstGeom prst="rect">
                        <a:avLst/>
                      </a:prstGeom>
                    </p:spPr>
                  </p:pic>
                </p:oleObj>
              </mc:Fallback>
            </mc:AlternateContent>
          </a:graphicData>
        </a:graphic>
      </p:graphicFrame>
    </p:spTree>
    <p:extLst>
      <p:ext uri="{BB962C8B-B14F-4D97-AF65-F5344CB8AC3E}">
        <p14:creationId xmlns:p14="http://schemas.microsoft.com/office/powerpoint/2010/main" val="2079730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14577</TotalTime>
  <Words>1075</Words>
  <Application>Microsoft Office PowerPoint</Application>
  <PresentationFormat>Widescreen</PresentationFormat>
  <Paragraphs>173</Paragraphs>
  <Slides>22</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Wingdings</vt:lpstr>
      <vt:lpstr>Office Theme</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Holzwarth, Natalie</dc:creator>
  <cp:lastModifiedBy>Holzwarth, Natalie</cp:lastModifiedBy>
  <cp:revision>813</cp:revision>
  <cp:lastPrinted>2020-04-13T01:46:00Z</cp:lastPrinted>
  <dcterms:created xsi:type="dcterms:W3CDTF">2020-01-06T21:28:26Z</dcterms:created>
  <dcterms:modified xsi:type="dcterms:W3CDTF">2020-04-13T01:46:35Z</dcterms:modified>
</cp:coreProperties>
</file>