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79" r:id="rId4"/>
    <p:sldId id="287" r:id="rId5"/>
    <p:sldId id="288" r:id="rId6"/>
    <p:sldId id="289" r:id="rId7"/>
    <p:sldId id="290" r:id="rId8"/>
    <p:sldId id="291" r:id="rId9"/>
    <p:sldId id="295" r:id="rId10"/>
    <p:sldId id="296" r:id="rId11"/>
    <p:sldId id="297" r:id="rId12"/>
    <p:sldId id="292" r:id="rId13"/>
    <p:sldId id="293" r:id="rId14"/>
    <p:sldId id="298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3.wmf"/><Relationship Id="rId4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3.wmf"/><Relationship Id="rId4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png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</a:t>
            </a:r>
          </a:p>
          <a:p>
            <a:endParaRPr lang="en-US" sz="3200" b="1" dirty="0"/>
          </a:p>
          <a:p>
            <a:r>
              <a:rPr lang="en-US" sz="3200" b="1" dirty="0"/>
              <a:t>Quantum particle interacting with classical electromagnetic fields</a:t>
            </a:r>
          </a:p>
          <a:p>
            <a:pPr lvl="1"/>
            <a:r>
              <a:rPr lang="en-US" sz="3200" b="1" dirty="0"/>
              <a:t>Reading:   Chapter 9 in Carlson’s textbook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Example of charged particle in a </a:t>
            </a:r>
            <a:r>
              <a:rPr lang="en-US" sz="3200" b="1" dirty="0" err="1"/>
              <a:t>magnetostatic</a:t>
            </a:r>
            <a:r>
              <a:rPr lang="en-US" sz="3200" b="1" dirty="0"/>
              <a:t> field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Example of a hydrogen atom in a </a:t>
            </a:r>
            <a:r>
              <a:rPr lang="en-US" sz="3200" b="1" dirty="0" err="1"/>
              <a:t>magnetostatic</a:t>
            </a:r>
            <a:r>
              <a:rPr lang="en-US" sz="3200" b="1" dirty="0"/>
              <a:t> field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03323-A7D3-48DF-BB9A-F22A5B6A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5F80-2CC7-4380-A30E-A488485F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D6D10-6DE3-4D5D-B694-7826351D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0820A-9DA5-4044-B8DA-7705EB9C02EE}"/>
              </a:ext>
            </a:extLst>
          </p:cNvPr>
          <p:cNvSpPr txBox="1"/>
          <p:nvPr/>
        </p:nvSpPr>
        <p:spPr>
          <a:xfrm>
            <a:off x="278780" y="211873"/>
            <a:ext cx="6490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DOS plots –</a:t>
            </a:r>
          </a:p>
          <a:p>
            <a:pPr algn="l"/>
            <a:r>
              <a:rPr lang="en-US" sz="2400" b="1" dirty="0"/>
              <a:t>        Discrete spectrum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0F2308-3E44-4AF7-BAF0-2C44EA9C53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37" b="5436"/>
          <a:stretch/>
        </p:blipFill>
        <p:spPr>
          <a:xfrm>
            <a:off x="3581400" y="490654"/>
            <a:ext cx="6807123" cy="23529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42535D-1635-4E69-B2D1-B0A0BF1265B1}"/>
              </a:ext>
            </a:extLst>
          </p:cNvPr>
          <p:cNvSpPr txBox="1"/>
          <p:nvPr/>
        </p:nvSpPr>
        <p:spPr>
          <a:xfrm>
            <a:off x="7170234" y="2612729"/>
            <a:ext cx="64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F69F31-B96D-40E9-B434-1BC289AED5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94"/>
          <a:stretch/>
        </p:blipFill>
        <p:spPr>
          <a:xfrm>
            <a:off x="3869016" y="3298089"/>
            <a:ext cx="5524500" cy="30692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7ADDDE-E4D3-4AB7-8160-337C19EFD087}"/>
              </a:ext>
            </a:extLst>
          </p:cNvPr>
          <p:cNvSpPr txBox="1"/>
          <p:nvPr/>
        </p:nvSpPr>
        <p:spPr>
          <a:xfrm>
            <a:off x="838200" y="3523785"/>
            <a:ext cx="3030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Continuous spectrum for a free particle in three dimensions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2D029E-173F-4B12-98F7-78133A5489F0}"/>
              </a:ext>
            </a:extLst>
          </p:cNvPr>
          <p:cNvSpPr txBox="1"/>
          <p:nvPr/>
        </p:nvSpPr>
        <p:spPr>
          <a:xfrm>
            <a:off x="8181276" y="6032432"/>
            <a:ext cx="64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2439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FF42A6-CA00-4256-A07B-BFDFBDF4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88BF0-AC78-42E4-8212-1A434A62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06ADE-A9E7-4C84-8063-EF08E86B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51EAC6-9945-46DB-A722-D93FF81068E4}"/>
              </a:ext>
            </a:extLst>
          </p:cNvPr>
          <p:cNvSpPr txBox="1"/>
          <p:nvPr/>
        </p:nvSpPr>
        <p:spPr>
          <a:xfrm>
            <a:off x="557560" y="256478"/>
            <a:ext cx="805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DOS plot for </a:t>
            </a:r>
            <a:r>
              <a:rPr lang="en-US" sz="2400" b="1" dirty="0" err="1"/>
              <a:t>magnetostatic</a:t>
            </a:r>
            <a:r>
              <a:rPr lang="en-US" sz="2400" b="1" dirty="0"/>
              <a:t> acting on charged particle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462389E-9F06-4DD3-A379-E1D08573C9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2362"/>
              </p:ext>
            </p:extLst>
          </p:nvPr>
        </p:nvGraphicFramePr>
        <p:xfrm>
          <a:off x="557560" y="1040438"/>
          <a:ext cx="6800386" cy="147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3" imgW="4381200" imgH="952200" progId="Equation.DSMT4">
                  <p:embed/>
                </p:oleObj>
              </mc:Choice>
              <mc:Fallback>
                <p:oleObj name="Equation" r:id="rId3" imgW="438120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560" y="1040438"/>
                        <a:ext cx="6800386" cy="1478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7228CDF-A53A-4E2D-BAB7-F922F0863B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593"/>
          <a:stretch/>
        </p:blipFill>
        <p:spPr>
          <a:xfrm>
            <a:off x="1030558" y="2565400"/>
            <a:ext cx="9372600" cy="35789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683FBE-1C7B-4E1B-A64C-ED286CAF54EE}"/>
              </a:ext>
            </a:extLst>
          </p:cNvPr>
          <p:cNvSpPr txBox="1"/>
          <p:nvPr/>
        </p:nvSpPr>
        <p:spPr>
          <a:xfrm>
            <a:off x="8471207" y="5682657"/>
            <a:ext cx="64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A44E17D-0121-4E1D-9A26-3D937A1338B9}"/>
              </a:ext>
            </a:extLst>
          </p:cNvPr>
          <p:cNvSpPr/>
          <p:nvPr/>
        </p:nvSpPr>
        <p:spPr>
          <a:xfrm rot="1732114">
            <a:off x="5725081" y="3607589"/>
            <a:ext cx="561278" cy="518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9C9B66-C94B-492C-86E1-191C351A8B68}"/>
              </a:ext>
            </a:extLst>
          </p:cNvPr>
          <p:cNvSpPr txBox="1"/>
          <p:nvPr/>
        </p:nvSpPr>
        <p:spPr>
          <a:xfrm>
            <a:off x="6275951" y="2803939"/>
            <a:ext cx="4885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Placement of discrete levels depends on magnetic field strength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EF369B-4D3C-4C4F-A3AA-E17EE52A436D}"/>
              </a:ext>
            </a:extLst>
          </p:cNvPr>
          <p:cNvSpPr txBox="1"/>
          <p:nvPr/>
        </p:nvSpPr>
        <p:spPr>
          <a:xfrm>
            <a:off x="8149680" y="94105"/>
            <a:ext cx="3484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this is an approximate model of an ideal metal in a magnetic field which results in oscillatory resistivity for example.</a:t>
            </a:r>
          </a:p>
        </p:txBody>
      </p:sp>
    </p:spTree>
    <p:extLst>
      <p:ext uri="{BB962C8B-B14F-4D97-AF65-F5344CB8AC3E}">
        <p14:creationId xmlns:p14="http://schemas.microsoft.com/office/powerpoint/2010/main" val="400247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Treating the same problem with a different Gauge: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02741"/>
              </p:ext>
            </p:extLst>
          </p:nvPr>
        </p:nvGraphicFramePr>
        <p:xfrm>
          <a:off x="958850" y="436563"/>
          <a:ext cx="9725025" cy="553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Equation" r:id="rId3" imgW="6565680" imgH="3733560" progId="Equation.DSMT4">
                  <p:embed/>
                </p:oleObj>
              </mc:Choice>
              <mc:Fallback>
                <p:oleObj name="Equation" r:id="rId3" imgW="6565680" imgH="3733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8850" y="436563"/>
                        <a:ext cx="9725025" cy="553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6687ABC-41C8-4F23-8FE9-B159AF77A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53665"/>
              </p:ext>
            </p:extLst>
          </p:nvPr>
        </p:nvGraphicFramePr>
        <p:xfrm>
          <a:off x="958850" y="5019560"/>
          <a:ext cx="6876502" cy="36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5" imgW="4305240" imgH="228600" progId="Equation.DSMT4">
                  <p:embed/>
                </p:oleObj>
              </mc:Choice>
              <mc:Fallback>
                <p:oleObj name="Equation" r:id="rId5" imgW="4305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8850" y="5019560"/>
                        <a:ext cx="6876502" cy="365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09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524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in cylindrical coordinates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982344"/>
              </p:ext>
            </p:extLst>
          </p:nvPr>
        </p:nvGraphicFramePr>
        <p:xfrm>
          <a:off x="2459038" y="990600"/>
          <a:ext cx="6234112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3" imgW="3848040" imgH="647640" progId="Equation.DSMT4">
                  <p:embed/>
                </p:oleObj>
              </mc:Choice>
              <mc:Fallback>
                <p:oleObj name="Equation" r:id="rId3" imgW="3848040" imgH="647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9038" y="990600"/>
                        <a:ext cx="6234112" cy="1049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274320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(with a non-trivial proof) it can be shown that this spectrum is equivalent to Cartesian gauge;   full solution includes intrinsic spin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68F004-6DCA-497C-B1E0-8DD81619F7A2}"/>
              </a:ext>
            </a:extLst>
          </p:cNvPr>
          <p:cNvSpPr txBox="1"/>
          <p:nvPr/>
        </p:nvSpPr>
        <p:spPr>
          <a:xfrm>
            <a:off x="1828800" y="4382429"/>
            <a:ext cx="9065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Full solution including eigenfunctions are worked out in Landau and </a:t>
            </a:r>
            <a:r>
              <a:rPr lang="en-US" sz="2400" b="1" dirty="0" err="1"/>
              <a:t>Lifshitz</a:t>
            </a:r>
            <a:r>
              <a:rPr lang="en-US" sz="2400" b="1" dirty="0"/>
              <a:t>.   It is shown that the eigenstates are related to harmonic oscillator eigenstates.</a:t>
            </a:r>
          </a:p>
        </p:txBody>
      </p:sp>
    </p:spTree>
    <p:extLst>
      <p:ext uri="{BB962C8B-B14F-4D97-AF65-F5344CB8AC3E}">
        <p14:creationId xmlns:p14="http://schemas.microsoft.com/office/powerpoint/2010/main" val="4222941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BDEAB-0097-4020-87E7-4637B1C8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5BE29-165B-4329-8643-5579A77D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8CBC9-9C90-4D6B-B8CE-BB8690DF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CDD745-CB63-4101-A540-4DF68CEAB4FE}"/>
              </a:ext>
            </a:extLst>
          </p:cNvPr>
          <p:cNvSpPr txBox="1"/>
          <p:nvPr/>
        </p:nvSpPr>
        <p:spPr>
          <a:xfrm>
            <a:off x="423746" y="356839"/>
            <a:ext cx="1074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Effects of </a:t>
            </a:r>
            <a:r>
              <a:rPr lang="en-US" sz="2400" b="1" dirty="0" err="1"/>
              <a:t>magnetostatic</a:t>
            </a:r>
            <a:r>
              <a:rPr lang="en-US" sz="2400" b="1" dirty="0"/>
              <a:t> fields on particles’ intrinsic magnetic moment.  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D19440F-5B76-4915-9F61-4E581172D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190833"/>
              </p:ext>
            </p:extLst>
          </p:nvPr>
        </p:nvGraphicFramePr>
        <p:xfrm>
          <a:off x="179388" y="1070014"/>
          <a:ext cx="10190162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3" imgW="5194080" imgH="2082600" progId="Equation.DSMT4">
                  <p:embed/>
                </p:oleObj>
              </mc:Choice>
              <mc:Fallback>
                <p:oleObj name="Equation" r:id="rId3" imgW="5194080" imgH="20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070014"/>
                        <a:ext cx="10190162" cy="408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00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19945"/>
              </p:ext>
            </p:extLst>
          </p:nvPr>
        </p:nvGraphicFramePr>
        <p:xfrm>
          <a:off x="1438275" y="784202"/>
          <a:ext cx="9182100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6959520" imgH="3263760" progId="Equation.DSMT4">
                  <p:embed/>
                </p:oleObj>
              </mc:Choice>
              <mc:Fallback>
                <p:oleObj name="Equation" r:id="rId3" imgW="6959520" imgH="3263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275" y="784202"/>
                        <a:ext cx="9182100" cy="430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281449"/>
              </p:ext>
            </p:extLst>
          </p:nvPr>
        </p:nvGraphicFramePr>
        <p:xfrm>
          <a:off x="1736725" y="5386388"/>
          <a:ext cx="580548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3632040" imgH="571320" progId="Equation.DSMT4">
                  <p:embed/>
                </p:oleObj>
              </mc:Choice>
              <mc:Fallback>
                <p:oleObj name="Equation" r:id="rId5" imgW="3632040" imgH="571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6725" y="5386388"/>
                        <a:ext cx="5805488" cy="91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FD46E9F-6324-48A4-B761-E2B99336367C}"/>
              </a:ext>
            </a:extLst>
          </p:cNvPr>
          <p:cNvSpPr txBox="1"/>
          <p:nvPr/>
        </p:nvSpPr>
        <p:spPr>
          <a:xfrm>
            <a:off x="617034" y="29483"/>
            <a:ext cx="11173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Interaction of </a:t>
            </a:r>
            <a:r>
              <a:rPr lang="en-US" sz="2400" b="1" dirty="0" err="1"/>
              <a:t>magnetostatic</a:t>
            </a:r>
            <a:r>
              <a:rPr lang="en-US" sz="2400" b="1" dirty="0"/>
              <a:t> field B with a hydrogen atom (including contribution of intrinsic electron spin, omitting contribution of intrinsic  proton spin).</a:t>
            </a:r>
          </a:p>
        </p:txBody>
      </p:sp>
    </p:spTree>
    <p:extLst>
      <p:ext uri="{BB962C8B-B14F-4D97-AF65-F5344CB8AC3E}">
        <p14:creationId xmlns:p14="http://schemas.microsoft.com/office/powerpoint/2010/main" val="327501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579501"/>
              </p:ext>
            </p:extLst>
          </p:nvPr>
        </p:nvGraphicFramePr>
        <p:xfrm>
          <a:off x="1122053" y="1453994"/>
          <a:ext cx="8231187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3" imgW="5537160" imgH="2984400" progId="Equation.DSMT4">
                  <p:embed/>
                </p:oleObj>
              </mc:Choice>
              <mc:Fallback>
                <p:oleObj name="Equation" r:id="rId3" imgW="5537160" imgH="2984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2053" y="1453994"/>
                        <a:ext cx="8231187" cy="443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C050E7-0F3C-4215-8DF8-7DA96057AD23}"/>
              </a:ext>
            </a:extLst>
          </p:cNvPr>
          <p:cNvSpPr txBox="1"/>
          <p:nvPr/>
        </p:nvSpPr>
        <p:spPr>
          <a:xfrm>
            <a:off x="200722" y="156117"/>
            <a:ext cx="1173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Analysis of </a:t>
            </a:r>
            <a:r>
              <a:rPr lang="en-US" sz="2400" b="1" dirty="0" err="1"/>
              <a:t>magnetostatic</a:t>
            </a:r>
            <a:r>
              <a:rPr lang="en-US" sz="2400" b="1" dirty="0"/>
              <a:t> effects on atomic structure using perturbation theory, also including the effects of spin-orbit </a:t>
            </a:r>
            <a:r>
              <a:rPr lang="en-US" sz="2400" b="1" dirty="0" err="1"/>
              <a:t>interation</a:t>
            </a:r>
            <a:endParaRPr lang="en-US" sz="24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2FCECE2-70C2-4611-97B1-2730866C699D}"/>
              </a:ext>
            </a:extLst>
          </p:cNvPr>
          <p:cNvSpPr/>
          <p:nvPr/>
        </p:nvSpPr>
        <p:spPr>
          <a:xfrm rot="18671801">
            <a:off x="4131819" y="860960"/>
            <a:ext cx="499946" cy="883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88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7303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Perturbation theory treatment of uniform and constant magnetic fields on atomic states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40678"/>
              </p:ext>
            </p:extLst>
          </p:nvPr>
        </p:nvGraphicFramePr>
        <p:xfrm>
          <a:off x="1747839" y="957263"/>
          <a:ext cx="55721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3" imgW="3187440" imgH="1358640" progId="Equation.DSMT4">
                  <p:embed/>
                </p:oleObj>
              </mc:Choice>
              <mc:Fallback>
                <p:oleObj name="Equation" r:id="rId3" imgW="3187440" imgH="1358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7839" y="957263"/>
                        <a:ext cx="5572125" cy="237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744453"/>
              </p:ext>
            </p:extLst>
          </p:nvPr>
        </p:nvGraphicFramePr>
        <p:xfrm>
          <a:off x="1981201" y="3513913"/>
          <a:ext cx="650174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5" imgW="4228920" imgH="1358640" progId="Equation.DSMT4">
                  <p:embed/>
                </p:oleObj>
              </mc:Choice>
              <mc:Fallback>
                <p:oleObj name="Equation" r:id="rId5" imgW="4228920" imgH="1358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3513913"/>
                        <a:ext cx="6501747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uble Bracket 7"/>
          <p:cNvSpPr/>
          <p:nvPr/>
        </p:nvSpPr>
        <p:spPr>
          <a:xfrm>
            <a:off x="5330540" y="449580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5562600" y="459841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248400" y="510492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30740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992417"/>
              </p:ext>
            </p:extLst>
          </p:nvPr>
        </p:nvGraphicFramePr>
        <p:xfrm>
          <a:off x="1597025" y="228601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7025" y="228601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281246"/>
              </p:ext>
            </p:extLst>
          </p:nvPr>
        </p:nvGraphicFramePr>
        <p:xfrm>
          <a:off x="1910939" y="1143000"/>
          <a:ext cx="324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tion" r:id="rId5" imgW="2108160" imgH="355320" progId="Equation.DSMT4">
                  <p:embed/>
                </p:oleObj>
              </mc:Choice>
              <mc:Fallback>
                <p:oleObj name="Equation" r:id="rId5" imgW="2108160" imgH="355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0939" y="1143000"/>
                        <a:ext cx="32400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uble Bracket 6"/>
          <p:cNvSpPr/>
          <p:nvPr/>
        </p:nvSpPr>
        <p:spPr>
          <a:xfrm>
            <a:off x="5711540" y="111125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5943600" y="121386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6629400" y="172037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5976262" y="1258708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7940" y="2057401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l=1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36333"/>
              </p:ext>
            </p:extLst>
          </p:nvPr>
        </p:nvGraphicFramePr>
        <p:xfrm>
          <a:off x="2159001" y="3795714"/>
          <a:ext cx="653732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7" imgW="4254480" imgH="1130040" progId="Equation.DSMT4">
                  <p:embed/>
                </p:oleObj>
              </mc:Choice>
              <mc:Fallback>
                <p:oleObj name="Equation" r:id="rId7" imgW="4254480" imgH="1130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59001" y="3795714"/>
                        <a:ext cx="6537325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943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336311"/>
              </p:ext>
            </p:extLst>
          </p:nvPr>
        </p:nvGraphicFramePr>
        <p:xfrm>
          <a:off x="1597025" y="228601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7025" y="228601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084672"/>
              </p:ext>
            </p:extLst>
          </p:nvPr>
        </p:nvGraphicFramePr>
        <p:xfrm>
          <a:off x="1497282" y="1143000"/>
          <a:ext cx="8931275" cy="33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Equation" r:id="rId5" imgW="6298920" imgH="2374560" progId="Equation.DSMT4">
                  <p:embed/>
                </p:oleObj>
              </mc:Choice>
              <mc:Fallback>
                <p:oleObj name="Equation" r:id="rId5" imgW="629892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7282" y="1143000"/>
                        <a:ext cx="8931275" cy="336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17772"/>
              </p:ext>
            </p:extLst>
          </p:nvPr>
        </p:nvGraphicFramePr>
        <p:xfrm>
          <a:off x="2743200" y="4803776"/>
          <a:ext cx="5536406" cy="125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Equation" r:id="rId7" imgW="3530520" imgH="799920" progId="Equation.DSMT4">
                  <p:embed/>
                </p:oleObj>
              </mc:Choice>
              <mc:Fallback>
                <p:oleObj name="Equation" r:id="rId7" imgW="3530520" imgH="799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4803776"/>
                        <a:ext cx="5536406" cy="125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479292"/>
              </p:ext>
            </p:extLst>
          </p:nvPr>
        </p:nvGraphicFramePr>
        <p:xfrm>
          <a:off x="6248400" y="1676401"/>
          <a:ext cx="3886200" cy="315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Equation" r:id="rId9" imgW="2514600" imgH="2044440" progId="Equation.DSMT4">
                  <p:embed/>
                </p:oleObj>
              </mc:Choice>
              <mc:Fallback>
                <p:oleObj name="Equation" r:id="rId9" imgW="2514600" imgH="2044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8400" y="1676401"/>
                        <a:ext cx="3886200" cy="3159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08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96F163-3C0E-4E7B-8093-2DF4524A0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43675"/>
            <a:ext cx="1008697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955284"/>
              </p:ext>
            </p:extLst>
          </p:nvPr>
        </p:nvGraphicFramePr>
        <p:xfrm>
          <a:off x="1597025" y="228601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7025" y="228601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23269"/>
              </p:ext>
            </p:extLst>
          </p:nvPr>
        </p:nvGraphicFramePr>
        <p:xfrm>
          <a:off x="1565942" y="762000"/>
          <a:ext cx="281635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5" imgW="1955520" imgH="952200" progId="Equation.DSMT4">
                  <p:embed/>
                </p:oleObj>
              </mc:Choice>
              <mc:Fallback>
                <p:oleObj name="Equation" r:id="rId5" imgW="195552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65942" y="762000"/>
                        <a:ext cx="281635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16801"/>
              </p:ext>
            </p:extLst>
          </p:nvPr>
        </p:nvGraphicFramePr>
        <p:xfrm>
          <a:off x="1936750" y="2144713"/>
          <a:ext cx="6140451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7" imgW="4330440" imgH="2400120" progId="Equation.DSMT4">
                  <p:embed/>
                </p:oleObj>
              </mc:Choice>
              <mc:Fallback>
                <p:oleObj name="Equation" r:id="rId7" imgW="4330440" imgH="24001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6750" y="2144713"/>
                        <a:ext cx="6140451" cy="340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32846"/>
              </p:ext>
            </p:extLst>
          </p:nvPr>
        </p:nvGraphicFramePr>
        <p:xfrm>
          <a:off x="2838450" y="3429000"/>
          <a:ext cx="63881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9" imgW="5041800" imgH="2044440" progId="Equation.DSMT4">
                  <p:embed/>
                </p:oleObj>
              </mc:Choice>
              <mc:Fallback>
                <p:oleObj name="Equation" r:id="rId9" imgW="5041800" imgH="2044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38450" y="3429000"/>
                        <a:ext cx="63881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0028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09179"/>
              </p:ext>
            </p:extLst>
          </p:nvPr>
        </p:nvGraphicFramePr>
        <p:xfrm>
          <a:off x="1752601" y="20782"/>
          <a:ext cx="814546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3" imgW="4660560" imgH="723600" progId="Equation.DSMT4">
                  <p:embed/>
                </p:oleObj>
              </mc:Choice>
              <mc:Fallback>
                <p:oleObj name="Equation" r:id="rId3" imgW="4660560" imgH="723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1" y="20782"/>
                        <a:ext cx="8145463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1848597"/>
            <a:ext cx="88392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528204" y="2738005"/>
            <a:ext cx="2743200" cy="46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E/</a:t>
            </a:r>
            <a:r>
              <a:rPr lang="en-US" sz="2400" i="1" dirty="0">
                <a:latin typeface="Symbol" panose="05050102010706020507" pitchFamily="18" charset="2"/>
              </a:rPr>
              <a:t>g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20200" y="4104410"/>
            <a:ext cx="2743200" cy="46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b</a:t>
            </a:r>
            <a:r>
              <a:rPr lang="en-US" sz="2400" i="1" dirty="0">
                <a:latin typeface="+mj-lt"/>
              </a:rPr>
              <a:t>/</a:t>
            </a:r>
            <a:r>
              <a:rPr lang="en-US" sz="2400" i="1" dirty="0">
                <a:latin typeface="Symbol" panose="05050102010706020507" pitchFamily="18" charset="2"/>
              </a:rPr>
              <a:t>g</a:t>
            </a:r>
            <a:endParaRPr lang="en-US" sz="2400" i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F06C8-1E75-4E06-94F7-38614E479304}"/>
              </a:ext>
            </a:extLst>
          </p:cNvPr>
          <p:cNvSpPr txBox="1"/>
          <p:nvPr/>
        </p:nvSpPr>
        <p:spPr>
          <a:xfrm>
            <a:off x="2843561" y="5776332"/>
            <a:ext cx="352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Zeeman effect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2DB5B9-6157-41D4-8A50-E0EA7007CBD0}"/>
              </a:ext>
            </a:extLst>
          </p:cNvPr>
          <p:cNvSpPr txBox="1"/>
          <p:nvPr/>
        </p:nvSpPr>
        <p:spPr>
          <a:xfrm>
            <a:off x="9196031" y="5627651"/>
            <a:ext cx="352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/>
              <a:t>Paschen-Backb </a:t>
            </a:r>
            <a:r>
              <a:rPr lang="en-US" sz="2400" b="1" dirty="0"/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47422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907AB-4F5C-4E86-9853-2CD0B4A8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3C047-404D-4F1A-9F0A-9D14A326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8DF0-3CB1-4A75-8AEF-A5107EAB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C3732D-71AA-40E4-B98A-A23CD9FADE13}"/>
              </a:ext>
            </a:extLst>
          </p:cNvPr>
          <p:cNvSpPr txBox="1"/>
          <p:nvPr/>
        </p:nvSpPr>
        <p:spPr>
          <a:xfrm>
            <a:off x="579863" y="345688"/>
            <a:ext cx="11032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electrostatic and/or </a:t>
            </a:r>
            <a:r>
              <a:rPr lang="en-US" sz="2400" b="1" dirty="0" err="1"/>
              <a:t>magnetostatic</a:t>
            </a:r>
            <a:r>
              <a:rPr lang="en-US" sz="2400" b="1" dirty="0"/>
              <a:t> fields, the time dependence of the fields becomes trivial, and we expect stationary state solutions to the Schrödinger equation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8F40F0A-CF61-4309-B422-04521A8E8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774094"/>
              </p:ext>
            </p:extLst>
          </p:nvPr>
        </p:nvGraphicFramePr>
        <p:xfrm>
          <a:off x="1152138" y="1761389"/>
          <a:ext cx="8718550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" imgW="3936960" imgH="1295280" progId="Equation.DSMT4">
                  <p:embed/>
                </p:oleObj>
              </mc:Choice>
              <mc:Fallback>
                <p:oleObj name="Equation" r:id="rId3" imgW="3936960" imgH="1295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3932019-2C8C-43B1-8E70-6FC02A75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138" y="1761389"/>
                        <a:ext cx="8718550" cy="286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44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Consideration of effects of a static magnetic field on quantum states of a charged  free particle.    First consider the spatial degrees of freedom (ignoring intrinsic spin).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33448"/>
              </p:ext>
            </p:extLst>
          </p:nvPr>
        </p:nvGraphicFramePr>
        <p:xfrm>
          <a:off x="1210565" y="1601715"/>
          <a:ext cx="9770869" cy="251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3" imgW="6172200" imgH="1587240" progId="Equation.DSMT4">
                  <p:embed/>
                </p:oleObj>
              </mc:Choice>
              <mc:Fallback>
                <p:oleObj name="Equation" r:id="rId3" imgW="6172200" imgH="1587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0565" y="1601715"/>
                        <a:ext cx="9770869" cy="2513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135294"/>
              </p:ext>
            </p:extLst>
          </p:nvPr>
        </p:nvGraphicFramePr>
        <p:xfrm>
          <a:off x="1262256" y="4379371"/>
          <a:ext cx="7697788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5" imgW="4114800" imgH="698400" progId="Equation.DSMT4">
                  <p:embed/>
                </p:oleObj>
              </mc:Choice>
              <mc:Fallback>
                <p:oleObj name="Equation" r:id="rId5" imgW="4114800" imgH="698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2256" y="4379371"/>
                        <a:ext cx="7697788" cy="130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101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416915"/>
              </p:ext>
            </p:extLst>
          </p:nvPr>
        </p:nvGraphicFramePr>
        <p:xfrm>
          <a:off x="820738" y="196850"/>
          <a:ext cx="10552112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3" imgW="4114800" imgH="2044440" progId="Equation.DSMT4">
                  <p:embed/>
                </p:oleObj>
              </mc:Choice>
              <mc:Fallback>
                <p:oleObj name="Equation" r:id="rId3" imgW="4114800" imgH="2044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0738" y="196850"/>
                        <a:ext cx="10552112" cy="524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17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331013"/>
              </p:ext>
            </p:extLst>
          </p:nvPr>
        </p:nvGraphicFramePr>
        <p:xfrm>
          <a:off x="225425" y="346075"/>
          <a:ext cx="11839575" cy="591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3" imgW="6426000" imgH="3213000" progId="Equation.DSMT4">
                  <p:embed/>
                </p:oleObj>
              </mc:Choice>
              <mc:Fallback>
                <p:oleObj name="Equation" r:id="rId3" imgW="6426000" imgH="32130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" y="346075"/>
                        <a:ext cx="11839575" cy="591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73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666151"/>
              </p:ext>
            </p:extLst>
          </p:nvPr>
        </p:nvGraphicFramePr>
        <p:xfrm>
          <a:off x="219075" y="534988"/>
          <a:ext cx="1029017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3" imgW="5067000" imgH="2323800" progId="Equation.DSMT4">
                  <p:embed/>
                </p:oleObj>
              </mc:Choice>
              <mc:Fallback>
                <p:oleObj name="Equation" r:id="rId3" imgW="5067000" imgH="232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075" y="534988"/>
                        <a:ext cx="10290175" cy="471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27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286289"/>
              </p:ext>
            </p:extLst>
          </p:nvPr>
        </p:nvGraphicFramePr>
        <p:xfrm>
          <a:off x="1752601" y="2743200"/>
          <a:ext cx="7780337" cy="303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3" imgW="3809880" imgH="1485720" progId="Equation.DSMT4">
                  <p:embed/>
                </p:oleObj>
              </mc:Choice>
              <mc:Fallback>
                <p:oleObj name="Equation" r:id="rId3" imgW="3809880" imgH="1485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1" y="2743200"/>
                        <a:ext cx="7780337" cy="303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54672"/>
              </p:ext>
            </p:extLst>
          </p:nvPr>
        </p:nvGraphicFramePr>
        <p:xfrm>
          <a:off x="838200" y="347429"/>
          <a:ext cx="8894763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5" imgW="4381200" imgH="952200" progId="Equation.DSMT4">
                  <p:embed/>
                </p:oleObj>
              </mc:Choice>
              <mc:Fallback>
                <p:oleObj name="Equation" r:id="rId5" imgW="438120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47429"/>
                        <a:ext cx="8894763" cy="193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214508F7-5622-4291-903F-EBE47055CEB5}"/>
              </a:ext>
            </a:extLst>
          </p:cNvPr>
          <p:cNvSpPr/>
          <p:nvPr/>
        </p:nvSpPr>
        <p:spPr>
          <a:xfrm rot="2679657">
            <a:off x="6212168" y="3144643"/>
            <a:ext cx="579863" cy="568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E3F93-FE6E-4D38-ACFA-EEEA214FCB04}"/>
              </a:ext>
            </a:extLst>
          </p:cNvPr>
          <p:cNvSpPr txBox="1"/>
          <p:nvPr/>
        </p:nvSpPr>
        <p:spPr>
          <a:xfrm>
            <a:off x="6724185" y="2900040"/>
            <a:ext cx="343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Hermite polynomial</a:t>
            </a:r>
          </a:p>
        </p:txBody>
      </p:sp>
    </p:spTree>
    <p:extLst>
      <p:ext uri="{BB962C8B-B14F-4D97-AF65-F5344CB8AC3E}">
        <p14:creationId xmlns:p14="http://schemas.microsoft.com/office/powerpoint/2010/main" val="30595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021DA-1E1A-4491-A607-81E36A45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D09DF-612B-409B-A7B9-F7BC9BC2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65E13-B2C9-4033-A734-2FBF8CD9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CA07F-839D-46F8-8560-66FF0C56C3AE}"/>
              </a:ext>
            </a:extLst>
          </p:cNvPr>
          <p:cNvSpPr txBox="1"/>
          <p:nvPr/>
        </p:nvSpPr>
        <p:spPr>
          <a:xfrm>
            <a:off x="175245" y="97135"/>
            <a:ext cx="1033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Notion of density of states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C50676-65DD-4CD3-BDF0-A147C5B9B0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458902"/>
              </p:ext>
            </p:extLst>
          </p:nvPr>
        </p:nvGraphicFramePr>
        <p:xfrm>
          <a:off x="1123950" y="647700"/>
          <a:ext cx="9388475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Equation" r:id="rId3" imgW="4495680" imgH="2692080" progId="Equation.DSMT4">
                  <p:embed/>
                </p:oleObj>
              </mc:Choice>
              <mc:Fallback>
                <p:oleObj name="Equation" r:id="rId3" imgW="449568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3950" y="647700"/>
                        <a:ext cx="9388475" cy="561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44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460</Words>
  <Application>Microsoft Office PowerPoint</Application>
  <PresentationFormat>Widescreen</PresentationFormat>
  <Paragraphs>98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93</cp:revision>
  <cp:lastPrinted>2020-01-15T14:38:49Z</cp:lastPrinted>
  <dcterms:created xsi:type="dcterms:W3CDTF">2020-01-06T21:28:26Z</dcterms:created>
  <dcterms:modified xsi:type="dcterms:W3CDTF">2020-01-17T16:49:44Z</dcterms:modified>
</cp:coreProperties>
</file>