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1" r:id="rId3"/>
    <p:sldId id="394" r:id="rId4"/>
    <p:sldId id="395" r:id="rId5"/>
    <p:sldId id="397" r:id="rId6"/>
    <p:sldId id="409" r:id="rId7"/>
    <p:sldId id="402" r:id="rId8"/>
    <p:sldId id="403" r:id="rId9"/>
    <p:sldId id="405" r:id="rId10"/>
    <p:sldId id="406" r:id="rId11"/>
    <p:sldId id="41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>
        <p:scale>
          <a:sx n="58" d="100"/>
          <a:sy n="58" d="100"/>
        </p:scale>
        <p:origin x="77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-826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summarize and review the </a:t>
            </a:r>
            <a:r>
              <a:rPr lang="en-US" dirty="0" err="1"/>
              <a:t>Hartree-Fock</a:t>
            </a:r>
            <a:r>
              <a:rPr lang="en-US" dirty="0"/>
              <a:t> method  and then talk about extensions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Iteration process in order to achieve self-consistency.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4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Perspective on the state of the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92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Preparing to evaluate the exchange interaction for a convenient analytical case -- jellium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99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12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19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totally trivial.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32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Plots of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8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47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the focus of HW #24.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73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last homework assignment for the semester.    It involves evaluating the exchange integral for a continuum of plane waves.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985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Cheating.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6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properties of identical Fermi particles.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9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Identification of one-electron and two-electron terms.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second quantization formalism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9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Variational approximation.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87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Hartree-Fock</a:t>
            </a:r>
            <a:r>
              <a:rPr lang="en-US" dirty="0"/>
              <a:t> approximation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8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Writing out the integrals.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2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coupled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8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2020 --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keforest-university.zoom.us/my/natalie.holzwar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18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7.png"/><Relationship Id="rId9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2077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via video link:</a:t>
            </a:r>
          </a:p>
          <a:p>
            <a:pPr algn="ctr"/>
            <a:r>
              <a:rPr lang="en-US" sz="3200" b="1" dirty="0">
                <a:hlinkClick r:id="rId3"/>
              </a:rPr>
              <a:t>https://wakeforest-university.zoom.us/my/natalie.holzwarth 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238028" y="1820822"/>
            <a:ext cx="11972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30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 err="1">
                <a:solidFill>
                  <a:srgbClr val="7030A0"/>
                </a:solidFill>
              </a:rPr>
              <a:t>Hartree-Fock</a:t>
            </a:r>
            <a:r>
              <a:rPr lang="en-US" sz="3200" b="1" dirty="0">
                <a:solidFill>
                  <a:srgbClr val="7030A0"/>
                </a:solidFill>
              </a:rPr>
              <a:t> approximation and other formalisms for treating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multi electron systems</a:t>
            </a:r>
          </a:p>
          <a:p>
            <a:pPr algn="ctr"/>
            <a:endParaRPr lang="en-US" sz="1400" b="1" dirty="0">
              <a:solidFill>
                <a:srgbClr val="7030A0"/>
              </a:solidFill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Summary of </a:t>
            </a:r>
            <a:r>
              <a:rPr lang="en-US" sz="3200" b="1" dirty="0" err="1">
                <a:solidFill>
                  <a:schemeClr val="folHlink"/>
                </a:solidFill>
              </a:rPr>
              <a:t>Hartree-Fock</a:t>
            </a:r>
            <a:r>
              <a:rPr lang="en-US" sz="3200" b="1" dirty="0">
                <a:solidFill>
                  <a:schemeClr val="folHlink"/>
                </a:solidFill>
              </a:rPr>
              <a:t> analysis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Other mean field treatments – density functional theory</a:t>
            </a:r>
          </a:p>
          <a:p>
            <a:pPr lvl="1"/>
            <a:endParaRPr lang="en-US" sz="3200" b="1" dirty="0">
              <a:solidFill>
                <a:schemeClr val="folHlink"/>
              </a:solidFill>
            </a:endParaRPr>
          </a:p>
          <a:p>
            <a:pPr lvl="1"/>
            <a:r>
              <a:rPr lang="en-US" sz="3200" b="1" dirty="0">
                <a:solidFill>
                  <a:schemeClr val="folHlink"/>
                </a:solidFill>
              </a:rPr>
              <a:t>Note that equations will be written for an atom, but can be extended to molecules and solids.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E17CB-1A25-4A2A-BB12-3A1C1E14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B1564-B6F3-4FB3-9B94-D7C8C52AF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0D76C-B2D7-4300-8594-ACA66EED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47AFB-F2F0-4304-B194-4EAD0C25EFE6}"/>
              </a:ext>
            </a:extLst>
          </p:cNvPr>
          <p:cNvSpPr txBox="1"/>
          <p:nvPr/>
        </p:nvSpPr>
        <p:spPr>
          <a:xfrm>
            <a:off x="532015" y="382385"/>
            <a:ext cx="11089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Self-consistent solution of the </a:t>
            </a:r>
            <a:r>
              <a:rPr lang="en-US" sz="2400" b="1" dirty="0" err="1"/>
              <a:t>Hartree-Fock</a:t>
            </a:r>
            <a:r>
              <a:rPr lang="en-US" sz="2400" b="1" dirty="0"/>
              <a:t> equations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BB22630-FD01-489C-8B58-DA04DE1308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997776"/>
              </p:ext>
            </p:extLst>
          </p:nvPr>
        </p:nvGraphicFramePr>
        <p:xfrm>
          <a:off x="231877" y="968545"/>
          <a:ext cx="9134475" cy="56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5" name="Equation" r:id="rId4" imgW="3555720" imgH="2209680" progId="Equation.DSMT4">
                  <p:embed/>
                </p:oleObj>
              </mc:Choice>
              <mc:Fallback>
                <p:oleObj name="Equation" r:id="rId4" imgW="3555720" imgH="220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877" y="968545"/>
                        <a:ext cx="9134475" cy="567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Circular 6">
            <a:extLst>
              <a:ext uri="{FF2B5EF4-FFF2-40B4-BE49-F238E27FC236}">
                <a16:creationId xmlns:a16="http://schemas.microsoft.com/office/drawing/2014/main" id="{859FBCB8-CB86-4490-BDC2-339198702C4E}"/>
              </a:ext>
            </a:extLst>
          </p:cNvPr>
          <p:cNvSpPr/>
          <p:nvPr/>
        </p:nvSpPr>
        <p:spPr>
          <a:xfrm rot="16200000" flipV="1">
            <a:off x="6814001" y="2014790"/>
            <a:ext cx="3320262" cy="327035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6E81DD-B0C2-45CE-A499-38D75C573D1D}"/>
              </a:ext>
            </a:extLst>
          </p:cNvPr>
          <p:cNvSpPr txBox="1"/>
          <p:nvPr/>
        </p:nvSpPr>
        <p:spPr>
          <a:xfrm>
            <a:off x="9906692" y="3301478"/>
            <a:ext cx="2894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Continue self-consistent</a:t>
            </a:r>
          </a:p>
          <a:p>
            <a:pPr algn="l"/>
            <a:r>
              <a:rPr lang="en-US" sz="2400" b="1" dirty="0"/>
              <a:t>Iterations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C887E65-C37D-44F1-A66F-B9EE7763E9A7}"/>
              </a:ext>
            </a:extLst>
          </p:cNvPr>
          <p:cNvSpPr/>
          <p:nvPr/>
        </p:nvSpPr>
        <p:spPr>
          <a:xfrm>
            <a:off x="7310351" y="5321503"/>
            <a:ext cx="1163781" cy="85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995527-85AA-4461-B996-16F6A8011C1E}"/>
              </a:ext>
            </a:extLst>
          </p:cNvPr>
          <p:cNvSpPr txBox="1"/>
          <p:nvPr/>
        </p:nvSpPr>
        <p:spPr>
          <a:xfrm>
            <a:off x="8610600" y="5400858"/>
            <a:ext cx="2894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Self-consistent cycles converged</a:t>
            </a:r>
          </a:p>
        </p:txBody>
      </p:sp>
    </p:spTree>
    <p:extLst>
      <p:ext uri="{BB962C8B-B14F-4D97-AF65-F5344CB8AC3E}">
        <p14:creationId xmlns:p14="http://schemas.microsoft.com/office/powerpoint/2010/main" val="329686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B2C35-A28B-46A5-A140-393C7D760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B3A21-DDAD-498E-913D-01CF8393F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28A6-FF35-4903-833D-AA6A9EEF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B7988-3152-487C-9E9C-850E20F881A1}"/>
              </a:ext>
            </a:extLst>
          </p:cNvPr>
          <p:cNvSpPr txBox="1"/>
          <p:nvPr/>
        </p:nvSpPr>
        <p:spPr>
          <a:xfrm>
            <a:off x="463826" y="278296"/>
            <a:ext cx="108899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Problem with </a:t>
            </a:r>
            <a:r>
              <a:rPr lang="en-US" sz="2400" b="1" dirty="0" err="1"/>
              <a:t>Hartree-Fock</a:t>
            </a:r>
            <a:r>
              <a:rPr lang="en-US" sz="2400" b="1" dirty="0"/>
              <a:t> approach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Solutions do not have correlation effects.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Solutions are slightly painful  (integral-differential equations are painful)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Chemists are happier than physicists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1" dirty="0"/>
          </a:p>
          <a:p>
            <a:pPr marL="914400" lvl="1" indent="-457200">
              <a:buFont typeface="+mj-lt"/>
              <a:buAutoNum type="arabicPeriod"/>
            </a:pPr>
            <a:endParaRPr lang="en-US" sz="2400" b="1" dirty="0"/>
          </a:p>
          <a:p>
            <a:pPr marL="914400" lvl="1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400" b="1" dirty="0"/>
              <a:t>Density functional theory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/>
              <a:t>Attempts to solve #1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/>
              <a:t>Reduces the pain of #2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/>
              <a:t>Physicists are happier than chemists</a:t>
            </a:r>
          </a:p>
        </p:txBody>
      </p:sp>
    </p:spTree>
    <p:extLst>
      <p:ext uri="{BB962C8B-B14F-4D97-AF65-F5344CB8AC3E}">
        <p14:creationId xmlns:p14="http://schemas.microsoft.com/office/powerpoint/2010/main" val="3040981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51313" y="13652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the </a:t>
            </a:r>
            <a:r>
              <a:rPr lang="en-US" sz="2400" dirty="0" err="1">
                <a:latin typeface="+mj-lt"/>
              </a:rPr>
              <a:t>Hartree-Fock</a:t>
            </a:r>
            <a:r>
              <a:rPr lang="en-US" sz="2400" dirty="0">
                <a:latin typeface="+mj-lt"/>
              </a:rPr>
              <a:t> equations for the </a:t>
            </a:r>
            <a:r>
              <a:rPr lang="en-US" sz="2400" dirty="0" err="1">
                <a:latin typeface="+mj-lt"/>
              </a:rPr>
              <a:t>jellium</a:t>
            </a:r>
            <a:r>
              <a:rPr lang="en-US" sz="2400" dirty="0">
                <a:latin typeface="+mj-lt"/>
              </a:rPr>
              <a:t> model – homogeneous electron gas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860" y="1059598"/>
            <a:ext cx="8001000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4236" y="1676401"/>
            <a:ext cx="4552950" cy="42957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8D5068-171E-495E-8CDA-85F35E71051E}"/>
              </a:ext>
            </a:extLst>
          </p:cNvPr>
          <p:cNvSpPr txBox="1"/>
          <p:nvPr/>
        </p:nvSpPr>
        <p:spPr>
          <a:xfrm>
            <a:off x="198783" y="675424"/>
            <a:ext cx="338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Prelude to DFT --</a:t>
            </a:r>
          </a:p>
        </p:txBody>
      </p:sp>
    </p:spTree>
    <p:extLst>
      <p:ext uri="{BB962C8B-B14F-4D97-AF65-F5344CB8AC3E}">
        <p14:creationId xmlns:p14="http://schemas.microsoft.com/office/powerpoint/2010/main" val="1058887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749" y="3752836"/>
            <a:ext cx="6677025" cy="2743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61672" y="106919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Hartree-Fock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75" y="457201"/>
            <a:ext cx="5581650" cy="1152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3199" y="1364062"/>
            <a:ext cx="5286375" cy="192405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013421"/>
              </p:ext>
            </p:extLst>
          </p:nvPr>
        </p:nvGraphicFramePr>
        <p:xfrm>
          <a:off x="2033749" y="3256434"/>
          <a:ext cx="5405277" cy="496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3733560" imgH="342720" progId="Equation.DSMT4">
                  <p:embed/>
                </p:oleObj>
              </mc:Choice>
              <mc:Fallback>
                <p:oleObj name="Equation" r:id="rId7" imgW="3733560" imgH="342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33749" y="3256434"/>
                        <a:ext cx="5405277" cy="496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8054596-330A-4A48-8F1B-A25D962865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518121"/>
              </p:ext>
            </p:extLst>
          </p:nvPr>
        </p:nvGraphicFramePr>
        <p:xfrm>
          <a:off x="8274721" y="3105164"/>
          <a:ext cx="1883530" cy="828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9" imgW="952200" imgH="419040" progId="Equation.DSMT4">
                  <p:embed/>
                </p:oleObj>
              </mc:Choice>
              <mc:Fallback>
                <p:oleObj name="Equation" r:id="rId9" imgW="952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4721" y="3105164"/>
                        <a:ext cx="1883530" cy="828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774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04801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1" y="698643"/>
            <a:ext cx="6677025" cy="27432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173036"/>
              </p:ext>
            </p:extLst>
          </p:nvPr>
        </p:nvGraphicFramePr>
        <p:xfrm>
          <a:off x="1848658" y="3603696"/>
          <a:ext cx="8494684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9" name="Equation" r:id="rId5" imgW="6870600" imgH="2095200" progId="Equation.DSMT4">
                  <p:embed/>
                </p:oleObj>
              </mc:Choice>
              <mc:Fallback>
                <p:oleObj name="Equation" r:id="rId5" imgW="6870600" imgH="2095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8658" y="3603696"/>
                        <a:ext cx="8494684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22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4532" y="11218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507" y="521447"/>
            <a:ext cx="5734050" cy="1133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507" y="1568369"/>
            <a:ext cx="6229350" cy="1009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9818" y="2496336"/>
            <a:ext cx="7343775" cy="1047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9817" y="3485415"/>
            <a:ext cx="394335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23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54995" y="106538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the plane wave orbitals: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1" y="628722"/>
            <a:ext cx="3552825" cy="847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702" y="1558370"/>
            <a:ext cx="890587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33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286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Total electronic energy of homogeneous electron gas in </a:t>
            </a:r>
            <a:r>
              <a:rPr lang="en-US" sz="2400" dirty="0" err="1">
                <a:latin typeface="+mj-lt"/>
              </a:rPr>
              <a:t>Hartree-Fock</a:t>
            </a:r>
            <a:r>
              <a:rPr lang="en-US" sz="2400" dirty="0">
                <a:latin typeface="+mj-lt"/>
              </a:rPr>
              <a:t> approximation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6" y="1143001"/>
            <a:ext cx="5114925" cy="1095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76" y="2054725"/>
            <a:ext cx="3724275" cy="1381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8699" y="3246309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8016" y="3657601"/>
            <a:ext cx="71628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58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048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ideas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John Slater suggested that the average exchange       potential of the homogeneous electron gas could be used to estimate the exchange interaction of a material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1" y="2743201"/>
            <a:ext cx="3552825" cy="84772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939984"/>
              </p:ext>
            </p:extLst>
          </p:nvPr>
        </p:nvGraphicFramePr>
        <p:xfrm>
          <a:off x="2743201" y="3715864"/>
          <a:ext cx="3103505" cy="1501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9" name="Equation" r:id="rId5" imgW="2755800" imgH="1333440" progId="Equation.DSMT4">
                  <p:embed/>
                </p:oleObj>
              </mc:Choice>
              <mc:Fallback>
                <p:oleObj name="Equation" r:id="rId5" imgW="2755800" imgH="1333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3201" y="3715864"/>
                        <a:ext cx="3103505" cy="1501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740365"/>
              </p:ext>
            </p:extLst>
          </p:nvPr>
        </p:nvGraphicFramePr>
        <p:xfrm>
          <a:off x="6325136" y="4215642"/>
          <a:ext cx="3728451" cy="1001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0" name="Equation" r:id="rId7" imgW="2882880" imgH="774360" progId="Equation.DSMT4">
                  <p:embed/>
                </p:oleObj>
              </mc:Choice>
              <mc:Fallback>
                <p:oleObj name="Equation" r:id="rId7" imgW="2882880" imgH="774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25136" y="4215642"/>
                        <a:ext cx="3728451" cy="1001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71800" y="5470526"/>
            <a:ext cx="40005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8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Kohn-Sham’s approximate exchange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928078"/>
              </p:ext>
            </p:extLst>
          </p:nvPr>
        </p:nvGraphicFramePr>
        <p:xfrm>
          <a:off x="2438400" y="1066800"/>
          <a:ext cx="672579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9" name="Equation" r:id="rId4" imgW="5168880" imgH="1054080" progId="Equation.DSMT4">
                  <p:embed/>
                </p:oleObj>
              </mc:Choice>
              <mc:Fallback>
                <p:oleObj name="Equation" r:id="rId4" imgW="5168880" imgH="1054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1066800"/>
                        <a:ext cx="6725798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875608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Kohn &amp; Sham argued that the effective exchange potential should be determined from the density derivative: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11428"/>
              </p:ext>
            </p:extLst>
          </p:nvPr>
        </p:nvGraphicFramePr>
        <p:xfrm>
          <a:off x="2667000" y="3886201"/>
          <a:ext cx="56197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0" name="Equation" r:id="rId6" imgW="4317840" imgH="711000" progId="Equation.DSMT4">
                  <p:embed/>
                </p:oleObj>
              </mc:Choice>
              <mc:Fallback>
                <p:oleObj name="Equation" r:id="rId6" imgW="4317840" imgH="7110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7000" y="3886201"/>
                        <a:ext cx="5619750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875253"/>
              </p:ext>
            </p:extLst>
          </p:nvPr>
        </p:nvGraphicFramePr>
        <p:xfrm>
          <a:off x="2154238" y="5088147"/>
          <a:ext cx="78835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1" name="Equation" r:id="rId8" imgW="6057720" imgH="711000" progId="Equation.DSMT4">
                  <p:embed/>
                </p:oleObj>
              </mc:Choice>
              <mc:Fallback>
                <p:oleObj name="Equation" r:id="rId8" imgW="6057720" imgH="711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54238" y="5088147"/>
                        <a:ext cx="7883525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16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1F5183-76C3-4D87-A282-52115011F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7" y="904875"/>
            <a:ext cx="10106025" cy="50482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59A77-10D0-4645-853C-1FD8D7E7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135A1-FA1B-452A-96EB-A13C22EA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2CA88-BBA3-471C-98EC-FF0C6F9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4DAB41-5537-4C65-AC21-9E6CEB113799}"/>
              </a:ext>
            </a:extLst>
          </p:cNvPr>
          <p:cNvSpPr/>
          <p:nvPr/>
        </p:nvSpPr>
        <p:spPr>
          <a:xfrm>
            <a:off x="1205947" y="3713548"/>
            <a:ext cx="9780104" cy="365125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0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8100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spatial dependence of these approximations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262247"/>
              </p:ext>
            </p:extLst>
          </p:nvPr>
        </p:nvGraphicFramePr>
        <p:xfrm>
          <a:off x="2209801" y="990601"/>
          <a:ext cx="57959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7" name="Equation" r:id="rId4" imgW="4483080" imgH="444240" progId="Equation.DSMT4">
                  <p:embed/>
                </p:oleObj>
              </mc:Choice>
              <mc:Fallback>
                <p:oleObj name="Equation" r:id="rId4" imgW="448308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1" y="990601"/>
                        <a:ext cx="5795963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670053"/>
              </p:ext>
            </p:extLst>
          </p:nvPr>
        </p:nvGraphicFramePr>
        <p:xfrm>
          <a:off x="3124201" y="1713211"/>
          <a:ext cx="28241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8" name="Equation" r:id="rId6" imgW="2184120" imgH="444240" progId="Equation.DSMT4">
                  <p:embed/>
                </p:oleObj>
              </mc:Choice>
              <mc:Fallback>
                <p:oleObj name="Equation" r:id="rId6" imgW="2184120" imgH="444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24201" y="1713211"/>
                        <a:ext cx="2824163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8801100" y="1087141"/>
            <a:ext cx="685800" cy="478135"/>
          </a:xfrm>
          <a:prstGeom prst="rect">
            <a:avLst/>
          </a:prstGeom>
          <a:solidFill>
            <a:srgbClr val="DA32AA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3124200" y="2760068"/>
            <a:ext cx="685800" cy="478135"/>
          </a:xfrm>
          <a:prstGeom prst="rect">
            <a:avLst/>
          </a:prstGeom>
          <a:solidFill>
            <a:srgbClr val="DA32AA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120775" y="3243611"/>
            <a:ext cx="685800" cy="478135"/>
          </a:xfrm>
          <a:prstGeom prst="rect">
            <a:avLst/>
          </a:prstGeom>
          <a:solidFill>
            <a:srgbClr val="DA32AA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813425" y="2767324"/>
            <a:ext cx="685800" cy="478135"/>
          </a:xfrm>
          <a:prstGeom prst="rect">
            <a:avLst/>
          </a:prstGeom>
          <a:solidFill>
            <a:srgbClr val="DA32AA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3806790" y="3246762"/>
            <a:ext cx="685800" cy="478135"/>
          </a:xfrm>
          <a:prstGeom prst="rect">
            <a:avLst/>
          </a:prstGeom>
          <a:solidFill>
            <a:srgbClr val="DA32AA">
              <a:alpha val="7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4503934" y="2739133"/>
            <a:ext cx="685800" cy="478135"/>
          </a:xfrm>
          <a:prstGeom prst="rect">
            <a:avLst/>
          </a:prstGeom>
          <a:solidFill>
            <a:srgbClr val="DA32AA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3806575" y="2281976"/>
            <a:ext cx="685800" cy="478135"/>
          </a:xfrm>
          <a:prstGeom prst="rect">
            <a:avLst/>
          </a:prstGeom>
          <a:solidFill>
            <a:srgbClr val="DA32AA">
              <a:alpha val="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499225" y="3218571"/>
            <a:ext cx="685800" cy="478135"/>
          </a:xfrm>
          <a:prstGeom prst="rect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9832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CE2646-D675-4AD0-9B5E-FBF45B50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E0DD4-E06B-401F-AB31-83EA33E7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ADA87-7F5C-4FE8-A572-0B3C8C74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15D9C9-BA0C-426F-BE73-B2314710CA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586457"/>
              </p:ext>
            </p:extLst>
          </p:nvPr>
        </p:nvGraphicFramePr>
        <p:xfrm>
          <a:off x="616640" y="598190"/>
          <a:ext cx="10420350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08" name="Equation" r:id="rId4" imgW="7403760" imgH="1688760" progId="Equation.DSMT4">
                  <p:embed/>
                </p:oleObj>
              </mc:Choice>
              <mc:Fallback>
                <p:oleObj name="Equation" r:id="rId4" imgW="7403760" imgH="1688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6640" y="598190"/>
                        <a:ext cx="10420350" cy="237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62C02B-7BDA-4DCC-8C03-D4B8C2AC54AE}"/>
              </a:ext>
            </a:extLst>
          </p:cNvPr>
          <p:cNvSpPr txBox="1"/>
          <p:nvPr/>
        </p:nvSpPr>
        <p:spPr>
          <a:xfrm>
            <a:off x="225287" y="136525"/>
            <a:ext cx="10137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General equations for multi electron systems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9DC35E1-6F50-47F5-A646-B4B21C57C0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72897"/>
              </p:ext>
            </p:extLst>
          </p:nvPr>
        </p:nvGraphicFramePr>
        <p:xfrm>
          <a:off x="838200" y="3066567"/>
          <a:ext cx="8486637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09" name="Equation" r:id="rId6" imgW="5244840" imgH="2044440" progId="Equation.DSMT4">
                  <p:embed/>
                </p:oleObj>
              </mc:Choice>
              <mc:Fallback>
                <p:oleObj name="Equation" r:id="rId6" imgW="52448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3066567"/>
                        <a:ext cx="8486637" cy="330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3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D3DB53-C1D1-462A-A85E-5F3C4CFE0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1479E-3FB6-4B12-BBA1-662CB44E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315CF-59EB-4136-BE43-21A7E4FC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4E7B8E6-A46F-4B47-84E1-171D98C0A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386731"/>
              </p:ext>
            </p:extLst>
          </p:nvPr>
        </p:nvGraphicFramePr>
        <p:xfrm>
          <a:off x="688572" y="854016"/>
          <a:ext cx="10310764" cy="4150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0" name="Equation" r:id="rId4" imgW="4038480" imgH="1625400" progId="Equation.DSMT4">
                  <p:embed/>
                </p:oleObj>
              </mc:Choice>
              <mc:Fallback>
                <p:oleObj name="Equation" r:id="rId4" imgW="40384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8572" y="854016"/>
                        <a:ext cx="10310764" cy="4150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79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08A9AD-67CD-4D0B-9D51-5381B553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D5BCBB-D126-41DC-89C6-1A61BBCB3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15A3C-63B2-4416-BA99-A1054078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D4661F8-B3A5-4B24-BD9B-BE9957C473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473037"/>
              </p:ext>
            </p:extLst>
          </p:nvPr>
        </p:nvGraphicFramePr>
        <p:xfrm>
          <a:off x="308927" y="136525"/>
          <a:ext cx="10583863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4" name="Equation" r:id="rId4" imgW="4203360" imgH="482400" progId="Equation.DSMT4">
                  <p:embed/>
                </p:oleObj>
              </mc:Choice>
              <mc:Fallback>
                <p:oleObj name="Equation" r:id="rId4" imgW="420336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D4661F8-B3A5-4B24-BD9B-BE9957C473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927" y="136525"/>
                        <a:ext cx="10583863" cy="121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355644C-F800-40D4-934A-00DDBD628C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91959"/>
              </p:ext>
            </p:extLst>
          </p:nvPr>
        </p:nvGraphicFramePr>
        <p:xfrm>
          <a:off x="527050" y="1476374"/>
          <a:ext cx="10550525" cy="506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5" name="Equation" r:id="rId6" imgW="5003640" imgH="2400120" progId="Equation.DSMT4">
                  <p:embed/>
                </p:oleObj>
              </mc:Choice>
              <mc:Fallback>
                <p:oleObj name="Equation" r:id="rId6" imgW="5003640" imgH="2400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355644C-F800-40D4-934A-00DDBD628C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7050" y="1476374"/>
                        <a:ext cx="10550525" cy="506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19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17141C-8E8E-482D-AE57-43BE0028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5306D-407A-4AFC-8468-A41B17477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2F50-1446-41A2-8BD7-FFCCBA56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25BD94-D525-4F3F-9358-3E8B39931BF2}"/>
              </a:ext>
            </a:extLst>
          </p:cNvPr>
          <p:cNvSpPr txBox="1"/>
          <p:nvPr/>
        </p:nvSpPr>
        <p:spPr>
          <a:xfrm>
            <a:off x="437322" y="318052"/>
            <a:ext cx="1131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order to estimate the lowest energy state (ground state) of our system, we can use the variational principle to optimize a trial wave function which minimizes the expectation value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2D7B589-FA6F-4666-87A4-8FF844AF92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951400"/>
              </p:ext>
            </p:extLst>
          </p:nvPr>
        </p:nvGraphicFramePr>
        <p:xfrm>
          <a:off x="740533" y="1758122"/>
          <a:ext cx="10112376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8" name="Equation" r:id="rId4" imgW="2958840" imgH="495000" progId="Equation.DSMT4">
                  <p:embed/>
                </p:oleObj>
              </mc:Choice>
              <mc:Fallback>
                <p:oleObj name="Equation" r:id="rId4" imgW="2958840" imgH="495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8BE4F26-61B9-4C72-B743-0AA9F9D0C8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0533" y="1758122"/>
                        <a:ext cx="10112376" cy="169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9D249C8-3D25-4BE7-B2C9-D759AC6732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17304"/>
              </p:ext>
            </p:extLst>
          </p:nvPr>
        </p:nvGraphicFramePr>
        <p:xfrm>
          <a:off x="1148727" y="3987249"/>
          <a:ext cx="8047661" cy="164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9" name="Equation" r:id="rId6" imgW="3784320" imgH="774360" progId="Equation.DSMT4">
                  <p:embed/>
                </p:oleObj>
              </mc:Choice>
              <mc:Fallback>
                <p:oleObj name="Equation" r:id="rId6" imgW="378432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8727" y="3987249"/>
                        <a:ext cx="8047661" cy="164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92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30FC4-FE31-4C71-8EE9-F692032A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CE98B-521B-49E4-8F9C-A7443CA8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3CEF6-8F91-41C5-9E03-4A848FC6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18D4C1E-59A3-4C9F-AB0D-F33BD3D5CB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39912"/>
              </p:ext>
            </p:extLst>
          </p:nvPr>
        </p:nvGraphicFramePr>
        <p:xfrm>
          <a:off x="741363" y="266700"/>
          <a:ext cx="10074275" cy="388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6" name="Equation" r:id="rId4" imgW="3657600" imgH="1409400" progId="Equation.DSMT4">
                  <p:embed/>
                </p:oleObj>
              </mc:Choice>
              <mc:Fallback>
                <p:oleObj name="Equation" r:id="rId4" imgW="365760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1363" y="266700"/>
                        <a:ext cx="10074275" cy="388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8BE4F26-61B9-4C72-B743-0AA9F9D0C8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63987"/>
              </p:ext>
            </p:extLst>
          </p:nvPr>
        </p:nvGraphicFramePr>
        <p:xfrm>
          <a:off x="728749" y="4149725"/>
          <a:ext cx="6292157" cy="1518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7" name="Equation" r:id="rId6" imgW="1841400" imgH="444240" progId="Equation.DSMT4">
                  <p:embed/>
                </p:oleObj>
              </mc:Choice>
              <mc:Fallback>
                <p:oleObj name="Equation" r:id="rId6" imgW="18414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8749" y="4149725"/>
                        <a:ext cx="6292157" cy="1518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3147848-1637-4763-ADF6-1F58DC93C167}"/>
              </a:ext>
            </a:extLst>
          </p:cNvPr>
          <p:cNvSpPr txBox="1"/>
          <p:nvPr/>
        </p:nvSpPr>
        <p:spPr>
          <a:xfrm>
            <a:off x="7631084" y="4488873"/>
            <a:ext cx="425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the </a:t>
            </a:r>
            <a:r>
              <a:rPr lang="en-US" sz="2400" b="1" i="1" dirty="0" err="1"/>
              <a:t>i</a:t>
            </a:r>
            <a:r>
              <a:rPr lang="en-US" sz="2400" b="1" i="1" dirty="0"/>
              <a:t>=j </a:t>
            </a:r>
            <a:r>
              <a:rPr lang="en-US" sz="2400" b="1" dirty="0"/>
              <a:t>contribution cancels out.</a:t>
            </a:r>
          </a:p>
        </p:txBody>
      </p:sp>
    </p:spTree>
    <p:extLst>
      <p:ext uri="{BB962C8B-B14F-4D97-AF65-F5344CB8AC3E}">
        <p14:creationId xmlns:p14="http://schemas.microsoft.com/office/powerpoint/2010/main" val="128365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07F49-8992-4101-92BD-BF64708C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2E692A-185A-4C1F-B13C-78B77D6B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662D6-02D1-4728-8AE1-C07E5FD13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A93C04-6B7B-45F0-A329-56B811FC0055}"/>
              </a:ext>
            </a:extLst>
          </p:cNvPr>
          <p:cNvSpPr txBox="1"/>
          <p:nvPr/>
        </p:nvSpPr>
        <p:spPr>
          <a:xfrm>
            <a:off x="116378" y="3939982"/>
            <a:ext cx="1095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Constrained optimization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296922F-8C1E-4063-8E04-4D3979A25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763691"/>
              </p:ext>
            </p:extLst>
          </p:nvPr>
        </p:nvGraphicFramePr>
        <p:xfrm>
          <a:off x="2209800" y="4401647"/>
          <a:ext cx="6373630" cy="2137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3" name="Equation" r:id="rId4" imgW="2120760" imgH="711000" progId="Equation.DSMT4">
                  <p:embed/>
                </p:oleObj>
              </mc:Choice>
              <mc:Fallback>
                <p:oleObj name="Equation" r:id="rId4" imgW="2120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4401647"/>
                        <a:ext cx="6373630" cy="2137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63415FA-1541-467A-919A-F87E6159B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020250"/>
              </p:ext>
            </p:extLst>
          </p:nvPr>
        </p:nvGraphicFramePr>
        <p:xfrm>
          <a:off x="1976466" y="364572"/>
          <a:ext cx="9094701" cy="394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4" name="Equation" r:id="rId6" imgW="3162240" imgH="1371600" progId="Equation.DSMT4">
                  <p:embed/>
                </p:oleObj>
              </mc:Choice>
              <mc:Fallback>
                <p:oleObj name="Equation" r:id="rId6" imgW="316224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6466" y="364572"/>
                        <a:ext cx="9094701" cy="3944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7595A0-A00D-4193-B52C-BBD9EE93FCE4}"/>
              </a:ext>
            </a:extLst>
          </p:cNvPr>
          <p:cNvSpPr txBox="1"/>
          <p:nvPr/>
        </p:nvSpPr>
        <p:spPr>
          <a:xfrm>
            <a:off x="102525" y="85650"/>
            <a:ext cx="1095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Matrix elements</a:t>
            </a:r>
          </a:p>
        </p:txBody>
      </p:sp>
    </p:spTree>
    <p:extLst>
      <p:ext uri="{BB962C8B-B14F-4D97-AF65-F5344CB8AC3E}">
        <p14:creationId xmlns:p14="http://schemas.microsoft.com/office/powerpoint/2010/main" val="3803031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49FE4-BB74-4910-9304-69AD5515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15A39B-7E96-4EF3-A255-A01A9ED4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BF2B6-1F2E-4FF5-9948-840C1A89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29DDC0-37ED-4DF4-8885-D82DAE8335CA}"/>
              </a:ext>
            </a:extLst>
          </p:cNvPr>
          <p:cNvSpPr txBox="1"/>
          <p:nvPr/>
        </p:nvSpPr>
        <p:spPr>
          <a:xfrm>
            <a:off x="266007" y="232756"/>
            <a:ext cx="1152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Coupled </a:t>
            </a:r>
            <a:r>
              <a:rPr lang="en-US" sz="2400" b="1" dirty="0" err="1"/>
              <a:t>Hartree-Fock</a:t>
            </a:r>
            <a:r>
              <a:rPr lang="en-US" sz="2400" b="1" dirty="0"/>
              <a:t> equations to solve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89A80C0-D48E-45EF-ABBE-539EC33AD6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832121"/>
              </p:ext>
            </p:extLst>
          </p:nvPr>
        </p:nvGraphicFramePr>
        <p:xfrm>
          <a:off x="838200" y="806791"/>
          <a:ext cx="9469438" cy="543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8" name="Equation" r:id="rId4" imgW="3759120" imgH="2158920" progId="Equation.DSMT4">
                  <p:embed/>
                </p:oleObj>
              </mc:Choice>
              <mc:Fallback>
                <p:oleObj name="Equation" r:id="rId4" imgW="3759120" imgH="21589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B03CFEA-427C-4786-A807-D15A8672F0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806791"/>
                        <a:ext cx="9469438" cy="5437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23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14652</TotalTime>
  <Words>634</Words>
  <Application>Microsoft Office PowerPoint</Application>
  <PresentationFormat>Widescreen</PresentationFormat>
  <Paragraphs>147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822</cp:revision>
  <cp:lastPrinted>2020-04-13T01:46:00Z</cp:lastPrinted>
  <dcterms:created xsi:type="dcterms:W3CDTF">2020-01-06T21:28:26Z</dcterms:created>
  <dcterms:modified xsi:type="dcterms:W3CDTF">2020-04-15T04:08:13Z</dcterms:modified>
</cp:coreProperties>
</file>