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1" r:id="rId3"/>
    <p:sldId id="312" r:id="rId4"/>
    <p:sldId id="313" r:id="rId5"/>
    <p:sldId id="329" r:id="rId6"/>
    <p:sldId id="314" r:id="rId7"/>
    <p:sldId id="315" r:id="rId8"/>
    <p:sldId id="316" r:id="rId9"/>
    <p:sldId id="330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58" d="100"/>
          <a:sy n="58" d="100"/>
        </p:scale>
        <p:origin x="77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362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0A23424-DEE1-474C-8CA6-8FF7DF8EAB4D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8AA7A49-0F1F-4A7C-AF9C-8903C407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discuss the density functional theorem and its proof.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41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Significance of </a:t>
            </a:r>
            <a:r>
              <a:rPr lang="en-US" dirty="0" err="1"/>
              <a:t>theorm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35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Kohn Sham equations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0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Kohn Sham equations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6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Practical implementations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57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cheat  position dependence.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30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Correlations </a:t>
            </a:r>
            <a:r>
              <a:rPr lang="en-US" dirty="0" err="1"/>
              <a:t>affecta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47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02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complication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49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Necessary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52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Practical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0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Ongoing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98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Iteration scheme.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57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Perspective.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5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1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 papers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8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Nobel prize for Walter Kohn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14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up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1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 of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7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6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Punch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F497-A5E9-4C61-8DD2-C67536062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6D2AD-FD3F-43BF-948D-3FA989879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A076A-EA06-4A71-94CC-203804D2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20456-84EA-4916-948F-73ABC5AC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13371-8CAE-4B0B-92C7-900AD763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9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2F82-780C-4CBB-83B1-34966085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DEA14-E7D1-46B1-98BA-F527B011D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CA7C-20A0-4DEA-8387-33C305D9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1930C-54CC-4E2D-AD9A-1FC85887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1DD32-0F83-4F7F-B0E2-FB45EBB5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64B19-F58C-45FB-9E9A-385B7805C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362D9-1E9E-442E-B047-AE1614678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BC61B-863C-44FC-9331-94BA5516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5744F-E4BA-459D-AE6B-2DB38803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B1BC9-9855-4C70-9B5C-BB8F4E0B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9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4966-86B8-402E-9BA2-D33BBA94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FEC4-D09E-4544-A694-598E7A574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9B898-250C-4875-A787-14FF5F01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C07F1-A9AF-4115-81A3-41F014A7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7EA63-35CE-409D-9D63-32B81544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426A-932B-4595-B736-145AA31A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E67A1-6A7E-4ED6-A372-E099402F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2875-98FD-4ABB-8AD4-DFEFF55C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8357-845B-446B-8911-32E50D49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26E2F-E54B-44CF-848B-031A2CD0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B750-F87B-4D5D-93E1-9BCF781A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38C5-2D6C-4EC4-AAF1-25E97921C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9D746-A70C-482F-ACB8-1C85222D1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9C9B4-5CD2-496E-AFD8-37C676DA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04/17/2020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446BC-5FDD-46BB-B5D7-3AD40708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616E5-0507-413E-82EA-2076FA70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33AF-C970-4ECB-989D-B542CE1B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7BCB3-987A-40D1-A6D5-A4831619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525F2-7FC0-4E85-8FC3-402AC58C7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0E247-922C-44FB-9CB7-51F25F74D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08B50-67A0-4FAE-A622-70849C532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BA142-702D-4CC2-8501-1E9277B0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04/17/2020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FB12D-80AB-4488-A8B7-BBB0385D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94D60-AA5A-4D8A-A333-D0FED73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2D50-2F3A-4587-8A19-DC4243C8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ABA41-A056-42C9-A088-800CC1D3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04/17/2020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E1D39-223B-4998-A81D-710C884F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ADD9E-80D2-4757-8007-42751614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6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4EF3C-E48B-4AC6-B15D-22858F99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04/17/2020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0E2EB-58F1-4CF9-9B45-B064D847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210C-D144-4FD2-BF0A-A7ECA5AC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235D-6259-4874-A199-79A2BD3F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14D0-11E6-4E4B-A212-F41E7331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D400D-2F5C-4029-9008-8512F5863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1C6CB-DFB1-409F-B80F-9407F13E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04/17/2020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BE28C-1731-4E1D-89CC-D4A856D5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FF162-F1B8-43E9-BD62-336C3F8D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6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9440-5B84-4CA3-902B-C99D5BAB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0380B-5F54-4F29-BA68-9613EA62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F114C-DEF1-43DA-A018-A61AF27A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97CDD-6591-467E-923D-293A51F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04/17/2020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180B6-B6AF-4100-977C-AC48DA7D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4C474-8B60-40C8-ACE4-281D5011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54E4-EDE7-4E73-B225-27E5C3F1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A49-5253-483C-9D89-6D937A6A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01EE-0329-4A25-84CE-5D5DAADD6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04/17/2020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FA77-9731-43EB-8CD9-E11E4ECB2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742 -- Spring 2020 -- Lecture 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8594-0A26-4B86-A475-59313F23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akeforest-university.zoom.us/my/natalie.holzwart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DF17C-E82C-4B81-A5F8-25A92093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94DB1-3467-40A8-BA89-DE9108A6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E637-08E0-4D49-9E0B-D8B5E5D0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FEB32-EBCA-4FF9-87C1-9C7CDFA7CAA0}"/>
              </a:ext>
            </a:extLst>
          </p:cNvPr>
          <p:cNvSpPr txBox="1"/>
          <p:nvPr/>
        </p:nvSpPr>
        <p:spPr>
          <a:xfrm>
            <a:off x="260808" y="136525"/>
            <a:ext cx="11670384" cy="2077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742 Quantum Mechanics II</a:t>
            </a:r>
          </a:p>
          <a:p>
            <a:pPr algn="ctr"/>
            <a:r>
              <a:rPr lang="en-US" sz="3200" b="1" dirty="0"/>
              <a:t>1-1:50 AM  MWF  via video link:</a:t>
            </a:r>
          </a:p>
          <a:p>
            <a:pPr algn="ctr"/>
            <a:r>
              <a:rPr lang="en-US" sz="3200" b="1" dirty="0">
                <a:hlinkClick r:id="rId3"/>
              </a:rPr>
              <a:t>https://wakeforest-university.zoom.us/my/natalie.holzwarth </a:t>
            </a:r>
            <a:endParaRPr lang="en-US" sz="3200" b="1" dirty="0"/>
          </a:p>
          <a:p>
            <a:pPr algn="ctr"/>
            <a:endParaRPr 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CAB1C-FE86-41A1-866F-CAF434231243}"/>
              </a:ext>
            </a:extLst>
          </p:cNvPr>
          <p:cNvSpPr txBox="1"/>
          <p:nvPr/>
        </p:nvSpPr>
        <p:spPr>
          <a:xfrm>
            <a:off x="238028" y="1820822"/>
            <a:ext cx="1197204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Plan for Lecture 31</a:t>
            </a:r>
          </a:p>
          <a:p>
            <a:pPr algn="ctr"/>
            <a:endParaRPr lang="en-US" sz="1000" b="1" dirty="0">
              <a:solidFill>
                <a:srgbClr val="7030A0"/>
              </a:solidFill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Density functional formalism for treating 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multi electron systems</a:t>
            </a:r>
          </a:p>
          <a:p>
            <a:pPr algn="ctr"/>
            <a:endParaRPr lang="en-US" sz="1400" b="1" dirty="0">
              <a:solidFill>
                <a:srgbClr val="7030A0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General theorem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Practical calculation schemes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Examples</a:t>
            </a:r>
          </a:p>
          <a:p>
            <a:pPr lvl="1"/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5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2586" y="446568"/>
            <a:ext cx="7421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theorem implies that the ground state energy </a:t>
            </a:r>
            <a:r>
              <a:rPr lang="en-US" sz="2400" b="1" i="1" dirty="0"/>
              <a:t>E</a:t>
            </a:r>
            <a:r>
              <a:rPr lang="en-US" sz="2400" b="1" dirty="0"/>
              <a:t> can be considered as a functional of the density </a:t>
            </a:r>
            <a:r>
              <a:rPr lang="en-US" sz="2400" b="1" i="1" dirty="0"/>
              <a:t>n(r)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335777"/>
              </p:ext>
            </p:extLst>
          </p:nvPr>
        </p:nvGraphicFramePr>
        <p:xfrm>
          <a:off x="2568944" y="1388177"/>
          <a:ext cx="4862511" cy="685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8" name="Equation" r:id="rId4" imgW="2793960" imgH="393480" progId="Equation.DSMT4">
                  <p:embed/>
                </p:oleObj>
              </mc:Choice>
              <mc:Fallback>
                <p:oleObj name="Equation" r:id="rId4" imgW="279396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8944" y="1388177"/>
                        <a:ext cx="4862511" cy="685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72586" y="2541181"/>
            <a:ext cx="75597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Thus, the determination of the ground state energy E is transformed into a minimization of the functional with respect to the density </a:t>
            </a:r>
            <a:r>
              <a:rPr lang="en-US" sz="2400" b="1" i="1" dirty="0"/>
              <a:t>n(r)</a:t>
            </a:r>
            <a:r>
              <a:rPr lang="en-US" sz="2400" b="1" dirty="0"/>
              <a:t>,  transforming a many particle minimization into a single particle minimization.   </a:t>
            </a:r>
          </a:p>
          <a:p>
            <a:endParaRPr lang="en-US" sz="2400" b="1" dirty="0"/>
          </a:p>
          <a:p>
            <a:r>
              <a:rPr lang="en-US" sz="2400" b="1" dirty="0"/>
              <a:t>In practice, the functional form of </a:t>
            </a:r>
            <a:r>
              <a:rPr lang="en-US" sz="2400" b="1" i="1" dirty="0"/>
              <a:t>F[n]</a:t>
            </a:r>
            <a:r>
              <a:rPr lang="en-US" sz="2400" b="1" dirty="0"/>
              <a:t> is not known, but if it were, we could use optimization methods to determine the ground state energy </a:t>
            </a:r>
            <a:r>
              <a:rPr lang="en-US" sz="2400" b="1" i="1" dirty="0" err="1"/>
              <a:t>E</a:t>
            </a:r>
            <a:r>
              <a:rPr lang="en-US" sz="2400" b="1" i="1" baseline="-25000" dirty="0" err="1"/>
              <a:t>v</a:t>
            </a:r>
            <a:r>
              <a:rPr lang="en-US" sz="2400" b="1" i="1" dirty="0"/>
              <a:t>[n</a:t>
            </a:r>
            <a:r>
              <a:rPr lang="en-US" sz="2400" b="1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32234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377688"/>
            <a:ext cx="811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Kohn-Sham scheme to find ground state energy </a:t>
            </a:r>
            <a:r>
              <a:rPr lang="en-US" sz="2400" b="1" i="1" dirty="0" err="1"/>
              <a:t>E</a:t>
            </a:r>
            <a:r>
              <a:rPr lang="en-US" sz="2400" b="1" i="1" baseline="-25000" dirty="0" err="1"/>
              <a:t>v</a:t>
            </a:r>
            <a:r>
              <a:rPr lang="en-US" sz="2400" b="1" i="1" dirty="0"/>
              <a:t>[n]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252331"/>
            <a:ext cx="7613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Assume that the electron density can be expressed in terms of </a:t>
            </a:r>
            <a:r>
              <a:rPr lang="en-US" sz="2400" b="1" i="1" dirty="0"/>
              <a:t>N</a:t>
            </a:r>
            <a:r>
              <a:rPr lang="en-US" sz="2400" b="1" dirty="0"/>
              <a:t> independent electron orbitals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638" y="2056085"/>
            <a:ext cx="2600325" cy="99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2940578"/>
            <a:ext cx="7205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a given external potential </a:t>
            </a:r>
            <a:r>
              <a:rPr lang="en-US" sz="2400" b="1" i="1" dirty="0" err="1"/>
              <a:t>v</a:t>
            </a:r>
            <a:r>
              <a:rPr lang="en-US" sz="2400" b="1" i="1" baseline="-25000" dirty="0" err="1"/>
              <a:t>ext</a:t>
            </a:r>
            <a:r>
              <a:rPr lang="en-US" sz="2400" b="1" i="1" dirty="0"/>
              <a:t>(</a:t>
            </a:r>
            <a:r>
              <a:rPr lang="en-US" sz="2400" b="1" dirty="0"/>
              <a:t>r</a:t>
            </a:r>
            <a:r>
              <a:rPr lang="en-US" sz="2400" b="1" i="1" dirty="0"/>
              <a:t>) </a:t>
            </a:r>
            <a:r>
              <a:rPr lang="en-US" sz="2400" b="1" dirty="0"/>
              <a:t>the ground state energy is given by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429" y="3719318"/>
            <a:ext cx="7181850" cy="857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10434" y="3877408"/>
            <a:ext cx="2090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959" y="4611525"/>
            <a:ext cx="3038475" cy="904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379" y="4614680"/>
            <a:ext cx="3009900" cy="857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14962" y="4812473"/>
            <a:ext cx="115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</a:t>
            </a:r>
            <a:r>
              <a:rPr lang="en-US" sz="2400" i="1" baseline="-25000" dirty="0">
                <a:latin typeface="+mj-lt"/>
              </a:rPr>
              <a:t>H</a:t>
            </a:r>
            <a:r>
              <a:rPr lang="en-US" sz="2400" i="1" dirty="0">
                <a:latin typeface="+mj-lt"/>
              </a:rPr>
              <a:t>[n]=</a:t>
            </a:r>
          </a:p>
        </p:txBody>
      </p:sp>
    </p:spTree>
    <p:extLst>
      <p:ext uri="{BB962C8B-B14F-4D97-AF65-F5344CB8AC3E}">
        <p14:creationId xmlns:p14="http://schemas.microsoft.com/office/powerpoint/2010/main" val="3578130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1931" y="228601"/>
            <a:ext cx="693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Kohn-Sham equations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940" y="690266"/>
            <a:ext cx="6343650" cy="1095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2017643"/>
            <a:ext cx="2133600" cy="46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812" y="2484783"/>
            <a:ext cx="1962150" cy="781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226" y="2403821"/>
            <a:ext cx="3914775" cy="94297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373719"/>
              </p:ext>
            </p:extLst>
          </p:nvPr>
        </p:nvGraphicFramePr>
        <p:xfrm>
          <a:off x="2727730" y="3429000"/>
          <a:ext cx="2774140" cy="80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2" name="Equation" r:id="rId7" imgW="2234880" imgH="647640" progId="Equation.DSMT4">
                  <p:embed/>
                </p:oleObj>
              </mc:Choice>
              <mc:Fallback>
                <p:oleObj name="Equation" r:id="rId7" imgW="2234880" imgH="647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27730" y="3429000"/>
                        <a:ext cx="2774140" cy="803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198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7525" y="446568"/>
            <a:ext cx="833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Estimate of the exchange-correlation contribution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136808"/>
              </p:ext>
            </p:extLst>
          </p:nvPr>
        </p:nvGraphicFramePr>
        <p:xfrm>
          <a:off x="1981201" y="1411288"/>
          <a:ext cx="78200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7" name="Equation" r:id="rId4" imgW="6006960" imgH="1054080" progId="Equation.DSMT4">
                  <p:embed/>
                </p:oleObj>
              </mc:Choice>
              <mc:Fallback>
                <p:oleObj name="Equation" r:id="rId4" imgW="6006960" imgH="1054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1" y="1411288"/>
                        <a:ext cx="782002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242968"/>
              </p:ext>
            </p:extLst>
          </p:nvPr>
        </p:nvGraphicFramePr>
        <p:xfrm>
          <a:off x="2087525" y="2934585"/>
          <a:ext cx="27701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8" name="Equation" r:id="rId6" imgW="1841400" imgH="927000" progId="Equation.DSMT4">
                  <p:embed/>
                </p:oleObj>
              </mc:Choice>
              <mc:Fallback>
                <p:oleObj name="Equation" r:id="rId6" imgW="1841400" imgH="9270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7525" y="2934585"/>
                        <a:ext cx="2770188" cy="1395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398614"/>
              </p:ext>
            </p:extLst>
          </p:nvPr>
        </p:nvGraphicFramePr>
        <p:xfrm>
          <a:off x="5276850" y="2935289"/>
          <a:ext cx="3932238" cy="226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9" name="Equation" r:id="rId8" imgW="3136680" imgH="1803240" progId="Equation.DSMT4">
                  <p:embed/>
                </p:oleObj>
              </mc:Choice>
              <mc:Fallback>
                <p:oleObj name="Equation" r:id="rId8" imgW="3136680" imgH="18032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76850" y="2935289"/>
                        <a:ext cx="3932238" cy="226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042833"/>
              </p:ext>
            </p:extLst>
          </p:nvPr>
        </p:nvGraphicFramePr>
        <p:xfrm>
          <a:off x="2087525" y="5051196"/>
          <a:ext cx="4201526" cy="1305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00" name="Equation" r:id="rId10" imgW="2984400" imgH="927000" progId="Equation.DSMT4">
                  <p:embed/>
                </p:oleObj>
              </mc:Choice>
              <mc:Fallback>
                <p:oleObj name="Equation" r:id="rId10" imgW="2984400" imgH="9270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87525" y="5051196"/>
                        <a:ext cx="4201526" cy="1305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966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1" y="479686"/>
            <a:ext cx="804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Digression on spatially varying electron density</a:t>
            </a:r>
          </a:p>
        </p:txBody>
      </p:sp>
      <p:sp>
        <p:nvSpPr>
          <p:cNvPr id="7" name="Cube 6"/>
          <p:cNvSpPr/>
          <p:nvPr/>
        </p:nvSpPr>
        <p:spPr>
          <a:xfrm>
            <a:off x="5264947" y="2044744"/>
            <a:ext cx="871870" cy="861237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ube 7"/>
          <p:cNvSpPr/>
          <p:nvPr/>
        </p:nvSpPr>
        <p:spPr>
          <a:xfrm>
            <a:off x="5896599" y="2044744"/>
            <a:ext cx="871870" cy="86123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Cube 8"/>
          <p:cNvSpPr/>
          <p:nvPr/>
        </p:nvSpPr>
        <p:spPr>
          <a:xfrm>
            <a:off x="5227137" y="1399702"/>
            <a:ext cx="871870" cy="861237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Cube 9"/>
          <p:cNvSpPr/>
          <p:nvPr/>
        </p:nvSpPr>
        <p:spPr>
          <a:xfrm>
            <a:off x="5906460" y="1399696"/>
            <a:ext cx="871870" cy="861237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5435068" y="1704496"/>
            <a:ext cx="43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endParaRPr lang="en-US" sz="24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7197" y="1739933"/>
            <a:ext cx="43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j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1372" y="2243212"/>
            <a:ext cx="43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2156" y="2232581"/>
            <a:ext cx="43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k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426343"/>
              </p:ext>
            </p:extLst>
          </p:nvPr>
        </p:nvGraphicFramePr>
        <p:xfrm>
          <a:off x="7457653" y="1652865"/>
          <a:ext cx="38242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9" name="Equation" r:id="rId4" imgW="2286000" imgH="444240" progId="Equation.DSMT4">
                  <p:embed/>
                </p:oleObj>
              </mc:Choice>
              <mc:Fallback>
                <p:oleObj name="Equation" r:id="rId4" imgW="2286000" imgH="4442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57653" y="1652865"/>
                        <a:ext cx="3824288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582696"/>
              </p:ext>
            </p:extLst>
          </p:nvPr>
        </p:nvGraphicFramePr>
        <p:xfrm>
          <a:off x="2568376" y="1352188"/>
          <a:ext cx="2488432" cy="813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0" name="Equation" r:id="rId6" imgW="1358640" imgH="444240" progId="Equation.DSMT4">
                  <p:embed/>
                </p:oleObj>
              </mc:Choice>
              <mc:Fallback>
                <p:oleObj name="Equation" r:id="rId6" imgW="1358640" imgH="4442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8376" y="1352188"/>
                        <a:ext cx="2488432" cy="813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488E6F6-6F70-4362-9682-2CBF27982A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188994"/>
              </p:ext>
            </p:extLst>
          </p:nvPr>
        </p:nvGraphicFramePr>
        <p:xfrm>
          <a:off x="2038659" y="3578463"/>
          <a:ext cx="8329349" cy="2393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1" name="Equation" r:id="rId8" imgW="3314520" imgH="952200" progId="Equation.DSMT4">
                  <p:embed/>
                </p:oleObj>
              </mc:Choice>
              <mc:Fallback>
                <p:oleObj name="Equation" r:id="rId8" imgW="331452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38659" y="3578463"/>
                        <a:ext cx="8329349" cy="2393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8069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1" y="308114"/>
            <a:ext cx="7096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Correlation </a:t>
            </a:r>
            <a:r>
              <a:rPr lang="en-US" sz="2400" b="1" dirty="0" err="1"/>
              <a:t>functionals</a:t>
            </a:r>
            <a:endParaRPr lang="en-US" sz="2400" b="1" dirty="0"/>
          </a:p>
          <a:p>
            <a:r>
              <a:rPr lang="en-US" sz="2400" b="1" dirty="0"/>
              <a:t>      Local density approximation   (LDA)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797" y="1529593"/>
            <a:ext cx="8605064" cy="39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58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3525" y="468361"/>
            <a:ext cx="4257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Interpolation function for LDA:</a:t>
            </a:r>
          </a:p>
          <a:p>
            <a:r>
              <a:rPr lang="en-US" sz="2400" b="1" dirty="0"/>
              <a:t>    </a:t>
            </a:r>
          </a:p>
          <a:p>
            <a:r>
              <a:rPr lang="en-US" sz="2400" b="1" dirty="0"/>
              <a:t> </a:t>
            </a:r>
            <a:r>
              <a:rPr lang="en-US" sz="2400" b="1" i="1" dirty="0" err="1"/>
              <a:t>E</a:t>
            </a:r>
            <a:r>
              <a:rPr lang="en-US" sz="2400" b="1" i="1" baseline="-25000" dirty="0" err="1"/>
              <a:t>c</a:t>
            </a:r>
            <a:r>
              <a:rPr lang="en-US" sz="2400" b="1" i="1" dirty="0"/>
              <a:t>[n]</a:t>
            </a:r>
            <a:r>
              <a:rPr lang="en-US" sz="2400" b="1" dirty="0"/>
              <a:t>=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532" y="1008063"/>
            <a:ext cx="7953375" cy="10287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376602"/>
              </p:ext>
            </p:extLst>
          </p:nvPr>
        </p:nvGraphicFramePr>
        <p:xfrm>
          <a:off x="2689225" y="2036764"/>
          <a:ext cx="3003550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4" name="Equation" r:id="rId5" imgW="1930320" imgH="939600" progId="Equation.DSMT4">
                  <p:embed/>
                </p:oleObj>
              </mc:Choice>
              <mc:Fallback>
                <p:oleObj name="Equation" r:id="rId5" imgW="1930320" imgH="939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9225" y="2036764"/>
                        <a:ext cx="3003550" cy="146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4720" y="2446537"/>
            <a:ext cx="18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028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0032" y="318500"/>
            <a:ext cx="846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More complicated exchange-correlation </a:t>
            </a:r>
            <a:r>
              <a:rPr lang="en-US" sz="2400" b="1" dirty="0" err="1"/>
              <a:t>functionals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330" y="1164947"/>
            <a:ext cx="8521470" cy="3096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485874"/>
            <a:ext cx="6511245" cy="107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4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734519"/>
            <a:ext cx="6629400" cy="3286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3567" y="734519"/>
            <a:ext cx="7869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Some details of the Generalized Gradient Approximation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742536"/>
              </p:ext>
            </p:extLst>
          </p:nvPr>
        </p:nvGraphicFramePr>
        <p:xfrm>
          <a:off x="2928078" y="3148319"/>
          <a:ext cx="4486238" cy="1744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8" name="Equation" r:id="rId5" imgW="3886200" imgH="1511280" progId="Equation.DSMT4">
                  <p:embed/>
                </p:oleObj>
              </mc:Choice>
              <mc:Fallback>
                <p:oleObj name="Equation" r:id="rId5" imgW="3886200" imgH="1511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8078" y="3148319"/>
                        <a:ext cx="4486238" cy="1744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5856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6202" y="134912"/>
            <a:ext cx="883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Summary: Kohn-Sham formulation of density functional theory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806877"/>
              </p:ext>
            </p:extLst>
          </p:nvPr>
        </p:nvGraphicFramePr>
        <p:xfrm>
          <a:off x="2270298" y="673694"/>
          <a:ext cx="7174251" cy="266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9" name="Equation" r:id="rId4" imgW="4343400" imgH="1612800" progId="Equation.DSMT4">
                  <p:embed/>
                </p:oleObj>
              </mc:Choice>
              <mc:Fallback>
                <p:oleObj name="Equation" r:id="rId4" imgW="4343400" imgH="1612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0298" y="673694"/>
                        <a:ext cx="7174251" cy="2667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745424"/>
              </p:ext>
            </p:extLst>
          </p:nvPr>
        </p:nvGraphicFramePr>
        <p:xfrm>
          <a:off x="2499144" y="3264312"/>
          <a:ext cx="5967412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0" name="Equation" r:id="rId6" imgW="3429000" imgH="1892160" progId="Equation.DSMT4">
                  <p:embed/>
                </p:oleObj>
              </mc:Choice>
              <mc:Fallback>
                <p:oleObj name="Equation" r:id="rId6" imgW="3429000" imgH="18921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99144" y="3264312"/>
                        <a:ext cx="5967412" cy="329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49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4076FB-712D-4A55-85AF-0C39BE080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" y="914400"/>
            <a:ext cx="10029825" cy="50292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59A77-10D0-4645-853C-1FD8D7E77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04/17/2020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C135A1-FA1B-452A-96EB-A13C22EA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2CA88-BBA3-471C-98EC-FF0C6F9C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DAB41-5537-4C65-AC21-9E6CEB113799}"/>
              </a:ext>
            </a:extLst>
          </p:cNvPr>
          <p:cNvSpPr/>
          <p:nvPr/>
        </p:nvSpPr>
        <p:spPr>
          <a:xfrm>
            <a:off x="1205947" y="4084609"/>
            <a:ext cx="9780104" cy="365125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20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8577" y="374755"/>
            <a:ext cx="788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Self-consistent solution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321950"/>
              </p:ext>
            </p:extLst>
          </p:nvPr>
        </p:nvGraphicFramePr>
        <p:xfrm>
          <a:off x="2400820" y="930244"/>
          <a:ext cx="2333754" cy="388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24" name="Equation" r:id="rId4" imgW="1371600" imgH="228600" progId="Equation.DSMT4">
                  <p:embed/>
                </p:oleObj>
              </mc:Choice>
              <mc:Fallback>
                <p:oleObj name="Equation" r:id="rId4" imgW="137160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0820" y="930244"/>
                        <a:ext cx="2333754" cy="38895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902933"/>
              </p:ext>
            </p:extLst>
          </p:nvPr>
        </p:nvGraphicFramePr>
        <p:xfrm>
          <a:off x="2400820" y="1502508"/>
          <a:ext cx="2421016" cy="143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25" name="Equation" r:id="rId6" imgW="1688760" imgH="1002960" progId="Equation.DSMT4">
                  <p:embed/>
                </p:oleObj>
              </mc:Choice>
              <mc:Fallback>
                <p:oleObj name="Equation" r:id="rId6" imgW="1688760" imgH="10029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0820" y="1502508"/>
                        <a:ext cx="2421016" cy="143804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061887"/>
              </p:ext>
            </p:extLst>
          </p:nvPr>
        </p:nvGraphicFramePr>
        <p:xfrm>
          <a:off x="2168578" y="3228859"/>
          <a:ext cx="82438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26" name="Equation" r:id="rId8" imgW="4991040" imgH="672840" progId="Equation.DSMT4">
                  <p:embed/>
                </p:oleObj>
              </mc:Choice>
              <mc:Fallback>
                <p:oleObj name="Equation" r:id="rId8" imgW="4991040" imgH="6728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68578" y="3228859"/>
                        <a:ext cx="8243887" cy="1112837"/>
                      </a:xfrm>
                      <a:prstGeom prst="rect">
                        <a:avLst/>
                      </a:prstGeom>
                      <a:solidFill>
                        <a:srgbClr val="EC86C8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479752"/>
              </p:ext>
            </p:extLst>
          </p:nvPr>
        </p:nvGraphicFramePr>
        <p:xfrm>
          <a:off x="2283071" y="4341695"/>
          <a:ext cx="4513263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27" name="Equation" r:id="rId10" imgW="3149280" imgH="952200" progId="Equation.DSMT4">
                  <p:embed/>
                </p:oleObj>
              </mc:Choice>
              <mc:Fallback>
                <p:oleObj name="Equation" r:id="rId10" imgW="3149280" imgH="9522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3071" y="4341695"/>
                        <a:ext cx="4513263" cy="13652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rved Right Arrow 10"/>
          <p:cNvSpPr/>
          <p:nvPr/>
        </p:nvSpPr>
        <p:spPr>
          <a:xfrm rot="10800000" flipH="1">
            <a:off x="1634359" y="3785276"/>
            <a:ext cx="648711" cy="2466075"/>
          </a:xfrm>
          <a:prstGeom prst="curved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184979"/>
              </p:ext>
            </p:extLst>
          </p:nvPr>
        </p:nvGraphicFramePr>
        <p:xfrm>
          <a:off x="2400821" y="5855787"/>
          <a:ext cx="2024817" cy="48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28" name="Equation" r:id="rId12" imgW="952200" imgH="228600" progId="Equation.DSMT4">
                  <p:embed/>
                </p:oleObj>
              </mc:Choice>
              <mc:Fallback>
                <p:oleObj name="Equation" r:id="rId12" imgW="95220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00821" y="5855787"/>
                        <a:ext cx="2024817" cy="48595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400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752  Spring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34912"/>
            <a:ext cx="791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Kohn-Sham formulation of density functional theory</a:t>
            </a:r>
          </a:p>
          <a:p>
            <a:pPr lvl="1"/>
            <a:r>
              <a:rPr lang="en-US" sz="2400" b="1" dirty="0"/>
              <a:t>Results of self-consistent calculations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068137"/>
              </p:ext>
            </p:extLst>
          </p:nvPr>
        </p:nvGraphicFramePr>
        <p:xfrm>
          <a:off x="2914598" y="1162674"/>
          <a:ext cx="4888938" cy="174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0" name="Equation" r:id="rId4" imgW="2705040" imgH="965160" progId="Equation.DSMT4">
                  <p:embed/>
                </p:oleObj>
              </mc:Choice>
              <mc:Fallback>
                <p:oleObj name="Equation" r:id="rId4" imgW="2705040" imgH="9651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4598" y="1162674"/>
                        <a:ext cx="4888938" cy="1745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90008" y="3278879"/>
            <a:ext cx="7605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Some remaining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Theory for </a:t>
            </a:r>
            <a:r>
              <a:rPr lang="en-US" sz="2400" b="1" i="1" dirty="0" err="1"/>
              <a:t>E</a:t>
            </a:r>
            <a:r>
              <a:rPr lang="en-US" sz="2400" b="1" i="1" baseline="-25000" dirty="0" err="1"/>
              <a:t>exc</a:t>
            </a:r>
            <a:r>
              <a:rPr lang="en-US" sz="2400" b="1" i="1" dirty="0"/>
              <a:t>[n]</a:t>
            </a:r>
            <a:r>
              <a:rPr lang="en-US" sz="2400" b="1" dirty="0"/>
              <a:t> still underdevelopment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This formalism does not access excited states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Strongly correlated electron systems are not well approximated</a:t>
            </a:r>
          </a:p>
        </p:txBody>
      </p:sp>
    </p:spTree>
    <p:extLst>
      <p:ext uri="{BB962C8B-B14F-4D97-AF65-F5344CB8AC3E}">
        <p14:creationId xmlns:p14="http://schemas.microsoft.com/office/powerpoint/2010/main" val="50101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5506" y="127592"/>
            <a:ext cx="749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Density functional theory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4094" y="589256"/>
            <a:ext cx="675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Describes the relationship between the many electron problem and independent electron treatments.  </a:t>
            </a:r>
          </a:p>
          <a:p>
            <a:endParaRPr lang="en-US" sz="2400" b="1" dirty="0"/>
          </a:p>
          <a:p>
            <a:r>
              <a:rPr lang="en-US" sz="2400" b="1" dirty="0"/>
              <a:t>Proof of theorem behind density functional theory</a:t>
            </a:r>
          </a:p>
          <a:p>
            <a:endParaRPr lang="en-US" sz="2400" b="1" dirty="0"/>
          </a:p>
          <a:p>
            <a:r>
              <a:rPr lang="en-US" sz="2400" b="1" dirty="0"/>
              <a:t>Estimates of </a:t>
            </a:r>
            <a:r>
              <a:rPr lang="en-US" sz="2400" b="1" i="1" dirty="0"/>
              <a:t>F[n].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5292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5506" y="127592"/>
            <a:ext cx="749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Density functional theory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845" y="3869866"/>
            <a:ext cx="7112677" cy="2437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844" y="663765"/>
            <a:ext cx="6559278" cy="315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7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9C991-CE96-4828-B74D-8730EDB9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04/17/2020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F6EFB4-2BF5-491A-BA6E-D125EA1C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95232-6387-4ACF-8447-2895630C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000B1-935D-46FA-8AE4-E1997EABD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03" y="437991"/>
            <a:ext cx="7687410" cy="5730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980A6C-BF7E-4C36-879C-5AC28886F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063" y="4365788"/>
            <a:ext cx="7328660" cy="189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6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9424" y="276448"/>
            <a:ext cx="8091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Hohenberg</a:t>
            </a:r>
            <a:r>
              <a:rPr lang="en-US" sz="2400" b="1" dirty="0"/>
              <a:t> and Kohn:  formal proof of basic theorem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587132"/>
              </p:ext>
            </p:extLst>
          </p:nvPr>
        </p:nvGraphicFramePr>
        <p:xfrm>
          <a:off x="2413511" y="3812380"/>
          <a:ext cx="7974573" cy="2338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3" name="Equation" r:id="rId4" imgW="6019560" imgH="1765080" progId="Equation.DSMT4">
                  <p:embed/>
                </p:oleObj>
              </mc:Choice>
              <mc:Fallback>
                <p:oleObj name="Equation" r:id="rId4" imgW="6019560" imgH="1765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3511" y="3812380"/>
                        <a:ext cx="7974573" cy="2338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173123"/>
              </p:ext>
            </p:extLst>
          </p:nvPr>
        </p:nvGraphicFramePr>
        <p:xfrm>
          <a:off x="2593011" y="857217"/>
          <a:ext cx="7431124" cy="1982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4" name="Equation" r:id="rId6" imgW="4711680" imgH="1257120" progId="Equation.DSMT4">
                  <p:embed/>
                </p:oleObj>
              </mc:Choice>
              <mc:Fallback>
                <p:oleObj name="Equation" r:id="rId6" imgW="4711680" imgH="12571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3011" y="857217"/>
                        <a:ext cx="7431124" cy="1982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59396" y="2807847"/>
            <a:ext cx="115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Kinetic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7191" y="2800752"/>
            <a:ext cx="1761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External potential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797" y="2825556"/>
            <a:ext cx="1761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Coulomb interaction</a:t>
            </a:r>
          </a:p>
        </p:txBody>
      </p:sp>
    </p:spTree>
    <p:extLst>
      <p:ext uri="{BB962C8B-B14F-4D97-AF65-F5344CB8AC3E}">
        <p14:creationId xmlns:p14="http://schemas.microsoft.com/office/powerpoint/2010/main" val="265619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26019" y="148856"/>
            <a:ext cx="8272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Theorem:  The density </a:t>
            </a:r>
            <a:r>
              <a:rPr lang="en-US" sz="2400" b="1" i="1" dirty="0"/>
              <a:t>n(r) </a:t>
            </a:r>
            <a:r>
              <a:rPr lang="en-US" sz="2400" b="1" dirty="0"/>
              <a:t>of the ground state of the system is a unique functional of the external potential </a:t>
            </a:r>
            <a:r>
              <a:rPr lang="en-US" sz="2400" b="1" i="1" dirty="0"/>
              <a:t>v(r).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6019" y="979853"/>
            <a:ext cx="817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Proof:   Consider two Hamiltonians </a:t>
            </a:r>
            <a:r>
              <a:rPr lang="en-US" sz="2400" b="1" i="1" dirty="0"/>
              <a:t>H</a:t>
            </a:r>
            <a:r>
              <a:rPr lang="en-US" sz="2400" b="1" dirty="0"/>
              <a:t> and </a:t>
            </a:r>
            <a:r>
              <a:rPr lang="en-US" sz="2400" b="1" i="1" dirty="0"/>
              <a:t>H’</a:t>
            </a:r>
            <a:r>
              <a:rPr lang="en-US" sz="2400" b="1" dirty="0"/>
              <a:t> differing only by external potentials </a:t>
            </a:r>
            <a:r>
              <a:rPr lang="en-US" sz="2400" b="1" i="1" dirty="0"/>
              <a:t>v</a:t>
            </a:r>
            <a:r>
              <a:rPr lang="en-US" sz="2400" b="1" dirty="0"/>
              <a:t> and </a:t>
            </a:r>
            <a:r>
              <a:rPr lang="en-US" sz="2400" b="1" i="1" dirty="0"/>
              <a:t>v’.</a:t>
            </a:r>
            <a:endParaRPr lang="en-US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07717"/>
              </p:ext>
            </p:extLst>
          </p:nvPr>
        </p:nvGraphicFramePr>
        <p:xfrm>
          <a:off x="1800446" y="1926544"/>
          <a:ext cx="6029252" cy="11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9" name="Equation" r:id="rId4" imgW="3759120" imgH="723600" progId="Equation.DSMT4">
                  <p:embed/>
                </p:oleObj>
              </mc:Choice>
              <mc:Fallback>
                <p:oleObj name="Equation" r:id="rId4" imgW="3759120" imgH="723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0446" y="1926544"/>
                        <a:ext cx="6029252" cy="116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012535"/>
              </p:ext>
            </p:extLst>
          </p:nvPr>
        </p:nvGraphicFramePr>
        <p:xfrm>
          <a:off x="2182998" y="3030334"/>
          <a:ext cx="6007617" cy="332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0" name="Equation" r:id="rId6" imgW="3670200" imgH="2031840" progId="Equation.DSMT4">
                  <p:embed/>
                </p:oleObj>
              </mc:Choice>
              <mc:Fallback>
                <p:oleObj name="Equation" r:id="rId6" imgW="3670200" imgH="20318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2998" y="3030334"/>
                        <a:ext cx="6007617" cy="3326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C56A6EE-57D7-427F-8D94-871BA876D838}"/>
              </a:ext>
            </a:extLst>
          </p:cNvPr>
          <p:cNvSpPr txBox="1"/>
          <p:nvPr/>
        </p:nvSpPr>
        <p:spPr>
          <a:xfrm>
            <a:off x="8295861" y="1810850"/>
            <a:ext cx="336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Suppose </a:t>
            </a:r>
            <a:r>
              <a:rPr lang="en-US" sz="2400" b="1" i="1" dirty="0"/>
              <a:t>n(r)</a:t>
            </a:r>
            <a:r>
              <a:rPr lang="en-US" sz="2400" b="1" dirty="0"/>
              <a:t> is the same for </a:t>
            </a:r>
            <a:r>
              <a:rPr lang="en-US" sz="2400" b="1" i="1" dirty="0"/>
              <a:t>H</a:t>
            </a:r>
            <a:r>
              <a:rPr lang="en-US" sz="2400" b="1" dirty="0"/>
              <a:t> and </a:t>
            </a:r>
            <a:r>
              <a:rPr lang="en-US" sz="2400" b="1" i="1" dirty="0"/>
              <a:t>H’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99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752  Fall 2015 --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097597"/>
              </p:ext>
            </p:extLst>
          </p:nvPr>
        </p:nvGraphicFramePr>
        <p:xfrm>
          <a:off x="2396942" y="936331"/>
          <a:ext cx="6027737" cy="332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5" name="Equation" r:id="rId4" imgW="3682800" imgH="2031840" progId="Equation.DSMT4">
                  <p:embed/>
                </p:oleObj>
              </mc:Choice>
              <mc:Fallback>
                <p:oleObj name="Equation" r:id="rId4" imgW="3682800" imgH="20318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6942" y="936331"/>
                        <a:ext cx="6027737" cy="332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318978"/>
            <a:ext cx="61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We can also show</a:t>
            </a:r>
            <a:r>
              <a:rPr lang="en-US" sz="2400" dirty="0">
                <a:latin typeface="+mj-lt"/>
              </a:rPr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272543"/>
              </p:ext>
            </p:extLst>
          </p:nvPr>
        </p:nvGraphicFramePr>
        <p:xfrm>
          <a:off x="2514600" y="4498975"/>
          <a:ext cx="4843463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6" name="Equation" r:id="rId6" imgW="2958840" imgH="850680" progId="Equation.DSMT4">
                  <p:embed/>
                </p:oleObj>
              </mc:Choice>
              <mc:Fallback>
                <p:oleObj name="Equation" r:id="rId6" imgW="2958840" imgH="8506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4600" y="4498975"/>
                        <a:ext cx="4843463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47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57980-816F-407E-A6F7-181C7AC4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04/17/2020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A2891-8402-46E2-910B-20E91C96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4D496-B4F2-4C78-A224-6A7A618A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086B7D9-A1E2-4559-B79E-97651DEE52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541656"/>
              </p:ext>
            </p:extLst>
          </p:nvPr>
        </p:nvGraphicFramePr>
        <p:xfrm>
          <a:off x="1386509" y="328957"/>
          <a:ext cx="8595691" cy="5905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2" name="Equation" r:id="rId4" imgW="3733560" imgH="2565360" progId="Equation.DSMT4">
                  <p:embed/>
                </p:oleObj>
              </mc:Choice>
              <mc:Fallback>
                <p:oleObj name="Equation" r:id="rId4" imgW="3733560" imgH="2565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6509" y="328957"/>
                        <a:ext cx="8595691" cy="5905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964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14728</TotalTime>
  <Words>671</Words>
  <Application>Microsoft Office PowerPoint</Application>
  <PresentationFormat>Widescreen</PresentationFormat>
  <Paragraphs>163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Holzwarth, Natalie</dc:creator>
  <cp:lastModifiedBy>Holzwarth, Natalie</cp:lastModifiedBy>
  <cp:revision>831</cp:revision>
  <cp:lastPrinted>2020-04-17T04:10:51Z</cp:lastPrinted>
  <dcterms:created xsi:type="dcterms:W3CDTF">2020-01-06T21:28:26Z</dcterms:created>
  <dcterms:modified xsi:type="dcterms:W3CDTF">2020-04-17T04:11:13Z</dcterms:modified>
</cp:coreProperties>
</file>