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1" r:id="rId3"/>
    <p:sldId id="324" r:id="rId4"/>
    <p:sldId id="325" r:id="rId5"/>
    <p:sldId id="313" r:id="rId6"/>
    <p:sldId id="312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8" d="100"/>
          <a:sy n="58" d="100"/>
        </p:scale>
        <p:origin x="84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illustrate the details of density functional theory for atoms.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Simplifying the differential equation and choosing convenient units.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45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detailed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6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read numerov.pdf and then continue with this power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about numerical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9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the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Results using Maple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3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Summary.    Notice that lowest eigenvalues are estimated the </a:t>
            </a:r>
            <a:r>
              <a:rPr lang="en-US"/>
              <a:t>best.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theorem and of the various energy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16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formulas for the various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82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gives an idea of the order of magnitude of the terms  as a function of density for the jellium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7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Various potential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9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Iteration scheme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Carbon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8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Detailed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forest-university.zoom.us/my/natalie.holzwar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207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via video link:</a:t>
            </a:r>
          </a:p>
          <a:p>
            <a:pPr algn="ctr"/>
            <a:r>
              <a:rPr lang="en-US" sz="3200" b="1" dirty="0">
                <a:hlinkClick r:id="rId3"/>
              </a:rPr>
              <a:t>https://wakeforest-university.zoom.us/my/natalie.holzwarth 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38028" y="1820822"/>
            <a:ext cx="119720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32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Density functional formalism for treating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multi electron systems</a:t>
            </a:r>
          </a:p>
          <a:p>
            <a:pPr algn="ctr"/>
            <a:endParaRPr lang="en-US" sz="1400" b="1" dirty="0">
              <a:solidFill>
                <a:srgbClr val="7030A0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General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Practical calculation schemes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Examples</a:t>
            </a:r>
          </a:p>
          <a:p>
            <a:pPr lvl="1"/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823" y="149966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366526"/>
              </p:ext>
            </p:extLst>
          </p:nvPr>
        </p:nvGraphicFramePr>
        <p:xfrm>
          <a:off x="668337" y="611188"/>
          <a:ext cx="11049245" cy="2385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7" name="Equation" r:id="rId4" imgW="6311880" imgH="1358640" progId="Equation.DSMT4">
                  <p:embed/>
                </p:oleObj>
              </mc:Choice>
              <mc:Fallback>
                <p:oleObj name="Equation" r:id="rId4" imgW="6311880" imgH="1358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8337" y="611188"/>
                        <a:ext cx="11049245" cy="2385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246458"/>
              </p:ext>
            </p:extLst>
          </p:nvPr>
        </p:nvGraphicFramePr>
        <p:xfrm>
          <a:off x="823147" y="3150356"/>
          <a:ext cx="7815162" cy="305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8" name="Equation" r:id="rId6" imgW="5105160" imgH="1993680" progId="Equation.DSMT4">
                  <p:embed/>
                </p:oleObj>
              </mc:Choice>
              <mc:Fallback>
                <p:oleObj name="Equation" r:id="rId6" imgW="5105160" imgH="1993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3147" y="3150356"/>
                        <a:ext cx="7815162" cy="3052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83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8135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125618"/>
              </p:ext>
            </p:extLst>
          </p:nvPr>
        </p:nvGraphicFramePr>
        <p:xfrm>
          <a:off x="966470" y="660603"/>
          <a:ext cx="844867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8" name="Equation" r:id="rId4" imgW="5968800" imgH="1054080" progId="Equation.DSMT4">
                  <p:embed/>
                </p:oleObj>
              </mc:Choice>
              <mc:Fallback>
                <p:oleObj name="Equation" r:id="rId4" imgW="5968800" imgH="1054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6470" y="660603"/>
                        <a:ext cx="8448675" cy="149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96663"/>
              </p:ext>
            </p:extLst>
          </p:nvPr>
        </p:nvGraphicFramePr>
        <p:xfrm>
          <a:off x="966470" y="2252237"/>
          <a:ext cx="7346950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9" name="Equation" r:id="rId6" imgW="5168880" imgH="1930320" progId="Equation.DSMT4">
                  <p:embed/>
                </p:oleObj>
              </mc:Choice>
              <mc:Fallback>
                <p:oleObj name="Equation" r:id="rId6" imgW="5168880" imgH="1930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6470" y="2252237"/>
                        <a:ext cx="7346950" cy="274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556200"/>
              </p:ext>
            </p:extLst>
          </p:nvPr>
        </p:nvGraphicFramePr>
        <p:xfrm>
          <a:off x="966470" y="5236709"/>
          <a:ext cx="6443350" cy="130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0" name="Equation" r:id="rId8" imgW="4838400" imgH="977760" progId="Equation.DSMT4">
                  <p:embed/>
                </p:oleObj>
              </mc:Choice>
              <mc:Fallback>
                <p:oleObj name="Equation" r:id="rId8" imgW="4838400" imgH="977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6470" y="5236709"/>
                        <a:ext cx="6443350" cy="130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22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72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428401"/>
              </p:ext>
            </p:extLst>
          </p:nvPr>
        </p:nvGraphicFramePr>
        <p:xfrm>
          <a:off x="796925" y="822325"/>
          <a:ext cx="8448675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3" name="Equation" r:id="rId4" imgW="5968800" imgH="1384200" progId="Equation.DSMT4">
                  <p:embed/>
                </p:oleObj>
              </mc:Choice>
              <mc:Fallback>
                <p:oleObj name="Equation" r:id="rId4" imgW="5968800" imgH="1384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925" y="822325"/>
                        <a:ext cx="8448675" cy="196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788323" y="978175"/>
            <a:ext cx="465877" cy="252272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97876"/>
              </p:ext>
            </p:extLst>
          </p:nvPr>
        </p:nvGraphicFramePr>
        <p:xfrm>
          <a:off x="1081743" y="3105532"/>
          <a:ext cx="3846512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4" name="Equation" r:id="rId6" imgW="2209680" imgH="1218960" progId="Equation.DSMT4">
                  <p:embed/>
                </p:oleObj>
              </mc:Choice>
              <mc:Fallback>
                <p:oleObj name="Equation" r:id="rId6" imgW="2209680" imgH="12189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1743" y="3105532"/>
                        <a:ext cx="3846512" cy="212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838" y="5804842"/>
            <a:ext cx="7854846" cy="461665"/>
          </a:xfrm>
          <a:prstGeom prst="rect">
            <a:avLst/>
          </a:prstGeom>
          <a:solidFill>
            <a:srgbClr val="00CC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Notes on numerical integration of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346188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82550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numerical integration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628012"/>
              </p:ext>
            </p:extLst>
          </p:nvPr>
        </p:nvGraphicFramePr>
        <p:xfrm>
          <a:off x="2665908" y="499334"/>
          <a:ext cx="541129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1" name="Equation" r:id="rId4" imgW="4508280" imgH="1307880" progId="Equation.DSMT4">
                  <p:embed/>
                </p:oleObj>
              </mc:Choice>
              <mc:Fallback>
                <p:oleObj name="Equation" r:id="rId4" imgW="4508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5908" y="499334"/>
                        <a:ext cx="5411293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5187"/>
              </p:ext>
            </p:extLst>
          </p:nvPr>
        </p:nvGraphicFramePr>
        <p:xfrm>
          <a:off x="2514600" y="2429563"/>
          <a:ext cx="654070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N=4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n=1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9.54915028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9.7697954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9.869604404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34.54915031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37.9008002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39.47841762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97374" y="2024490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Numerical results from second-order approximation: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7374" y="4183578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Numerical results from </a:t>
            </a:r>
            <a:r>
              <a:rPr lang="en-US" sz="2400" dirty="0" err="1">
                <a:latin typeface="+mj-lt"/>
              </a:rPr>
              <a:t>Numerov</a:t>
            </a:r>
            <a:r>
              <a:rPr lang="en-US" sz="2400" dirty="0">
                <a:latin typeface="+mj-lt"/>
              </a:rPr>
              <a:t> approximation: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50325"/>
              </p:ext>
            </p:extLst>
          </p:nvPr>
        </p:nvGraphicFramePr>
        <p:xfrm>
          <a:off x="3294660" y="4666192"/>
          <a:ext cx="498058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N=4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n=1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9.863097625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9.869604404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39.04581620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39.47841762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3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6029" y="517794"/>
            <a:ext cx="645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98796"/>
              </p:ext>
            </p:extLst>
          </p:nvPr>
        </p:nvGraphicFramePr>
        <p:xfrm>
          <a:off x="3048001" y="1160346"/>
          <a:ext cx="541129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1" name="Equation" r:id="rId4" imgW="4508280" imgH="1307880" progId="Equation.DSMT4">
                  <p:embed/>
                </p:oleObj>
              </mc:Choice>
              <mc:Fallback>
                <p:oleObj name="Equation" r:id="rId4" imgW="4508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1" y="1160346"/>
                        <a:ext cx="5411293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21074"/>
              </p:ext>
            </p:extLst>
          </p:nvPr>
        </p:nvGraphicFramePr>
        <p:xfrm>
          <a:off x="3138489" y="2833689"/>
          <a:ext cx="4740275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2" name="Equation" r:id="rId6" imgW="3949560" imgH="1942920" progId="Equation.DSMT4">
                  <p:embed/>
                </p:oleObj>
              </mc:Choice>
              <mc:Fallback>
                <p:oleObj name="Equation" r:id="rId6" imgW="3949560" imgH="1942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8489" y="2833689"/>
                        <a:ext cx="4740275" cy="233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50265" y="5464367"/>
            <a:ext cx="786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Set up matrix problem for </a:t>
            </a:r>
            <a:r>
              <a:rPr lang="en-US" sz="2400" i="1" dirty="0">
                <a:latin typeface="+mj-lt"/>
              </a:rPr>
              <a:t>(N-1)</a:t>
            </a:r>
            <a:r>
              <a:rPr lang="en-US" sz="2400" dirty="0">
                <a:latin typeface="+mj-lt"/>
              </a:rPr>
              <a:t> unknown values;  </a:t>
            </a:r>
          </a:p>
          <a:p>
            <a:r>
              <a:rPr lang="en-US" sz="2400" i="1" dirty="0">
                <a:latin typeface="+mj-lt"/>
              </a:rPr>
              <a:t>    s</a:t>
            </a:r>
            <a:r>
              <a:rPr lang="en-US" sz="2400" i="1" baseline="30000" dirty="0">
                <a:latin typeface="+mj-lt"/>
              </a:rPr>
              <a:t>2</a:t>
            </a:r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v</a:t>
            </a:r>
            <a:r>
              <a:rPr lang="en-US" sz="2400" i="1" baseline="300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are matrix eigenvalues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174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0962" y="132203"/>
            <a:ext cx="5772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for </a:t>
            </a:r>
            <a:r>
              <a:rPr lang="en-US" sz="2400" i="1" dirty="0">
                <a:latin typeface="+mj-lt"/>
              </a:rPr>
              <a:t>N=7: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848" y="584201"/>
            <a:ext cx="3581400" cy="2695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1253" y="3160713"/>
            <a:ext cx="67532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3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86737"/>
              </p:ext>
            </p:extLst>
          </p:nvPr>
        </p:nvGraphicFramePr>
        <p:xfrm>
          <a:off x="3048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0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latin typeface="Symbol" panose="05050102010706020507" pitchFamily="18" charset="2"/>
                        </a:rPr>
                        <a:t>l/</a:t>
                      </a:r>
                      <a:r>
                        <a:rPr lang="en-US" dirty="0"/>
                        <a:t>s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0.1980622645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9.7050509605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9.869604401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u="none" strike="noStrike" baseline="0" dirty="0"/>
                        <a:t>0.7530203960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36.897999404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39.47841760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1.554958132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76.192948468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88.82643960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2.445041868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119.80705153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157.9136704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3.246979605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159.10200064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246.7401100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3.801937736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186.29494906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355.3057584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1781" y="132203"/>
            <a:ext cx="5772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for </a:t>
            </a:r>
            <a:r>
              <a:rPr lang="en-US" sz="2400" i="1" dirty="0">
                <a:latin typeface="+mj-lt"/>
              </a:rPr>
              <a:t>N=7:  </a:t>
            </a:r>
            <a:r>
              <a:rPr lang="en-US" sz="2400" dirty="0">
                <a:latin typeface="+mj-lt"/>
              </a:rPr>
              <a:t>-- continue</a:t>
            </a:r>
          </a:p>
        </p:txBody>
      </p:sp>
    </p:spTree>
    <p:extLst>
      <p:ext uri="{BB962C8B-B14F-4D97-AF65-F5344CB8AC3E}">
        <p14:creationId xmlns:p14="http://schemas.microsoft.com/office/powerpoint/2010/main" val="230480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A6BFCD-9137-4C88-9ECB-70D0127D1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45" y="599324"/>
            <a:ext cx="11372307" cy="575702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574179" y="4621876"/>
            <a:ext cx="10576205" cy="293364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DCB2D-BA63-40A4-BE8F-208F5389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2BEE3-C213-4A47-BDF1-2745342B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7CB42-953D-426C-ACF9-4761288C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BF4B4-1886-4B16-9C8D-92D14EB5E93A}"/>
              </a:ext>
            </a:extLst>
          </p:cNvPr>
          <p:cNvSpPr txBox="1"/>
          <p:nvPr/>
        </p:nvSpPr>
        <p:spPr>
          <a:xfrm>
            <a:off x="182880" y="382385"/>
            <a:ext cx="116045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for density functional theory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system with a given one-electron potential v(r), there is a unique density n(r) which describes the system in its ground state.  Although the density n(r) is a collective property of the system, it can be described by a single particle function and it implies that the task of finding the electronic ground state of the multi electron system can be mapped to a process of solving a related single particle problem self-consistently.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6597F76-14CD-419F-97C7-CABB290E6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715253"/>
              </p:ext>
            </p:extLst>
          </p:nvPr>
        </p:nvGraphicFramePr>
        <p:xfrm>
          <a:off x="41275" y="3086100"/>
          <a:ext cx="11964988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0" name="Equation" r:id="rId4" imgW="3632040" imgH="431640" progId="Equation.DSMT4">
                  <p:embed/>
                </p:oleObj>
              </mc:Choice>
              <mc:Fallback>
                <p:oleObj name="Equation" r:id="rId4" imgW="3632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75" y="3086100"/>
                        <a:ext cx="11964988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1BF8FE34-A090-4988-A866-082F04FB6453}"/>
              </a:ext>
            </a:extLst>
          </p:cNvPr>
          <p:cNvSpPr/>
          <p:nvPr/>
        </p:nvSpPr>
        <p:spPr>
          <a:xfrm>
            <a:off x="2975956" y="4535878"/>
            <a:ext cx="605444" cy="5153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83A7EA4E-75DE-4717-BF1D-4BBF32CB36E4}"/>
              </a:ext>
            </a:extLst>
          </p:cNvPr>
          <p:cNvSpPr/>
          <p:nvPr/>
        </p:nvSpPr>
        <p:spPr>
          <a:xfrm>
            <a:off x="5379719" y="4589078"/>
            <a:ext cx="605444" cy="4983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2762D22F-0529-42A4-A40F-ED09AC3D17C1}"/>
              </a:ext>
            </a:extLst>
          </p:cNvPr>
          <p:cNvSpPr/>
          <p:nvPr/>
        </p:nvSpPr>
        <p:spPr>
          <a:xfrm>
            <a:off x="7852758" y="4649520"/>
            <a:ext cx="605444" cy="5153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3FC5299F-6F99-4847-87E0-61C612635A79}"/>
              </a:ext>
            </a:extLst>
          </p:cNvPr>
          <p:cNvSpPr/>
          <p:nvPr/>
        </p:nvSpPr>
        <p:spPr>
          <a:xfrm>
            <a:off x="10582101" y="4553057"/>
            <a:ext cx="605444" cy="5153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8839C9-6870-4742-B721-5698599CB817}"/>
              </a:ext>
            </a:extLst>
          </p:cNvPr>
          <p:cNvSpPr txBox="1"/>
          <p:nvPr/>
        </p:nvSpPr>
        <p:spPr>
          <a:xfrm>
            <a:off x="2443942" y="5669280"/>
            <a:ext cx="231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Kinetic 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028177-0EB7-4C97-AABC-B8CFFFE25019}"/>
              </a:ext>
            </a:extLst>
          </p:cNvPr>
          <p:cNvSpPr txBox="1"/>
          <p:nvPr/>
        </p:nvSpPr>
        <p:spPr>
          <a:xfrm>
            <a:off x="4821382" y="5680779"/>
            <a:ext cx="2061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interaction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6871DA-8A9A-414A-B78B-308F4D967A96}"/>
              </a:ext>
            </a:extLst>
          </p:cNvPr>
          <p:cNvSpPr txBox="1"/>
          <p:nvPr/>
        </p:nvSpPr>
        <p:spPr>
          <a:xfrm>
            <a:off x="6949440" y="5700617"/>
            <a:ext cx="237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Electron-electron repulsion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E16C74-D513-4D85-BE8F-60F9338D00B5}"/>
              </a:ext>
            </a:extLst>
          </p:cNvPr>
          <p:cNvSpPr txBox="1"/>
          <p:nvPr/>
        </p:nvSpPr>
        <p:spPr>
          <a:xfrm>
            <a:off x="9393382" y="5715446"/>
            <a:ext cx="3010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Exchange-correlation</a:t>
            </a:r>
          </a:p>
          <a:p>
            <a:pPr algn="l"/>
            <a:r>
              <a:rPr lang="en-US" sz="2400" b="1" dirty="0"/>
              <a:t> energy</a:t>
            </a:r>
          </a:p>
        </p:txBody>
      </p:sp>
    </p:spTree>
    <p:extLst>
      <p:ext uri="{BB962C8B-B14F-4D97-AF65-F5344CB8AC3E}">
        <p14:creationId xmlns:p14="http://schemas.microsoft.com/office/powerpoint/2010/main" val="422053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0DC05-EFFA-42A2-9C82-A77A85B3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B3EEC4-78F6-49E2-9797-59990C98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3D0AC-5E77-43DC-AA45-2D8BC588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8D659E-AFA6-4167-B1C0-AA9BE57B6C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235622"/>
              </p:ext>
            </p:extLst>
          </p:nvPr>
        </p:nvGraphicFramePr>
        <p:xfrm>
          <a:off x="3263900" y="417513"/>
          <a:ext cx="26003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09" name="Equation" r:id="rId4" imgW="1574640" imgH="622080" progId="Equation.DSMT4">
                  <p:embed/>
                </p:oleObj>
              </mc:Choice>
              <mc:Fallback>
                <p:oleObj name="Equation" r:id="rId4" imgW="1574640" imgH="6220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3900" y="417513"/>
                        <a:ext cx="260032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833F9C-66A9-4B3A-98EE-598E88827475}"/>
              </a:ext>
            </a:extLst>
          </p:cNvPr>
          <p:cNvSpPr txBox="1"/>
          <p:nvPr/>
        </p:nvSpPr>
        <p:spPr>
          <a:xfrm>
            <a:off x="399011" y="136525"/>
            <a:ext cx="11393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Kohn-Sham scheme supposes that we can represent the density as a sum over one-electron orbitals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D6F1369-C413-4F36-97C1-9390032E51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10184"/>
              </p:ext>
            </p:extLst>
          </p:nvPr>
        </p:nvGraphicFramePr>
        <p:xfrm>
          <a:off x="1550785" y="1770992"/>
          <a:ext cx="7366000" cy="449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0" name="Equation" r:id="rId6" imgW="2539800" imgH="1549080" progId="Equation.DSMT4">
                  <p:embed/>
                </p:oleObj>
              </mc:Choice>
              <mc:Fallback>
                <p:oleObj name="Equation" r:id="rId6" imgW="253980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50785" y="1770992"/>
                        <a:ext cx="7366000" cy="449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72582DC-3E19-4105-B682-FE738BE03336}"/>
              </a:ext>
            </a:extLst>
          </p:cNvPr>
          <p:cNvSpPr txBox="1"/>
          <p:nvPr/>
        </p:nvSpPr>
        <p:spPr>
          <a:xfrm>
            <a:off x="6533804" y="847898"/>
            <a:ext cx="540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we are sweeping some details like spin under the rug….</a:t>
            </a:r>
          </a:p>
        </p:txBody>
      </p:sp>
    </p:spTree>
    <p:extLst>
      <p:ext uri="{BB962C8B-B14F-4D97-AF65-F5344CB8AC3E}">
        <p14:creationId xmlns:p14="http://schemas.microsoft.com/office/powerpoint/2010/main" val="424679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8574" y="154237"/>
            <a:ext cx="694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Digression:    </a:t>
            </a:r>
            <a:r>
              <a:rPr lang="en-US" sz="2400" b="1" dirty="0" err="1"/>
              <a:t>Jellium</a:t>
            </a:r>
            <a:r>
              <a:rPr lang="en-US" sz="2400" b="1" dirty="0"/>
              <a:t> energies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83327" y="2235903"/>
            <a:ext cx="3701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 (</a:t>
            </a:r>
            <a:r>
              <a:rPr lang="en-US" sz="2400" i="1" dirty="0" err="1">
                <a:latin typeface="+mj-lt"/>
              </a:rPr>
              <a:t>Ryd</a:t>
            </a:r>
            <a:r>
              <a:rPr lang="en-US" sz="2400" i="1" dirty="0">
                <a:latin typeface="+mj-lt"/>
              </a:rPr>
              <a:t>)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8411" y="5958290"/>
            <a:ext cx="3701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 (</a:t>
            </a:r>
            <a:r>
              <a:rPr lang="en-US" sz="2400" i="1" dirty="0" err="1">
                <a:latin typeface="+mj-lt"/>
              </a:rPr>
              <a:t>bohr</a:t>
            </a:r>
            <a:r>
              <a:rPr lang="en-US" sz="2400" i="1" dirty="0">
                <a:latin typeface="+mj-lt"/>
              </a:rPr>
              <a:t>)</a:t>
            </a:r>
            <a:r>
              <a:rPr lang="en-US" sz="2400" i="1" baseline="30000" dirty="0">
                <a:latin typeface="+mj-lt"/>
              </a:rPr>
              <a:t>-3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1928" y="3338112"/>
            <a:ext cx="213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T[n]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1401" y="5047482"/>
            <a:ext cx="213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E</a:t>
            </a:r>
            <a:r>
              <a:rPr lang="en-US" sz="2400" b="1" i="1" baseline="-25000" dirty="0">
                <a:latin typeface="+mj-lt"/>
              </a:rPr>
              <a:t>x</a:t>
            </a:r>
            <a:r>
              <a:rPr lang="en-US" sz="2400" b="1" i="1" dirty="0">
                <a:latin typeface="+mj-lt"/>
              </a:rPr>
              <a:t>[n]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90892" y="4708508"/>
            <a:ext cx="91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E</a:t>
            </a:r>
            <a:r>
              <a:rPr lang="en-US" sz="2400" b="1" i="1" baseline="-25000" dirty="0" err="1">
                <a:latin typeface="+mj-lt"/>
              </a:rPr>
              <a:t>c</a:t>
            </a:r>
            <a:r>
              <a:rPr lang="en-US" sz="2400" b="1" i="1" dirty="0">
                <a:latin typeface="+mj-lt"/>
              </a:rPr>
              <a:t>[n]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8856385" y="5047481"/>
            <a:ext cx="431425" cy="0"/>
          </a:xfrm>
          <a:prstGeom prst="straightConnector1">
            <a:avLst/>
          </a:prstGeom>
          <a:ln w="53975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21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113062"/>
              </p:ext>
            </p:extLst>
          </p:nvPr>
        </p:nvGraphicFramePr>
        <p:xfrm>
          <a:off x="583969" y="136525"/>
          <a:ext cx="6909262" cy="296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4584600" imgH="1968480" progId="Equation.DSMT4">
                  <p:embed/>
                </p:oleObj>
              </mc:Choice>
              <mc:Fallback>
                <p:oleObj name="Equation" r:id="rId4" imgW="458460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3969" y="136525"/>
                        <a:ext cx="6909262" cy="2969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95930"/>
              </p:ext>
            </p:extLst>
          </p:nvPr>
        </p:nvGraphicFramePr>
        <p:xfrm>
          <a:off x="583969" y="3387442"/>
          <a:ext cx="9037349" cy="315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5435280" imgH="1892160" progId="Equation.DSMT4">
                  <p:embed/>
                </p:oleObj>
              </mc:Choice>
              <mc:Fallback>
                <p:oleObj name="Equation" r:id="rId6" imgW="5435280" imgH="1892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3969" y="3387442"/>
                        <a:ext cx="9037349" cy="3151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48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8577" y="374755"/>
            <a:ext cx="788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Self-consistent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056289"/>
              </p:ext>
            </p:extLst>
          </p:nvPr>
        </p:nvGraphicFramePr>
        <p:xfrm>
          <a:off x="2400820" y="930244"/>
          <a:ext cx="2333754" cy="38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46" name="Equation" r:id="rId4" imgW="1371600" imgH="228600" progId="Equation.DSMT4">
                  <p:embed/>
                </p:oleObj>
              </mc:Choice>
              <mc:Fallback>
                <p:oleObj name="Equation" r:id="rId4" imgW="13716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00820" y="930244"/>
                        <a:ext cx="2333754" cy="3889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61933"/>
              </p:ext>
            </p:extLst>
          </p:nvPr>
        </p:nvGraphicFramePr>
        <p:xfrm>
          <a:off x="2400820" y="1502508"/>
          <a:ext cx="2421016" cy="143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47" name="Equation" r:id="rId6" imgW="1688760" imgH="1002960" progId="Equation.DSMT4">
                  <p:embed/>
                </p:oleObj>
              </mc:Choice>
              <mc:Fallback>
                <p:oleObj name="Equation" r:id="rId6" imgW="168876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0820" y="1502508"/>
                        <a:ext cx="2421016" cy="143804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923093"/>
              </p:ext>
            </p:extLst>
          </p:nvPr>
        </p:nvGraphicFramePr>
        <p:xfrm>
          <a:off x="2283071" y="3496974"/>
          <a:ext cx="4037839" cy="71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48" name="Equation" r:id="rId8" imgW="2234880" imgH="393480" progId="Equation.DSMT4">
                  <p:embed/>
                </p:oleObj>
              </mc:Choice>
              <mc:Fallback>
                <p:oleObj name="Equation" r:id="rId8" imgW="22348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3071" y="3496974"/>
                        <a:ext cx="4037839" cy="712049"/>
                      </a:xfrm>
                      <a:prstGeom prst="rect">
                        <a:avLst/>
                      </a:prstGeom>
                      <a:solidFill>
                        <a:srgbClr val="EC86C8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85001"/>
              </p:ext>
            </p:extLst>
          </p:nvPr>
        </p:nvGraphicFramePr>
        <p:xfrm>
          <a:off x="2283071" y="4341695"/>
          <a:ext cx="451326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49" name="Equation" r:id="rId10" imgW="3149280" imgH="952200" progId="Equation.DSMT4">
                  <p:embed/>
                </p:oleObj>
              </mc:Choice>
              <mc:Fallback>
                <p:oleObj name="Equation" r:id="rId10" imgW="3149280" imgH="952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3071" y="4341695"/>
                        <a:ext cx="4513263" cy="13652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>
          <a:xfrm rot="10800000" flipH="1">
            <a:off x="1634359" y="3785276"/>
            <a:ext cx="648711" cy="2466075"/>
          </a:xfrm>
          <a:prstGeom prst="curv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798825"/>
              </p:ext>
            </p:extLst>
          </p:nvPr>
        </p:nvGraphicFramePr>
        <p:xfrm>
          <a:off x="2400821" y="5855787"/>
          <a:ext cx="2024817" cy="48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50" name="Equation" r:id="rId12" imgW="952200" imgH="228600" progId="Equation.DSMT4">
                  <p:embed/>
                </p:oleObj>
              </mc:Choice>
              <mc:Fallback>
                <p:oleObj name="Equation" r:id="rId12" imgW="9522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00821" y="5855787"/>
                        <a:ext cx="2024817" cy="48595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71339" y="-39384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Numerical methods for solving the Kohn-Sham equations</a:t>
            </a:r>
          </a:p>
        </p:txBody>
      </p:sp>
    </p:spTree>
    <p:extLst>
      <p:ext uri="{BB962C8B-B14F-4D97-AF65-F5344CB8AC3E}">
        <p14:creationId xmlns:p14="http://schemas.microsoft.com/office/powerpoint/2010/main" val="344229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5400"/>
            <a:ext cx="8656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Numerical methods for solving the Kohn-Sham equations –</a:t>
            </a:r>
          </a:p>
          <a:p>
            <a:pPr lvl="1"/>
            <a:r>
              <a:rPr lang="en-US" sz="2400" b="1" dirty="0"/>
              <a:t>Consider the case of a single atom, choosing the coordinate system at the center of the nucleus.  We will further assume that the atom is spherically symmetric, averaging over the </a:t>
            </a:r>
            <a:r>
              <a:rPr lang="en-US" sz="2400" b="1" dirty="0" err="1"/>
              <a:t>multiplet</a:t>
            </a:r>
            <a:r>
              <a:rPr lang="en-US" sz="2400" b="1" dirty="0"/>
              <a:t> configurations.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0949" y="2193639"/>
            <a:ext cx="2700572" cy="363314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56590"/>
              </p:ext>
            </p:extLst>
          </p:nvPr>
        </p:nvGraphicFramePr>
        <p:xfrm>
          <a:off x="5481404" y="2429175"/>
          <a:ext cx="4599386" cy="308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2" name="Equation" r:id="rId5" imgW="2476440" imgH="1663560" progId="Equation.DSMT4">
                  <p:embed/>
                </p:oleObj>
              </mc:Choice>
              <mc:Fallback>
                <p:oleObj name="Equation" r:id="rId5" imgW="2476440" imgH="1663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1404" y="2429175"/>
                        <a:ext cx="4599386" cy="308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09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73005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Kohn-Sham equations for spherical atom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331379"/>
              </p:ext>
            </p:extLst>
          </p:nvPr>
        </p:nvGraphicFramePr>
        <p:xfrm>
          <a:off x="838200" y="534670"/>
          <a:ext cx="10743155" cy="178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3" name="Equation" r:id="rId4" imgW="6667200" imgH="1104840" progId="Equation.DSMT4">
                  <p:embed/>
                </p:oleObj>
              </mc:Choice>
              <mc:Fallback>
                <p:oleObj name="Equation" r:id="rId4" imgW="6667200" imgH="1104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534670"/>
                        <a:ext cx="10743155" cy="1784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784266"/>
              </p:ext>
            </p:extLst>
          </p:nvPr>
        </p:nvGraphicFramePr>
        <p:xfrm>
          <a:off x="1038197" y="2402147"/>
          <a:ext cx="9126537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4" name="Equation" r:id="rId6" imgW="5244840" imgH="2273040" progId="Equation.DSMT4">
                  <p:embed/>
                </p:oleObj>
              </mc:Choice>
              <mc:Fallback>
                <p:oleObj name="Equation" r:id="rId6" imgW="5244840" imgH="227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8197" y="2402147"/>
                        <a:ext cx="9126537" cy="395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01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14840</TotalTime>
  <Words>689</Words>
  <Application>Microsoft Office PowerPoint</Application>
  <PresentationFormat>Widescreen</PresentationFormat>
  <Paragraphs>171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850</cp:revision>
  <cp:lastPrinted>2020-04-17T04:10:51Z</cp:lastPrinted>
  <dcterms:created xsi:type="dcterms:W3CDTF">2020-01-06T21:28:26Z</dcterms:created>
  <dcterms:modified xsi:type="dcterms:W3CDTF">2020-04-20T04:18:56Z</dcterms:modified>
</cp:coreProperties>
</file>