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11"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4"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p:scale>
          <a:sx n="65" d="100"/>
          <a:sy n="65" d="100"/>
        </p:scale>
        <p:origin x="-230"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6" d="100"/>
        <a:sy n="46" d="100"/>
      </p:scale>
      <p:origin x="0" y="0"/>
    </p:cViewPr>
  </p:sorterViewPr>
  <p:notesViewPr>
    <p:cSldViewPr snapToGrid="0">
      <p:cViewPr varScale="1">
        <p:scale>
          <a:sx n="59" d="100"/>
          <a:sy n="59" d="100"/>
        </p:scale>
        <p:origin x="236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0A23424-DEE1-474C-8CA6-8FF7DF8EAB4D}" type="datetimeFigureOut">
              <a:rPr lang="en-US" smtClean="0"/>
              <a:t>4/21/2020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8AA7A49-0F1F-4A7C-AF9C-8903C4070582}" type="slidenum">
              <a:rPr lang="en-US" smtClean="0"/>
              <a:t>‹#›</a:t>
            </a:fld>
            <a:endParaRPr lang="en-US"/>
          </a:p>
        </p:txBody>
      </p:sp>
    </p:spTree>
    <p:extLst>
      <p:ext uri="{BB962C8B-B14F-4D97-AF65-F5344CB8AC3E}">
        <p14:creationId xmlns:p14="http://schemas.microsoft.com/office/powerpoint/2010/main" val="82595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illustrate the practical use of density functional for studying “real” materials.</a:t>
            </a:r>
          </a:p>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1</a:t>
            </a:fld>
            <a:endParaRPr lang="en-US"/>
          </a:p>
        </p:txBody>
      </p:sp>
    </p:spTree>
    <p:extLst>
      <p:ext uri="{BB962C8B-B14F-4D97-AF65-F5344CB8AC3E}">
        <p14:creationId xmlns:p14="http://schemas.microsoft.com/office/powerpoint/2010/main" val="363664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make the so-called “frozen” core approximation</a:t>
            </a:r>
          </a:p>
        </p:txBody>
      </p:sp>
      <p:sp>
        <p:nvSpPr>
          <p:cNvPr id="4" name="Slide Number Placeholder 3"/>
          <p:cNvSpPr>
            <a:spLocks noGrp="1"/>
          </p:cNvSpPr>
          <p:nvPr>
            <p:ph type="sldNum" sz="quarter" idx="5"/>
          </p:nvPr>
        </p:nvSpPr>
        <p:spPr/>
        <p:txBody>
          <a:bodyPr/>
          <a:lstStyle/>
          <a:p>
            <a:fld id="{38AA7A49-0F1F-4A7C-AF9C-8903C4070582}" type="slidenum">
              <a:rPr lang="en-US" smtClean="0"/>
              <a:t>10</a:t>
            </a:fld>
            <a:endParaRPr lang="en-US"/>
          </a:p>
        </p:txBody>
      </p:sp>
    </p:spTree>
    <p:extLst>
      <p:ext uri="{BB962C8B-B14F-4D97-AF65-F5344CB8AC3E}">
        <p14:creationId xmlns:p14="http://schemas.microsoft.com/office/powerpoint/2010/main" val="322544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studied the numerical properties of the frozen core approximation.</a:t>
            </a:r>
          </a:p>
        </p:txBody>
      </p:sp>
      <p:sp>
        <p:nvSpPr>
          <p:cNvPr id="4" name="Slide Number Placeholder 3"/>
          <p:cNvSpPr>
            <a:spLocks noGrp="1"/>
          </p:cNvSpPr>
          <p:nvPr>
            <p:ph type="sldNum" sz="quarter" idx="5"/>
          </p:nvPr>
        </p:nvSpPr>
        <p:spPr/>
        <p:txBody>
          <a:bodyPr/>
          <a:lstStyle/>
          <a:p>
            <a:fld id="{38AA7A49-0F1F-4A7C-AF9C-8903C4070582}" type="slidenum">
              <a:rPr lang="en-US" smtClean="0"/>
              <a:t>11</a:t>
            </a:fld>
            <a:endParaRPr lang="en-US"/>
          </a:p>
        </p:txBody>
      </p:sp>
    </p:spTree>
    <p:extLst>
      <p:ext uri="{BB962C8B-B14F-4D97-AF65-F5344CB8AC3E}">
        <p14:creationId xmlns:p14="http://schemas.microsoft.com/office/powerpoint/2010/main" val="358059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Partitioning of the Hamiltonian terms.</a:t>
            </a:r>
          </a:p>
        </p:txBody>
      </p:sp>
      <p:sp>
        <p:nvSpPr>
          <p:cNvPr id="4" name="Slide Number Placeholder 3"/>
          <p:cNvSpPr>
            <a:spLocks noGrp="1"/>
          </p:cNvSpPr>
          <p:nvPr>
            <p:ph type="sldNum" sz="quarter" idx="5"/>
          </p:nvPr>
        </p:nvSpPr>
        <p:spPr/>
        <p:txBody>
          <a:bodyPr/>
          <a:lstStyle/>
          <a:p>
            <a:fld id="{38AA7A49-0F1F-4A7C-AF9C-8903C4070582}" type="slidenum">
              <a:rPr lang="en-US" smtClean="0"/>
              <a:t>12</a:t>
            </a:fld>
            <a:endParaRPr lang="en-US"/>
          </a:p>
        </p:txBody>
      </p:sp>
    </p:spTree>
    <p:extLst>
      <p:ext uri="{BB962C8B-B14F-4D97-AF65-F5344CB8AC3E}">
        <p14:creationId xmlns:p14="http://schemas.microsoft.com/office/powerpoint/2010/main" val="430497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top of the approximations made so far, we need to be able to solve the equations numerically.</a:t>
            </a:r>
          </a:p>
        </p:txBody>
      </p:sp>
      <p:sp>
        <p:nvSpPr>
          <p:cNvPr id="4" name="Slide Number Placeholder 3"/>
          <p:cNvSpPr>
            <a:spLocks noGrp="1"/>
          </p:cNvSpPr>
          <p:nvPr>
            <p:ph type="sldNum" sz="quarter" idx="5"/>
          </p:nvPr>
        </p:nvSpPr>
        <p:spPr/>
        <p:txBody>
          <a:bodyPr/>
          <a:lstStyle/>
          <a:p>
            <a:fld id="{38AA7A49-0F1F-4A7C-AF9C-8903C4070582}" type="slidenum">
              <a:rPr lang="en-US" smtClean="0"/>
              <a:t>13</a:t>
            </a:fld>
            <a:endParaRPr lang="en-US"/>
          </a:p>
        </p:txBody>
      </p:sp>
    </p:spTree>
    <p:extLst>
      <p:ext uri="{BB962C8B-B14F-4D97-AF65-F5344CB8AC3E}">
        <p14:creationId xmlns:p14="http://schemas.microsoft.com/office/powerpoint/2010/main" val="3457901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methods have evolved to solve the numerical problems.    Here are illustrated two main branches.</a:t>
            </a:r>
          </a:p>
        </p:txBody>
      </p:sp>
      <p:sp>
        <p:nvSpPr>
          <p:cNvPr id="4" name="Slide Number Placeholder 3"/>
          <p:cNvSpPr>
            <a:spLocks noGrp="1"/>
          </p:cNvSpPr>
          <p:nvPr>
            <p:ph type="sldNum" sz="quarter" idx="5"/>
          </p:nvPr>
        </p:nvSpPr>
        <p:spPr/>
        <p:txBody>
          <a:bodyPr/>
          <a:lstStyle/>
          <a:p>
            <a:fld id="{38AA7A49-0F1F-4A7C-AF9C-8903C4070582}" type="slidenum">
              <a:rPr lang="en-US" smtClean="0"/>
              <a:t>14</a:t>
            </a:fld>
            <a:endParaRPr lang="en-US"/>
          </a:p>
        </p:txBody>
      </p:sp>
    </p:spTree>
    <p:extLst>
      <p:ext uri="{BB962C8B-B14F-4D97-AF65-F5344CB8AC3E}">
        <p14:creationId xmlns:p14="http://schemas.microsoft.com/office/powerpoint/2010/main" val="425429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muffin tin approach was developed  by John Slater in the 1930’s.</a:t>
            </a:r>
          </a:p>
        </p:txBody>
      </p:sp>
      <p:sp>
        <p:nvSpPr>
          <p:cNvPr id="4" name="Slide Number Placeholder 3"/>
          <p:cNvSpPr>
            <a:spLocks noGrp="1"/>
          </p:cNvSpPr>
          <p:nvPr>
            <p:ph type="sldNum" sz="quarter" idx="5"/>
          </p:nvPr>
        </p:nvSpPr>
        <p:spPr/>
        <p:txBody>
          <a:bodyPr/>
          <a:lstStyle/>
          <a:p>
            <a:fld id="{38AA7A49-0F1F-4A7C-AF9C-8903C4070582}" type="slidenum">
              <a:rPr lang="en-US" smtClean="0"/>
              <a:t>15</a:t>
            </a:fld>
            <a:endParaRPr lang="en-US"/>
          </a:p>
        </p:txBody>
      </p:sp>
    </p:spTree>
    <p:extLst>
      <p:ext uri="{BB962C8B-B14F-4D97-AF65-F5344CB8AC3E}">
        <p14:creationId xmlns:p14="http://schemas.microsoft.com/office/powerpoint/2010/main" val="22486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visualizations of the muffin tins.</a:t>
            </a:r>
          </a:p>
        </p:txBody>
      </p:sp>
      <p:sp>
        <p:nvSpPr>
          <p:cNvPr id="4" name="Slide Number Placeholder 3"/>
          <p:cNvSpPr>
            <a:spLocks noGrp="1"/>
          </p:cNvSpPr>
          <p:nvPr>
            <p:ph type="sldNum" sz="quarter" idx="5"/>
          </p:nvPr>
        </p:nvSpPr>
        <p:spPr/>
        <p:txBody>
          <a:bodyPr/>
          <a:lstStyle/>
          <a:p>
            <a:fld id="{38AA7A49-0F1F-4A7C-AF9C-8903C4070582}" type="slidenum">
              <a:rPr lang="en-US" smtClean="0"/>
              <a:t>16</a:t>
            </a:fld>
            <a:endParaRPr lang="en-US"/>
          </a:p>
        </p:txBody>
      </p:sp>
    </p:spTree>
    <p:extLst>
      <p:ext uri="{BB962C8B-B14F-4D97-AF65-F5344CB8AC3E}">
        <p14:creationId xmlns:p14="http://schemas.microsoft.com/office/powerpoint/2010/main" val="293363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38AA7A49-0F1F-4A7C-AF9C-8903C4070582}" type="slidenum">
              <a:rPr lang="en-US" smtClean="0"/>
              <a:t>17</a:t>
            </a:fld>
            <a:endParaRPr lang="en-US"/>
          </a:p>
        </p:txBody>
      </p:sp>
    </p:spTree>
    <p:extLst>
      <p:ext uri="{BB962C8B-B14F-4D97-AF65-F5344CB8AC3E}">
        <p14:creationId xmlns:p14="http://schemas.microsoft.com/office/powerpoint/2010/main" val="5981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method of Slater was not very efficient.   O. K. Andersen showed how to make the numerical work morel efficient by linearizing the equations.    Later authors improved the physics as well (relaxed the restrictions) of the muffin tin.</a:t>
            </a:r>
          </a:p>
        </p:txBody>
      </p:sp>
      <p:sp>
        <p:nvSpPr>
          <p:cNvPr id="4" name="Slide Number Placeholder 3"/>
          <p:cNvSpPr>
            <a:spLocks noGrp="1"/>
          </p:cNvSpPr>
          <p:nvPr>
            <p:ph type="sldNum" sz="quarter" idx="5"/>
          </p:nvPr>
        </p:nvSpPr>
        <p:spPr/>
        <p:txBody>
          <a:bodyPr/>
          <a:lstStyle/>
          <a:p>
            <a:fld id="{38AA7A49-0F1F-4A7C-AF9C-8903C4070582}" type="slidenum">
              <a:rPr lang="en-US" smtClean="0"/>
              <a:t>18</a:t>
            </a:fld>
            <a:endParaRPr lang="en-US"/>
          </a:p>
        </p:txBody>
      </p:sp>
    </p:spTree>
    <p:extLst>
      <p:ext uri="{BB962C8B-B14F-4D97-AF65-F5344CB8AC3E}">
        <p14:creationId xmlns:p14="http://schemas.microsoft.com/office/powerpoint/2010/main" val="274322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modern code package using this method.</a:t>
            </a:r>
          </a:p>
        </p:txBody>
      </p:sp>
      <p:sp>
        <p:nvSpPr>
          <p:cNvPr id="4" name="Slide Number Placeholder 3"/>
          <p:cNvSpPr>
            <a:spLocks noGrp="1"/>
          </p:cNvSpPr>
          <p:nvPr>
            <p:ph type="sldNum" sz="quarter" idx="5"/>
          </p:nvPr>
        </p:nvSpPr>
        <p:spPr/>
        <p:txBody>
          <a:bodyPr/>
          <a:lstStyle/>
          <a:p>
            <a:fld id="{38AA7A49-0F1F-4A7C-AF9C-8903C4070582}" type="slidenum">
              <a:rPr lang="en-US" smtClean="0"/>
              <a:t>19</a:t>
            </a:fld>
            <a:endParaRPr lang="en-US"/>
          </a:p>
        </p:txBody>
      </p:sp>
    </p:spTree>
    <p:extLst>
      <p:ext uri="{BB962C8B-B14F-4D97-AF65-F5344CB8AC3E}">
        <p14:creationId xmlns:p14="http://schemas.microsoft.com/office/powerpoint/2010/main" val="252496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schedule</a:t>
            </a:r>
          </a:p>
        </p:txBody>
      </p:sp>
      <p:sp>
        <p:nvSpPr>
          <p:cNvPr id="4" name="Slide Number Placeholder 3"/>
          <p:cNvSpPr>
            <a:spLocks noGrp="1"/>
          </p:cNvSpPr>
          <p:nvPr>
            <p:ph type="sldNum" sz="quarter" idx="5"/>
          </p:nvPr>
        </p:nvSpPr>
        <p:spPr/>
        <p:txBody>
          <a:bodyPr/>
          <a:lstStyle/>
          <a:p>
            <a:fld id="{38AA7A49-0F1F-4A7C-AF9C-8903C4070582}" type="slidenum">
              <a:rPr lang="en-US" smtClean="0"/>
              <a:t>2</a:t>
            </a:fld>
            <a:endParaRPr lang="en-US"/>
          </a:p>
        </p:txBody>
      </p:sp>
    </p:spTree>
    <p:extLst>
      <p:ext uri="{BB962C8B-B14F-4D97-AF65-F5344CB8AC3E}">
        <p14:creationId xmlns:p14="http://schemas.microsoft.com/office/powerpoint/2010/main" val="293799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LAPW codes.</a:t>
            </a:r>
          </a:p>
        </p:txBody>
      </p:sp>
      <p:sp>
        <p:nvSpPr>
          <p:cNvPr id="4" name="Slide Number Placeholder 3"/>
          <p:cNvSpPr>
            <a:spLocks noGrp="1"/>
          </p:cNvSpPr>
          <p:nvPr>
            <p:ph type="sldNum" sz="quarter" idx="5"/>
          </p:nvPr>
        </p:nvSpPr>
        <p:spPr/>
        <p:txBody>
          <a:bodyPr/>
          <a:lstStyle/>
          <a:p>
            <a:fld id="{38AA7A49-0F1F-4A7C-AF9C-8903C4070582}" type="slidenum">
              <a:rPr lang="en-US" smtClean="0"/>
              <a:t>20</a:t>
            </a:fld>
            <a:endParaRPr lang="en-US"/>
          </a:p>
        </p:txBody>
      </p:sp>
    </p:spTree>
    <p:extLst>
      <p:ext uri="{BB962C8B-B14F-4D97-AF65-F5344CB8AC3E}">
        <p14:creationId xmlns:p14="http://schemas.microsoft.com/office/powerpoint/2010/main" val="22102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approach was the pseudopotential approach initiated by Phillips and Kleinman.</a:t>
            </a:r>
          </a:p>
          <a:p>
            <a:endParaRPr lang="en-US" dirty="0"/>
          </a:p>
        </p:txBody>
      </p:sp>
      <p:sp>
        <p:nvSpPr>
          <p:cNvPr id="4" name="Slide Number Placeholder 3"/>
          <p:cNvSpPr>
            <a:spLocks noGrp="1"/>
          </p:cNvSpPr>
          <p:nvPr>
            <p:ph type="sldNum" sz="quarter" idx="5"/>
          </p:nvPr>
        </p:nvSpPr>
        <p:spPr/>
        <p:txBody>
          <a:bodyPr/>
          <a:lstStyle/>
          <a:p>
            <a:fld id="{38AA7A49-0F1F-4A7C-AF9C-8903C4070582}" type="slidenum">
              <a:rPr lang="en-US" smtClean="0"/>
              <a:t>21</a:t>
            </a:fld>
            <a:endParaRPr lang="en-US"/>
          </a:p>
        </p:txBody>
      </p:sp>
    </p:spTree>
    <p:extLst>
      <p:ext uri="{BB962C8B-B14F-4D97-AF65-F5344CB8AC3E}">
        <p14:creationId xmlns:p14="http://schemas.microsoft.com/office/powerpoint/2010/main" val="681712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pseudopotential replaces the all-electron potential with a </a:t>
            </a:r>
            <a:r>
              <a:rPr lang="en-US" dirty="0" err="1"/>
              <a:t>spacially</a:t>
            </a:r>
            <a:r>
              <a:rPr lang="en-US" dirty="0"/>
              <a:t> smother one while maintaining the correct physics in the mathematics.</a:t>
            </a:r>
          </a:p>
        </p:txBody>
      </p:sp>
      <p:sp>
        <p:nvSpPr>
          <p:cNvPr id="4" name="Slide Number Placeholder 3"/>
          <p:cNvSpPr>
            <a:spLocks noGrp="1"/>
          </p:cNvSpPr>
          <p:nvPr>
            <p:ph type="sldNum" sz="quarter" idx="5"/>
          </p:nvPr>
        </p:nvSpPr>
        <p:spPr/>
        <p:txBody>
          <a:bodyPr/>
          <a:lstStyle/>
          <a:p>
            <a:fld id="{38AA7A49-0F1F-4A7C-AF9C-8903C4070582}" type="slidenum">
              <a:rPr lang="en-US" smtClean="0"/>
              <a:t>22</a:t>
            </a:fld>
            <a:endParaRPr lang="en-US"/>
          </a:p>
        </p:txBody>
      </p:sp>
    </p:spTree>
    <p:extLst>
      <p:ext uri="{BB962C8B-B14F-4D97-AF65-F5344CB8AC3E}">
        <p14:creationId xmlns:p14="http://schemas.microsoft.com/office/powerpoint/2010/main" val="3805792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pseudopotential, the Kohn-Sham equations can be solved with plane wave expansions over all space.</a:t>
            </a:r>
          </a:p>
        </p:txBody>
      </p:sp>
      <p:sp>
        <p:nvSpPr>
          <p:cNvPr id="4" name="Slide Number Placeholder 3"/>
          <p:cNvSpPr>
            <a:spLocks noGrp="1"/>
          </p:cNvSpPr>
          <p:nvPr>
            <p:ph type="sldNum" sz="quarter" idx="5"/>
          </p:nvPr>
        </p:nvSpPr>
        <p:spPr/>
        <p:txBody>
          <a:bodyPr/>
          <a:lstStyle/>
          <a:p>
            <a:fld id="{38AA7A49-0F1F-4A7C-AF9C-8903C4070582}" type="slidenum">
              <a:rPr lang="en-US" smtClean="0"/>
              <a:t>23</a:t>
            </a:fld>
            <a:endParaRPr lang="en-US"/>
          </a:p>
        </p:txBody>
      </p:sp>
    </p:spTree>
    <p:extLst>
      <p:ext uri="{BB962C8B-B14F-4D97-AF65-F5344CB8AC3E}">
        <p14:creationId xmlns:p14="http://schemas.microsoft.com/office/powerpoint/2010/main" val="147506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 equations for atoms.</a:t>
            </a:r>
          </a:p>
        </p:txBody>
      </p:sp>
      <p:sp>
        <p:nvSpPr>
          <p:cNvPr id="4" name="Slide Number Placeholder 3"/>
          <p:cNvSpPr>
            <a:spLocks noGrp="1"/>
          </p:cNvSpPr>
          <p:nvPr>
            <p:ph type="sldNum" sz="quarter" idx="5"/>
          </p:nvPr>
        </p:nvSpPr>
        <p:spPr/>
        <p:txBody>
          <a:bodyPr/>
          <a:lstStyle/>
          <a:p>
            <a:fld id="{38AA7A49-0F1F-4A7C-AF9C-8903C4070582}" type="slidenum">
              <a:rPr lang="en-US" smtClean="0"/>
              <a:t>3</a:t>
            </a:fld>
            <a:endParaRPr lang="en-US"/>
          </a:p>
        </p:txBody>
      </p:sp>
    </p:spTree>
    <p:extLst>
      <p:ext uri="{BB962C8B-B14F-4D97-AF65-F5344CB8AC3E}">
        <p14:creationId xmlns:p14="http://schemas.microsoft.com/office/powerpoint/2010/main" val="3661521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consistent procedure</a:t>
            </a:r>
          </a:p>
        </p:txBody>
      </p:sp>
      <p:sp>
        <p:nvSpPr>
          <p:cNvPr id="4" name="Slide Number Placeholder 3"/>
          <p:cNvSpPr>
            <a:spLocks noGrp="1"/>
          </p:cNvSpPr>
          <p:nvPr>
            <p:ph type="sldNum" sz="quarter" idx="5"/>
          </p:nvPr>
        </p:nvSpPr>
        <p:spPr/>
        <p:txBody>
          <a:bodyPr/>
          <a:lstStyle/>
          <a:p>
            <a:fld id="{38AA7A49-0F1F-4A7C-AF9C-8903C4070582}" type="slidenum">
              <a:rPr lang="en-US" smtClean="0"/>
              <a:t>4</a:t>
            </a:fld>
            <a:endParaRPr lang="en-US"/>
          </a:p>
        </p:txBody>
      </p:sp>
    </p:spTree>
    <p:extLst>
      <p:ext uri="{BB962C8B-B14F-4D97-AF65-F5344CB8AC3E}">
        <p14:creationId xmlns:p14="http://schemas.microsoft.com/office/powerpoint/2010/main" val="127996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for C atom</a:t>
            </a:r>
          </a:p>
        </p:txBody>
      </p:sp>
      <p:sp>
        <p:nvSpPr>
          <p:cNvPr id="4" name="Slide Number Placeholder 3"/>
          <p:cNvSpPr>
            <a:spLocks noGrp="1"/>
          </p:cNvSpPr>
          <p:nvPr>
            <p:ph type="sldNum" sz="quarter" idx="5"/>
          </p:nvPr>
        </p:nvSpPr>
        <p:spPr/>
        <p:txBody>
          <a:bodyPr/>
          <a:lstStyle/>
          <a:p>
            <a:fld id="{38AA7A49-0F1F-4A7C-AF9C-8903C4070582}" type="slidenum">
              <a:rPr lang="en-US" smtClean="0"/>
              <a:t>5</a:t>
            </a:fld>
            <a:endParaRPr lang="en-US"/>
          </a:p>
        </p:txBody>
      </p:sp>
    </p:spTree>
    <p:extLst>
      <p:ext uri="{BB962C8B-B14F-4D97-AF65-F5344CB8AC3E}">
        <p14:creationId xmlns:p14="http://schemas.microsoft.com/office/powerpoint/2010/main" val="153140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self-consistent results for one electron orbitals and their Lagrange multipliers.     Is there any physical significance to the Lagrange multipliers?</a:t>
            </a:r>
          </a:p>
        </p:txBody>
      </p:sp>
      <p:sp>
        <p:nvSpPr>
          <p:cNvPr id="4" name="Slide Number Placeholder 3"/>
          <p:cNvSpPr>
            <a:spLocks noGrp="1"/>
          </p:cNvSpPr>
          <p:nvPr>
            <p:ph type="sldNum" sz="quarter" idx="5"/>
          </p:nvPr>
        </p:nvSpPr>
        <p:spPr/>
        <p:txBody>
          <a:bodyPr/>
          <a:lstStyle/>
          <a:p>
            <a:fld id="{38AA7A49-0F1F-4A7C-AF9C-8903C4070582}" type="slidenum">
              <a:rPr lang="en-US" smtClean="0"/>
              <a:t>6</a:t>
            </a:fld>
            <a:endParaRPr lang="en-US"/>
          </a:p>
        </p:txBody>
      </p:sp>
    </p:spTree>
    <p:extLst>
      <p:ext uri="{BB962C8B-B14F-4D97-AF65-F5344CB8AC3E}">
        <p14:creationId xmlns:p14="http://schemas.microsoft.com/office/powerpoint/2010/main" val="31318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plot of the electron density, separating the core and valence contributions.</a:t>
            </a:r>
          </a:p>
        </p:txBody>
      </p:sp>
      <p:sp>
        <p:nvSpPr>
          <p:cNvPr id="4" name="Slide Number Placeholder 3"/>
          <p:cNvSpPr>
            <a:spLocks noGrp="1"/>
          </p:cNvSpPr>
          <p:nvPr>
            <p:ph type="sldNum" sz="quarter" idx="5"/>
          </p:nvPr>
        </p:nvSpPr>
        <p:spPr/>
        <p:txBody>
          <a:bodyPr/>
          <a:lstStyle/>
          <a:p>
            <a:fld id="{38AA7A49-0F1F-4A7C-AF9C-8903C4070582}" type="slidenum">
              <a:rPr lang="en-US" smtClean="0"/>
              <a:t>7</a:t>
            </a:fld>
            <a:endParaRPr lang="en-US"/>
          </a:p>
        </p:txBody>
      </p:sp>
    </p:spTree>
    <p:extLst>
      <p:ext uri="{BB962C8B-B14F-4D97-AF65-F5344CB8AC3E}">
        <p14:creationId xmlns:p14="http://schemas.microsoft.com/office/powerpoint/2010/main" val="228439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separation of core and valence density contributions is more obvious/important for Cu</a:t>
            </a:r>
          </a:p>
        </p:txBody>
      </p:sp>
      <p:sp>
        <p:nvSpPr>
          <p:cNvPr id="4" name="Slide Number Placeholder 3"/>
          <p:cNvSpPr>
            <a:spLocks noGrp="1"/>
          </p:cNvSpPr>
          <p:nvPr>
            <p:ph type="sldNum" sz="quarter" idx="5"/>
          </p:nvPr>
        </p:nvSpPr>
        <p:spPr/>
        <p:txBody>
          <a:bodyPr/>
          <a:lstStyle/>
          <a:p>
            <a:fld id="{38AA7A49-0F1F-4A7C-AF9C-8903C4070582}" type="slidenum">
              <a:rPr lang="en-US" smtClean="0"/>
              <a:t>8</a:t>
            </a:fld>
            <a:endParaRPr lang="en-US"/>
          </a:p>
        </p:txBody>
      </p:sp>
    </p:spTree>
    <p:extLst>
      <p:ext uri="{BB962C8B-B14F-4D97-AF65-F5344CB8AC3E}">
        <p14:creationId xmlns:p14="http://schemas.microsoft.com/office/powerpoint/2010/main" val="317133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all of the radial orbitals.</a:t>
            </a:r>
          </a:p>
        </p:txBody>
      </p:sp>
      <p:sp>
        <p:nvSpPr>
          <p:cNvPr id="4" name="Slide Number Placeholder 3"/>
          <p:cNvSpPr>
            <a:spLocks noGrp="1"/>
          </p:cNvSpPr>
          <p:nvPr>
            <p:ph type="sldNum" sz="quarter" idx="5"/>
          </p:nvPr>
        </p:nvSpPr>
        <p:spPr/>
        <p:txBody>
          <a:bodyPr/>
          <a:lstStyle/>
          <a:p>
            <a:fld id="{38AA7A49-0F1F-4A7C-AF9C-8903C4070582}" type="slidenum">
              <a:rPr lang="en-US" smtClean="0"/>
              <a:t>9</a:t>
            </a:fld>
            <a:endParaRPr lang="en-US"/>
          </a:p>
        </p:txBody>
      </p:sp>
    </p:spTree>
    <p:extLst>
      <p:ext uri="{BB962C8B-B14F-4D97-AF65-F5344CB8AC3E}">
        <p14:creationId xmlns:p14="http://schemas.microsoft.com/office/powerpoint/2010/main" val="135414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F497-A5E9-4C61-8DD2-C67536062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46D2AD-FD3F-43BF-948D-3FA989879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BA076A-EA06-4A71-94CC-203804D2ED10}"/>
              </a:ext>
            </a:extLst>
          </p:cNvPr>
          <p:cNvSpPr>
            <a:spLocks noGrp="1"/>
          </p:cNvSpPr>
          <p:nvPr>
            <p:ph type="dt" sz="half" idx="10"/>
          </p:nvPr>
        </p:nvSpPr>
        <p:spPr/>
        <p:txBody>
          <a:bodyPr/>
          <a:lstStyle/>
          <a:p>
            <a:r>
              <a:rPr lang="en-US"/>
              <a:t>04/22/2020</a:t>
            </a:r>
          </a:p>
        </p:txBody>
      </p:sp>
      <p:sp>
        <p:nvSpPr>
          <p:cNvPr id="5" name="Footer Placeholder 4">
            <a:extLst>
              <a:ext uri="{FF2B5EF4-FFF2-40B4-BE49-F238E27FC236}">
                <a16:creationId xmlns:a16="http://schemas.microsoft.com/office/drawing/2014/main" id="{D3720456-84EA-4916-948F-73ABC5ACB2FF}"/>
              </a:ext>
            </a:extLst>
          </p:cNvPr>
          <p:cNvSpPr>
            <a:spLocks noGrp="1"/>
          </p:cNvSpPr>
          <p:nvPr>
            <p:ph type="ftr" sz="quarter" idx="11"/>
          </p:nvPr>
        </p:nvSpPr>
        <p:spPr/>
        <p:txBody>
          <a:bodyPr/>
          <a:lstStyle/>
          <a:p>
            <a:r>
              <a:rPr lang="en-US"/>
              <a:t>PHY 742 -- Spring 2020 -- Lecture 33</a:t>
            </a:r>
          </a:p>
        </p:txBody>
      </p:sp>
      <p:sp>
        <p:nvSpPr>
          <p:cNvPr id="6" name="Slide Number Placeholder 5">
            <a:extLst>
              <a:ext uri="{FF2B5EF4-FFF2-40B4-BE49-F238E27FC236}">
                <a16:creationId xmlns:a16="http://schemas.microsoft.com/office/drawing/2014/main" id="{D6313371-8CAE-4B0B-92C7-900AD7639914}"/>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224299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2F82-780C-4CBB-83B1-349660859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CDEA14-E7D1-46B1-98BA-F527B011DA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FCA7C-20A0-4DEA-8387-33C305D96F2F}"/>
              </a:ext>
            </a:extLst>
          </p:cNvPr>
          <p:cNvSpPr>
            <a:spLocks noGrp="1"/>
          </p:cNvSpPr>
          <p:nvPr>
            <p:ph type="dt" sz="half" idx="10"/>
          </p:nvPr>
        </p:nvSpPr>
        <p:spPr/>
        <p:txBody>
          <a:bodyPr/>
          <a:lstStyle/>
          <a:p>
            <a:r>
              <a:rPr lang="en-US"/>
              <a:t>04/22/2020</a:t>
            </a:r>
          </a:p>
        </p:txBody>
      </p:sp>
      <p:sp>
        <p:nvSpPr>
          <p:cNvPr id="5" name="Footer Placeholder 4">
            <a:extLst>
              <a:ext uri="{FF2B5EF4-FFF2-40B4-BE49-F238E27FC236}">
                <a16:creationId xmlns:a16="http://schemas.microsoft.com/office/drawing/2014/main" id="{55A1930C-54CC-4E2D-AD9A-1FC85887B208}"/>
              </a:ext>
            </a:extLst>
          </p:cNvPr>
          <p:cNvSpPr>
            <a:spLocks noGrp="1"/>
          </p:cNvSpPr>
          <p:nvPr>
            <p:ph type="ftr" sz="quarter" idx="11"/>
          </p:nvPr>
        </p:nvSpPr>
        <p:spPr/>
        <p:txBody>
          <a:bodyPr/>
          <a:lstStyle/>
          <a:p>
            <a:r>
              <a:rPr lang="en-US"/>
              <a:t>PHY 742 -- Spring 2020 -- Lecture 33</a:t>
            </a:r>
          </a:p>
        </p:txBody>
      </p:sp>
      <p:sp>
        <p:nvSpPr>
          <p:cNvPr id="6" name="Slide Number Placeholder 5">
            <a:extLst>
              <a:ext uri="{FF2B5EF4-FFF2-40B4-BE49-F238E27FC236}">
                <a16:creationId xmlns:a16="http://schemas.microsoft.com/office/drawing/2014/main" id="{C811DD32-0F83-4F7F-B0E2-FB45EBB5221C}"/>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211081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64B19-F58C-45FB-9E9A-385B7805C9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362D9-1E9E-442E-B047-AE1614678E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BC61B-863C-44FC-9331-94BA55168CB2}"/>
              </a:ext>
            </a:extLst>
          </p:cNvPr>
          <p:cNvSpPr>
            <a:spLocks noGrp="1"/>
          </p:cNvSpPr>
          <p:nvPr>
            <p:ph type="dt" sz="half" idx="10"/>
          </p:nvPr>
        </p:nvSpPr>
        <p:spPr/>
        <p:txBody>
          <a:bodyPr/>
          <a:lstStyle/>
          <a:p>
            <a:r>
              <a:rPr lang="en-US"/>
              <a:t>04/22/2020</a:t>
            </a:r>
          </a:p>
        </p:txBody>
      </p:sp>
      <p:sp>
        <p:nvSpPr>
          <p:cNvPr id="5" name="Footer Placeholder 4">
            <a:extLst>
              <a:ext uri="{FF2B5EF4-FFF2-40B4-BE49-F238E27FC236}">
                <a16:creationId xmlns:a16="http://schemas.microsoft.com/office/drawing/2014/main" id="{C755744F-E4BA-459D-AE6B-2DB3880329B8}"/>
              </a:ext>
            </a:extLst>
          </p:cNvPr>
          <p:cNvSpPr>
            <a:spLocks noGrp="1"/>
          </p:cNvSpPr>
          <p:nvPr>
            <p:ph type="ftr" sz="quarter" idx="11"/>
          </p:nvPr>
        </p:nvSpPr>
        <p:spPr/>
        <p:txBody>
          <a:bodyPr/>
          <a:lstStyle/>
          <a:p>
            <a:r>
              <a:rPr lang="en-US"/>
              <a:t>PHY 742 -- Spring 2020 -- Lecture 33</a:t>
            </a:r>
          </a:p>
        </p:txBody>
      </p:sp>
      <p:sp>
        <p:nvSpPr>
          <p:cNvPr id="6" name="Slide Number Placeholder 5">
            <a:extLst>
              <a:ext uri="{FF2B5EF4-FFF2-40B4-BE49-F238E27FC236}">
                <a16:creationId xmlns:a16="http://schemas.microsoft.com/office/drawing/2014/main" id="{22BB1BC9-9855-4C70-9B5C-BB8F4E0BC9F8}"/>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13009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4966-86B8-402E-9BA2-D33BBA94F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EFEC4-D09E-4544-A694-598E7A574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9B898-250C-4875-A787-14FF5F01E2B3}"/>
              </a:ext>
            </a:extLst>
          </p:cNvPr>
          <p:cNvSpPr>
            <a:spLocks noGrp="1"/>
          </p:cNvSpPr>
          <p:nvPr>
            <p:ph type="dt" sz="half" idx="10"/>
          </p:nvPr>
        </p:nvSpPr>
        <p:spPr/>
        <p:txBody>
          <a:bodyPr/>
          <a:lstStyle/>
          <a:p>
            <a:r>
              <a:rPr lang="en-US"/>
              <a:t>04/22/2020</a:t>
            </a:r>
          </a:p>
        </p:txBody>
      </p:sp>
      <p:sp>
        <p:nvSpPr>
          <p:cNvPr id="5" name="Footer Placeholder 4">
            <a:extLst>
              <a:ext uri="{FF2B5EF4-FFF2-40B4-BE49-F238E27FC236}">
                <a16:creationId xmlns:a16="http://schemas.microsoft.com/office/drawing/2014/main" id="{0F9C07F1-A9AF-4115-81A3-41F014A716E4}"/>
              </a:ext>
            </a:extLst>
          </p:cNvPr>
          <p:cNvSpPr>
            <a:spLocks noGrp="1"/>
          </p:cNvSpPr>
          <p:nvPr>
            <p:ph type="ftr" sz="quarter" idx="11"/>
          </p:nvPr>
        </p:nvSpPr>
        <p:spPr/>
        <p:txBody>
          <a:bodyPr/>
          <a:lstStyle/>
          <a:p>
            <a:r>
              <a:rPr lang="en-US"/>
              <a:t>PHY 742 -- Spring 2020 -- Lecture 33</a:t>
            </a:r>
          </a:p>
        </p:txBody>
      </p:sp>
      <p:sp>
        <p:nvSpPr>
          <p:cNvPr id="6" name="Slide Number Placeholder 5">
            <a:extLst>
              <a:ext uri="{FF2B5EF4-FFF2-40B4-BE49-F238E27FC236}">
                <a16:creationId xmlns:a16="http://schemas.microsoft.com/office/drawing/2014/main" id="{2567EA63-35CE-409D-9D63-32B81544264E}"/>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17981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426A-932B-4595-B736-145AA31AC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CE67A1-6A7E-4ED6-A372-E099402FF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62875-98FD-4ABB-8AD4-DFEFF55CBD0A}"/>
              </a:ext>
            </a:extLst>
          </p:cNvPr>
          <p:cNvSpPr>
            <a:spLocks noGrp="1"/>
          </p:cNvSpPr>
          <p:nvPr>
            <p:ph type="dt" sz="half" idx="10"/>
          </p:nvPr>
        </p:nvSpPr>
        <p:spPr/>
        <p:txBody>
          <a:bodyPr/>
          <a:lstStyle/>
          <a:p>
            <a:r>
              <a:rPr lang="en-US"/>
              <a:t>04/22/2020</a:t>
            </a:r>
          </a:p>
        </p:txBody>
      </p:sp>
      <p:sp>
        <p:nvSpPr>
          <p:cNvPr id="5" name="Footer Placeholder 4">
            <a:extLst>
              <a:ext uri="{FF2B5EF4-FFF2-40B4-BE49-F238E27FC236}">
                <a16:creationId xmlns:a16="http://schemas.microsoft.com/office/drawing/2014/main" id="{FA058357-845B-446B-8911-32E50D49019A}"/>
              </a:ext>
            </a:extLst>
          </p:cNvPr>
          <p:cNvSpPr>
            <a:spLocks noGrp="1"/>
          </p:cNvSpPr>
          <p:nvPr>
            <p:ph type="ftr" sz="quarter" idx="11"/>
          </p:nvPr>
        </p:nvSpPr>
        <p:spPr/>
        <p:txBody>
          <a:bodyPr/>
          <a:lstStyle/>
          <a:p>
            <a:r>
              <a:rPr lang="en-US"/>
              <a:t>PHY 742 -- Spring 2020 -- Lecture 33</a:t>
            </a:r>
          </a:p>
        </p:txBody>
      </p:sp>
      <p:sp>
        <p:nvSpPr>
          <p:cNvPr id="6" name="Slide Number Placeholder 5">
            <a:extLst>
              <a:ext uri="{FF2B5EF4-FFF2-40B4-BE49-F238E27FC236}">
                <a16:creationId xmlns:a16="http://schemas.microsoft.com/office/drawing/2014/main" id="{36326E2F-E54B-44CF-848B-031A2CD0B52A}"/>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5493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B750-F87B-4D5D-93E1-9BCF781A7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6538C5-2D6C-4EC4-AAF1-25E97921C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9D746-A70C-482F-ACB8-1C85222D1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9C9B4-5CD2-496E-AFD8-37C676DA3D70}"/>
              </a:ext>
            </a:extLst>
          </p:cNvPr>
          <p:cNvSpPr>
            <a:spLocks noGrp="1"/>
          </p:cNvSpPr>
          <p:nvPr>
            <p:ph type="dt" sz="half" idx="10"/>
          </p:nvPr>
        </p:nvSpPr>
        <p:spPr/>
        <p:txBody>
          <a:bodyPr/>
          <a:lstStyle/>
          <a:p>
            <a:r>
              <a:rPr lang="en-US"/>
              <a:t>04/22/2020</a:t>
            </a:r>
          </a:p>
        </p:txBody>
      </p:sp>
      <p:sp>
        <p:nvSpPr>
          <p:cNvPr id="6" name="Footer Placeholder 5">
            <a:extLst>
              <a:ext uri="{FF2B5EF4-FFF2-40B4-BE49-F238E27FC236}">
                <a16:creationId xmlns:a16="http://schemas.microsoft.com/office/drawing/2014/main" id="{2B9446BC-5FDD-46BB-B5D7-3AD40708BE89}"/>
              </a:ext>
            </a:extLst>
          </p:cNvPr>
          <p:cNvSpPr>
            <a:spLocks noGrp="1"/>
          </p:cNvSpPr>
          <p:nvPr>
            <p:ph type="ftr" sz="quarter" idx="11"/>
          </p:nvPr>
        </p:nvSpPr>
        <p:spPr/>
        <p:txBody>
          <a:bodyPr/>
          <a:lstStyle/>
          <a:p>
            <a:r>
              <a:rPr lang="en-US"/>
              <a:t>PHY 742 -- Spring 2020 -- Lecture 33</a:t>
            </a:r>
          </a:p>
        </p:txBody>
      </p:sp>
      <p:sp>
        <p:nvSpPr>
          <p:cNvPr id="7" name="Slide Number Placeholder 6">
            <a:extLst>
              <a:ext uri="{FF2B5EF4-FFF2-40B4-BE49-F238E27FC236}">
                <a16:creationId xmlns:a16="http://schemas.microsoft.com/office/drawing/2014/main" id="{3F7616E5-0507-413E-82EA-2076FA70C99D}"/>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72650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33AF-C970-4ECB-989D-B542CE1B16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E7BCB3-987A-40D1-A6D5-A48316199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2525F2-7FC0-4E85-8FC3-402AC58C7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0E247-922C-44FB-9CB7-51F25F74D1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08B50-67A0-4FAE-A622-70849C5320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ABA142-702D-4CC2-8501-1E9277B0DB1A}"/>
              </a:ext>
            </a:extLst>
          </p:cNvPr>
          <p:cNvSpPr>
            <a:spLocks noGrp="1"/>
          </p:cNvSpPr>
          <p:nvPr>
            <p:ph type="dt" sz="half" idx="10"/>
          </p:nvPr>
        </p:nvSpPr>
        <p:spPr/>
        <p:txBody>
          <a:bodyPr/>
          <a:lstStyle/>
          <a:p>
            <a:r>
              <a:rPr lang="en-US"/>
              <a:t>04/22/2020</a:t>
            </a:r>
          </a:p>
        </p:txBody>
      </p:sp>
      <p:sp>
        <p:nvSpPr>
          <p:cNvPr id="8" name="Footer Placeholder 7">
            <a:extLst>
              <a:ext uri="{FF2B5EF4-FFF2-40B4-BE49-F238E27FC236}">
                <a16:creationId xmlns:a16="http://schemas.microsoft.com/office/drawing/2014/main" id="{5A8FB12D-80AB-4488-A8B7-BBB0385D3A16}"/>
              </a:ext>
            </a:extLst>
          </p:cNvPr>
          <p:cNvSpPr>
            <a:spLocks noGrp="1"/>
          </p:cNvSpPr>
          <p:nvPr>
            <p:ph type="ftr" sz="quarter" idx="11"/>
          </p:nvPr>
        </p:nvSpPr>
        <p:spPr/>
        <p:txBody>
          <a:bodyPr/>
          <a:lstStyle/>
          <a:p>
            <a:r>
              <a:rPr lang="en-US"/>
              <a:t>PHY 742 -- Spring 2020 -- Lecture 33</a:t>
            </a:r>
          </a:p>
        </p:txBody>
      </p:sp>
      <p:sp>
        <p:nvSpPr>
          <p:cNvPr id="9" name="Slide Number Placeholder 8">
            <a:extLst>
              <a:ext uri="{FF2B5EF4-FFF2-40B4-BE49-F238E27FC236}">
                <a16:creationId xmlns:a16="http://schemas.microsoft.com/office/drawing/2014/main" id="{9EC94D60-AA5A-4D8A-A333-D0FED73F6C61}"/>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37722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2D50-2F3A-4587-8A19-DC4243C8F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EABA41-A056-42C9-A088-800CC1D397D7}"/>
              </a:ext>
            </a:extLst>
          </p:cNvPr>
          <p:cNvSpPr>
            <a:spLocks noGrp="1"/>
          </p:cNvSpPr>
          <p:nvPr>
            <p:ph type="dt" sz="half" idx="10"/>
          </p:nvPr>
        </p:nvSpPr>
        <p:spPr/>
        <p:txBody>
          <a:bodyPr/>
          <a:lstStyle/>
          <a:p>
            <a:r>
              <a:rPr lang="en-US"/>
              <a:t>04/22/2020</a:t>
            </a:r>
          </a:p>
        </p:txBody>
      </p:sp>
      <p:sp>
        <p:nvSpPr>
          <p:cNvPr id="4" name="Footer Placeholder 3">
            <a:extLst>
              <a:ext uri="{FF2B5EF4-FFF2-40B4-BE49-F238E27FC236}">
                <a16:creationId xmlns:a16="http://schemas.microsoft.com/office/drawing/2014/main" id="{C87E1D39-223B-4998-A81D-710C884F4C89}"/>
              </a:ext>
            </a:extLst>
          </p:cNvPr>
          <p:cNvSpPr>
            <a:spLocks noGrp="1"/>
          </p:cNvSpPr>
          <p:nvPr>
            <p:ph type="ftr" sz="quarter" idx="11"/>
          </p:nvPr>
        </p:nvSpPr>
        <p:spPr/>
        <p:txBody>
          <a:bodyPr/>
          <a:lstStyle/>
          <a:p>
            <a:r>
              <a:rPr lang="en-US"/>
              <a:t>PHY 742 -- Spring 2020 -- Lecture 33</a:t>
            </a:r>
          </a:p>
        </p:txBody>
      </p:sp>
      <p:sp>
        <p:nvSpPr>
          <p:cNvPr id="5" name="Slide Number Placeholder 4">
            <a:extLst>
              <a:ext uri="{FF2B5EF4-FFF2-40B4-BE49-F238E27FC236}">
                <a16:creationId xmlns:a16="http://schemas.microsoft.com/office/drawing/2014/main" id="{D1CADD9E-80D2-4757-8007-42751614F5A3}"/>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125376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4EF3C-E48B-4AC6-B15D-22858F99D4AC}"/>
              </a:ext>
            </a:extLst>
          </p:cNvPr>
          <p:cNvSpPr>
            <a:spLocks noGrp="1"/>
          </p:cNvSpPr>
          <p:nvPr>
            <p:ph type="dt" sz="half" idx="10"/>
          </p:nvPr>
        </p:nvSpPr>
        <p:spPr/>
        <p:txBody>
          <a:bodyPr/>
          <a:lstStyle/>
          <a:p>
            <a:r>
              <a:rPr lang="en-US"/>
              <a:t>04/22/2020</a:t>
            </a:r>
          </a:p>
        </p:txBody>
      </p:sp>
      <p:sp>
        <p:nvSpPr>
          <p:cNvPr id="3" name="Footer Placeholder 2">
            <a:extLst>
              <a:ext uri="{FF2B5EF4-FFF2-40B4-BE49-F238E27FC236}">
                <a16:creationId xmlns:a16="http://schemas.microsoft.com/office/drawing/2014/main" id="{20D0E2EB-58F1-4CF9-9B45-B064D8476928}"/>
              </a:ext>
            </a:extLst>
          </p:cNvPr>
          <p:cNvSpPr>
            <a:spLocks noGrp="1"/>
          </p:cNvSpPr>
          <p:nvPr>
            <p:ph type="ftr" sz="quarter" idx="11"/>
          </p:nvPr>
        </p:nvSpPr>
        <p:spPr/>
        <p:txBody>
          <a:bodyPr/>
          <a:lstStyle/>
          <a:p>
            <a:r>
              <a:rPr lang="en-US"/>
              <a:t>PHY 742 -- Spring 2020 -- Lecture 33</a:t>
            </a:r>
          </a:p>
        </p:txBody>
      </p:sp>
      <p:sp>
        <p:nvSpPr>
          <p:cNvPr id="4" name="Slide Number Placeholder 3">
            <a:extLst>
              <a:ext uri="{FF2B5EF4-FFF2-40B4-BE49-F238E27FC236}">
                <a16:creationId xmlns:a16="http://schemas.microsoft.com/office/drawing/2014/main" id="{F2E4210C-D144-4FD2-BF0A-A7ECA5ACF46F}"/>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84732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35D-6259-4874-A199-79A2BD3F7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5A14D0-11E6-4E4B-A212-F41E7331D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4D400D-2F5C-4029-9008-8512F5863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1C6CB-DFB1-409F-B80F-9407F13E448D}"/>
              </a:ext>
            </a:extLst>
          </p:cNvPr>
          <p:cNvSpPr>
            <a:spLocks noGrp="1"/>
          </p:cNvSpPr>
          <p:nvPr>
            <p:ph type="dt" sz="half" idx="10"/>
          </p:nvPr>
        </p:nvSpPr>
        <p:spPr/>
        <p:txBody>
          <a:bodyPr/>
          <a:lstStyle/>
          <a:p>
            <a:r>
              <a:rPr lang="en-US"/>
              <a:t>04/22/2020</a:t>
            </a:r>
          </a:p>
        </p:txBody>
      </p:sp>
      <p:sp>
        <p:nvSpPr>
          <p:cNvPr id="6" name="Footer Placeholder 5">
            <a:extLst>
              <a:ext uri="{FF2B5EF4-FFF2-40B4-BE49-F238E27FC236}">
                <a16:creationId xmlns:a16="http://schemas.microsoft.com/office/drawing/2014/main" id="{766BE28C-1731-4E1D-89CC-D4A856D51395}"/>
              </a:ext>
            </a:extLst>
          </p:cNvPr>
          <p:cNvSpPr>
            <a:spLocks noGrp="1"/>
          </p:cNvSpPr>
          <p:nvPr>
            <p:ph type="ftr" sz="quarter" idx="11"/>
          </p:nvPr>
        </p:nvSpPr>
        <p:spPr/>
        <p:txBody>
          <a:bodyPr/>
          <a:lstStyle/>
          <a:p>
            <a:r>
              <a:rPr lang="en-US"/>
              <a:t>PHY 742 -- Spring 2020 -- Lecture 33</a:t>
            </a:r>
          </a:p>
        </p:txBody>
      </p:sp>
      <p:sp>
        <p:nvSpPr>
          <p:cNvPr id="7" name="Slide Number Placeholder 6">
            <a:extLst>
              <a:ext uri="{FF2B5EF4-FFF2-40B4-BE49-F238E27FC236}">
                <a16:creationId xmlns:a16="http://schemas.microsoft.com/office/drawing/2014/main" id="{F24FF162-F1B8-43E9-BD62-336C3F8D0B30}"/>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419926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9440-5B84-4CA3-902B-C99D5BAB7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0380B-5F54-4F29-BA68-9613EA62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2F114C-DEF1-43DA-A018-A61AF27A4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97CDD-6591-467E-923D-293A51F6E595}"/>
              </a:ext>
            </a:extLst>
          </p:cNvPr>
          <p:cNvSpPr>
            <a:spLocks noGrp="1"/>
          </p:cNvSpPr>
          <p:nvPr>
            <p:ph type="dt" sz="half" idx="10"/>
          </p:nvPr>
        </p:nvSpPr>
        <p:spPr/>
        <p:txBody>
          <a:bodyPr/>
          <a:lstStyle/>
          <a:p>
            <a:r>
              <a:rPr lang="en-US"/>
              <a:t>04/22/2020</a:t>
            </a:r>
          </a:p>
        </p:txBody>
      </p:sp>
      <p:sp>
        <p:nvSpPr>
          <p:cNvPr id="6" name="Footer Placeholder 5">
            <a:extLst>
              <a:ext uri="{FF2B5EF4-FFF2-40B4-BE49-F238E27FC236}">
                <a16:creationId xmlns:a16="http://schemas.microsoft.com/office/drawing/2014/main" id="{1E5180B6-B6AF-4100-977C-AC48DA7DFB93}"/>
              </a:ext>
            </a:extLst>
          </p:cNvPr>
          <p:cNvSpPr>
            <a:spLocks noGrp="1"/>
          </p:cNvSpPr>
          <p:nvPr>
            <p:ph type="ftr" sz="quarter" idx="11"/>
          </p:nvPr>
        </p:nvSpPr>
        <p:spPr/>
        <p:txBody>
          <a:bodyPr/>
          <a:lstStyle/>
          <a:p>
            <a:r>
              <a:rPr lang="en-US"/>
              <a:t>PHY 742 -- Spring 2020 -- Lecture 33</a:t>
            </a:r>
          </a:p>
        </p:txBody>
      </p:sp>
      <p:sp>
        <p:nvSpPr>
          <p:cNvPr id="7" name="Slide Number Placeholder 6">
            <a:extLst>
              <a:ext uri="{FF2B5EF4-FFF2-40B4-BE49-F238E27FC236}">
                <a16:creationId xmlns:a16="http://schemas.microsoft.com/office/drawing/2014/main" id="{4C54C474-8B60-40C8-ACE4-281D5011C399}"/>
              </a:ext>
            </a:extLst>
          </p:cNvPr>
          <p:cNvSpPr>
            <a:spLocks noGrp="1"/>
          </p:cNvSpPr>
          <p:nvPr>
            <p:ph type="sldNum" sz="quarter" idx="12"/>
          </p:nvPr>
        </p:nvSpPr>
        <p:spPr/>
        <p:txBody>
          <a:bodyPr/>
          <a:lstStyle/>
          <a:p>
            <a:fld id="{E23FF32D-176F-4F5B-8878-5D48FB6FF26A}" type="slidenum">
              <a:rPr lang="en-US" smtClean="0"/>
              <a:t>‹#›</a:t>
            </a:fld>
            <a:endParaRPr lang="en-US"/>
          </a:p>
        </p:txBody>
      </p:sp>
    </p:spTree>
    <p:extLst>
      <p:ext uri="{BB962C8B-B14F-4D97-AF65-F5344CB8AC3E}">
        <p14:creationId xmlns:p14="http://schemas.microsoft.com/office/powerpoint/2010/main" val="314757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154E4-EDE7-4E73-B225-27E5C3F15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27A49-5253-483C-9D89-6D937A6A6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A01EE-0329-4A25-84CE-5D5DAADD6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04/22/2020</a:t>
            </a:r>
          </a:p>
        </p:txBody>
      </p:sp>
      <p:sp>
        <p:nvSpPr>
          <p:cNvPr id="5" name="Footer Placeholder 4">
            <a:extLst>
              <a:ext uri="{FF2B5EF4-FFF2-40B4-BE49-F238E27FC236}">
                <a16:creationId xmlns:a16="http://schemas.microsoft.com/office/drawing/2014/main" id="{2879FA77-9731-43EB-8CD9-E11E4ECB2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742 -- Spring 2020 -- Lecture 33</a:t>
            </a:r>
          </a:p>
        </p:txBody>
      </p:sp>
      <p:sp>
        <p:nvSpPr>
          <p:cNvPr id="6" name="Slide Number Placeholder 5">
            <a:extLst>
              <a:ext uri="{FF2B5EF4-FFF2-40B4-BE49-F238E27FC236}">
                <a16:creationId xmlns:a16="http://schemas.microsoft.com/office/drawing/2014/main" id="{73EF8594-0A26-4B86-A475-59313F23E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FF32D-176F-4F5B-8878-5D48FB6FF26A}" type="slidenum">
              <a:rPr lang="en-US" smtClean="0"/>
              <a:t>‹#›</a:t>
            </a:fld>
            <a:endParaRPr lang="en-US"/>
          </a:p>
        </p:txBody>
      </p:sp>
    </p:spTree>
    <p:extLst>
      <p:ext uri="{BB962C8B-B14F-4D97-AF65-F5344CB8AC3E}">
        <p14:creationId xmlns:p14="http://schemas.microsoft.com/office/powerpoint/2010/main" val="182284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keforest-university.zoom.us/my/natalie.holzwart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journals.aps.org/prb/abstract/10.1103/PhysRevB.21.2222"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journals.aps.org/pr/abstract/10.1103/PhysRev.51.84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6.xml"/><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14.bin"/><Relationship Id="rId10" Type="http://schemas.openxmlformats.org/officeDocument/2006/relationships/hyperlink" Target="http://www.jara.org/de/research/jara-hpc/forschung/details/simlab-ai/performance-modeling-for-linear-algebra-in-fleur/" TargetMode="External"/><Relationship Id="rId4" Type="http://schemas.openxmlformats.org/officeDocument/2006/relationships/image" Target="../media/image26.gif"/><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hyperlink" Target="http://journals.aps.org/prb/abstract/10.1103/PhysRevB.12.3060" TargetMode="External"/><Relationship Id="rId5" Type="http://schemas.openxmlformats.org/officeDocument/2006/relationships/image" Target="../media/image28.w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wien2k.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exciting-code.org/" TargetMode="External"/><Relationship Id="rId5" Type="http://schemas.openxmlformats.org/officeDocument/2006/relationships/image" Target="../media/image32.png"/><Relationship Id="rId4" Type="http://schemas.openxmlformats.org/officeDocument/2006/relationships/hyperlink" Target="http://elk.sourceforge.ne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3.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35.wmf"/><Relationship Id="rId4" Type="http://schemas.openxmlformats.org/officeDocument/2006/relationships/oleObject" Target="../embeddings/oleObject17.bin"/><Relationship Id="rId9" Type="http://schemas.openxmlformats.org/officeDocument/2006/relationships/image" Target="../media/image37.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5.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BDF17C-E82C-4B81-A5F8-25A9209377FF}"/>
              </a:ext>
            </a:extLst>
          </p:cNvPr>
          <p:cNvSpPr>
            <a:spLocks noGrp="1"/>
          </p:cNvSpPr>
          <p:nvPr>
            <p:ph type="dt" sz="half" idx="10"/>
          </p:nvPr>
        </p:nvSpPr>
        <p:spPr/>
        <p:txBody>
          <a:bodyPr/>
          <a:lstStyle/>
          <a:p>
            <a:r>
              <a:rPr lang="en-US"/>
              <a:t>04/22/2020</a:t>
            </a:r>
          </a:p>
        </p:txBody>
      </p:sp>
      <p:sp>
        <p:nvSpPr>
          <p:cNvPr id="5" name="Footer Placeholder 4">
            <a:extLst>
              <a:ext uri="{FF2B5EF4-FFF2-40B4-BE49-F238E27FC236}">
                <a16:creationId xmlns:a16="http://schemas.microsoft.com/office/drawing/2014/main" id="{C2D94DB1-3467-40A8-BA89-DE9108A662DF}"/>
              </a:ext>
            </a:extLst>
          </p:cNvPr>
          <p:cNvSpPr>
            <a:spLocks noGrp="1"/>
          </p:cNvSpPr>
          <p:nvPr>
            <p:ph type="ftr" sz="quarter" idx="11"/>
          </p:nvPr>
        </p:nvSpPr>
        <p:spPr/>
        <p:txBody>
          <a:bodyPr/>
          <a:lstStyle/>
          <a:p>
            <a:r>
              <a:rPr lang="en-US"/>
              <a:t>PHY 742 -- Spring 2020 -- Lecture 33</a:t>
            </a:r>
          </a:p>
        </p:txBody>
      </p:sp>
      <p:sp>
        <p:nvSpPr>
          <p:cNvPr id="6" name="Slide Number Placeholder 5">
            <a:extLst>
              <a:ext uri="{FF2B5EF4-FFF2-40B4-BE49-F238E27FC236}">
                <a16:creationId xmlns:a16="http://schemas.microsoft.com/office/drawing/2014/main" id="{7FB6E637-08E0-4D49-9E0B-D8B5E5D0312A}"/>
              </a:ext>
            </a:extLst>
          </p:cNvPr>
          <p:cNvSpPr>
            <a:spLocks noGrp="1"/>
          </p:cNvSpPr>
          <p:nvPr>
            <p:ph type="sldNum" sz="quarter" idx="12"/>
          </p:nvPr>
        </p:nvSpPr>
        <p:spPr/>
        <p:txBody>
          <a:bodyPr/>
          <a:lstStyle/>
          <a:p>
            <a:fld id="{E23FF32D-176F-4F5B-8878-5D48FB6FF26A}" type="slidenum">
              <a:rPr lang="en-US" smtClean="0"/>
              <a:t>1</a:t>
            </a:fld>
            <a:endParaRPr lang="en-US"/>
          </a:p>
        </p:txBody>
      </p:sp>
      <p:sp>
        <p:nvSpPr>
          <p:cNvPr id="7" name="TextBox 6">
            <a:extLst>
              <a:ext uri="{FF2B5EF4-FFF2-40B4-BE49-F238E27FC236}">
                <a16:creationId xmlns:a16="http://schemas.microsoft.com/office/drawing/2014/main" id="{7ADFEB32-EBCA-4FF9-87C1-9C7CDFA7CAA0}"/>
              </a:ext>
            </a:extLst>
          </p:cNvPr>
          <p:cNvSpPr txBox="1"/>
          <p:nvPr/>
        </p:nvSpPr>
        <p:spPr>
          <a:xfrm>
            <a:off x="260808" y="136525"/>
            <a:ext cx="11670384" cy="2077731"/>
          </a:xfrm>
          <a:prstGeom prst="rect">
            <a:avLst/>
          </a:prstGeom>
          <a:noFill/>
        </p:spPr>
        <p:txBody>
          <a:bodyPr wrap="square" rtlCol="0">
            <a:spAutoFit/>
          </a:bodyPr>
          <a:lstStyle/>
          <a:p>
            <a:pPr algn="ctr"/>
            <a:r>
              <a:rPr lang="en-US" sz="3200" b="1" dirty="0"/>
              <a:t>PHY 742 Quantum Mechanics II</a:t>
            </a:r>
          </a:p>
          <a:p>
            <a:pPr algn="ctr"/>
            <a:r>
              <a:rPr lang="en-US" sz="3200" b="1" dirty="0"/>
              <a:t>1-1:50 AM  MWF  via video link:</a:t>
            </a:r>
          </a:p>
          <a:p>
            <a:pPr algn="ctr"/>
            <a:r>
              <a:rPr lang="en-US" sz="3200" b="1" dirty="0">
                <a:hlinkClick r:id="rId3"/>
              </a:rPr>
              <a:t>https://wakeforest-university.zoom.us/my/natalie.holzwarth </a:t>
            </a:r>
            <a:endParaRPr lang="en-US" sz="3200" b="1" dirty="0"/>
          </a:p>
          <a:p>
            <a:pPr algn="ctr"/>
            <a:endParaRPr lang="en-US" sz="3200" b="1" dirty="0"/>
          </a:p>
        </p:txBody>
      </p:sp>
      <p:sp>
        <p:nvSpPr>
          <p:cNvPr id="8" name="TextBox 7">
            <a:extLst>
              <a:ext uri="{FF2B5EF4-FFF2-40B4-BE49-F238E27FC236}">
                <a16:creationId xmlns:a16="http://schemas.microsoft.com/office/drawing/2014/main" id="{BEACAB1C-FE86-41A1-866F-CAF434231243}"/>
              </a:ext>
            </a:extLst>
          </p:cNvPr>
          <p:cNvSpPr txBox="1"/>
          <p:nvPr/>
        </p:nvSpPr>
        <p:spPr>
          <a:xfrm>
            <a:off x="260808" y="2046109"/>
            <a:ext cx="11972040" cy="3816429"/>
          </a:xfrm>
          <a:prstGeom prst="rect">
            <a:avLst/>
          </a:prstGeom>
          <a:noFill/>
        </p:spPr>
        <p:txBody>
          <a:bodyPr wrap="square" rtlCol="0">
            <a:spAutoFit/>
          </a:bodyPr>
          <a:lstStyle/>
          <a:p>
            <a:pPr algn="ctr"/>
            <a:r>
              <a:rPr lang="en-US" sz="3200" b="1" dirty="0">
                <a:solidFill>
                  <a:srgbClr val="7030A0"/>
                </a:solidFill>
              </a:rPr>
              <a:t>Plan for Lecture 33</a:t>
            </a:r>
          </a:p>
          <a:p>
            <a:pPr algn="ctr"/>
            <a:endParaRPr lang="en-US" sz="1000" b="1" dirty="0">
              <a:solidFill>
                <a:srgbClr val="7030A0"/>
              </a:solidFill>
            </a:endParaRPr>
          </a:p>
          <a:p>
            <a:pPr algn="ctr"/>
            <a:endParaRPr lang="en-US" sz="1400" b="1" dirty="0">
              <a:solidFill>
                <a:srgbClr val="7030A0"/>
              </a:solidFill>
            </a:endParaRPr>
          </a:p>
          <a:p>
            <a:pPr marL="0" lvl="2" algn="ctr"/>
            <a:r>
              <a:rPr lang="en-US" sz="2800" b="1" dirty="0">
                <a:solidFill>
                  <a:schemeClr val="folHlink"/>
                </a:solidFill>
              </a:rPr>
              <a:t>Some Practical Realizations of Density functional Theory</a:t>
            </a:r>
          </a:p>
          <a:p>
            <a:pPr marL="1428750" lvl="3" indent="-514350">
              <a:spcBef>
                <a:spcPct val="50000"/>
              </a:spcBef>
              <a:buFont typeface="+mj-lt"/>
              <a:buAutoNum type="arabicPeriod"/>
            </a:pPr>
            <a:r>
              <a:rPr lang="en-US" sz="2800" b="1" dirty="0">
                <a:solidFill>
                  <a:schemeClr val="folHlink"/>
                </a:solidFill>
              </a:rPr>
              <a:t>Electronic structure of atoms</a:t>
            </a:r>
          </a:p>
          <a:p>
            <a:pPr marL="1428750" lvl="3" indent="-514350">
              <a:spcBef>
                <a:spcPct val="50000"/>
              </a:spcBef>
              <a:buFont typeface="+mj-lt"/>
              <a:buAutoNum type="arabicPeriod"/>
            </a:pPr>
            <a:r>
              <a:rPr lang="en-US" sz="2800" b="1" dirty="0">
                <a:solidFill>
                  <a:schemeClr val="folHlink"/>
                </a:solidFill>
              </a:rPr>
              <a:t>Frozen core approximation</a:t>
            </a:r>
          </a:p>
          <a:p>
            <a:pPr marL="1428750" lvl="3" indent="-514350">
              <a:spcBef>
                <a:spcPct val="50000"/>
              </a:spcBef>
              <a:buFont typeface="+mj-lt"/>
              <a:buAutoNum type="arabicPeriod"/>
            </a:pPr>
            <a:r>
              <a:rPr lang="en-US" sz="2800" b="1" dirty="0">
                <a:solidFill>
                  <a:schemeClr val="folHlink"/>
                </a:solidFill>
              </a:rPr>
              <a:t>Extension of formalism to multi-center analysis</a:t>
            </a:r>
          </a:p>
          <a:p>
            <a:pPr lvl="1"/>
            <a:endParaRPr lang="en-US" sz="3200" b="1" dirty="0">
              <a:solidFill>
                <a:schemeClr val="folHlink"/>
              </a:solidFill>
            </a:endParaRPr>
          </a:p>
        </p:txBody>
      </p:sp>
    </p:spTree>
    <p:extLst>
      <p:ext uri="{BB962C8B-B14F-4D97-AF65-F5344CB8AC3E}">
        <p14:creationId xmlns:p14="http://schemas.microsoft.com/office/powerpoint/2010/main" val="217825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1683648" y="111596"/>
            <a:ext cx="7024255" cy="461665"/>
          </a:xfrm>
          <a:prstGeom prst="rect">
            <a:avLst/>
          </a:prstGeom>
          <a:noFill/>
        </p:spPr>
        <p:txBody>
          <a:bodyPr wrap="square" rtlCol="0">
            <a:spAutoFit/>
          </a:bodyPr>
          <a:lstStyle/>
          <a:p>
            <a:r>
              <a:rPr lang="en-US" sz="2400" dirty="0">
                <a:latin typeface="+mj-lt"/>
              </a:rPr>
              <a:t>Frozen core approximation</a:t>
            </a:r>
          </a:p>
        </p:txBody>
      </p:sp>
      <p:sp>
        <p:nvSpPr>
          <p:cNvPr id="6" name="TextBox 5"/>
          <p:cNvSpPr txBox="1"/>
          <p:nvPr/>
        </p:nvSpPr>
        <p:spPr>
          <a:xfrm>
            <a:off x="2151321" y="908926"/>
            <a:ext cx="3742660" cy="461665"/>
          </a:xfrm>
          <a:prstGeom prst="rect">
            <a:avLst/>
          </a:prstGeom>
          <a:noFill/>
        </p:spPr>
        <p:txBody>
          <a:bodyPr wrap="square" rtlCol="0">
            <a:spAutoFit/>
          </a:bodyPr>
          <a:lstStyle/>
          <a:p>
            <a:r>
              <a:rPr lang="en-US" sz="2400" dirty="0">
                <a:latin typeface="+mj-lt"/>
              </a:rPr>
              <a:t>Example for Cu</a:t>
            </a:r>
          </a:p>
        </p:txBody>
      </p:sp>
      <p:sp>
        <p:nvSpPr>
          <p:cNvPr id="7" name="TextBox 6"/>
          <p:cNvSpPr txBox="1"/>
          <p:nvPr/>
        </p:nvSpPr>
        <p:spPr>
          <a:xfrm>
            <a:off x="2587256" y="1514982"/>
            <a:ext cx="4956544" cy="461665"/>
          </a:xfrm>
          <a:prstGeom prst="rect">
            <a:avLst/>
          </a:prstGeom>
          <a:noFill/>
        </p:spPr>
        <p:txBody>
          <a:bodyPr wrap="square" rtlCol="0">
            <a:spAutoFit/>
          </a:bodyPr>
          <a:lstStyle/>
          <a:p>
            <a:r>
              <a:rPr lang="en-US" sz="2400" i="1" dirty="0">
                <a:latin typeface="+mj-lt"/>
              </a:rPr>
              <a:t>1s</a:t>
            </a:r>
            <a:r>
              <a:rPr lang="en-US" sz="2400" i="1" baseline="30000" dirty="0">
                <a:latin typeface="+mj-lt"/>
              </a:rPr>
              <a:t>2</a:t>
            </a:r>
            <a:r>
              <a:rPr lang="en-US" sz="2400" i="1" dirty="0">
                <a:latin typeface="+mj-lt"/>
              </a:rPr>
              <a:t>2s</a:t>
            </a:r>
            <a:r>
              <a:rPr lang="en-US" sz="2400" i="1" baseline="30000" dirty="0">
                <a:latin typeface="+mj-lt"/>
              </a:rPr>
              <a:t>2</a:t>
            </a:r>
            <a:r>
              <a:rPr lang="en-US" sz="2400" i="1" dirty="0">
                <a:latin typeface="+mj-lt"/>
              </a:rPr>
              <a:t>2p</a:t>
            </a:r>
            <a:r>
              <a:rPr lang="en-US" sz="2400" i="1" baseline="30000" dirty="0">
                <a:latin typeface="+mj-lt"/>
              </a:rPr>
              <a:t>6</a:t>
            </a:r>
            <a:r>
              <a:rPr lang="en-US" sz="2400" i="1" dirty="0">
                <a:latin typeface="+mj-lt"/>
              </a:rPr>
              <a:t>3s</a:t>
            </a:r>
            <a:r>
              <a:rPr lang="en-US" sz="2400" i="1" baseline="30000" dirty="0">
                <a:latin typeface="+mj-lt"/>
              </a:rPr>
              <a:t>2</a:t>
            </a:r>
            <a:r>
              <a:rPr lang="en-US" sz="2400" i="1" dirty="0">
                <a:latin typeface="+mj-lt"/>
              </a:rPr>
              <a:t>3p</a:t>
            </a:r>
            <a:r>
              <a:rPr lang="en-US" sz="2400" i="1" baseline="30000" dirty="0">
                <a:latin typeface="+mj-lt"/>
              </a:rPr>
              <a:t>6</a:t>
            </a:r>
            <a:r>
              <a:rPr lang="en-US" sz="2400" i="1" dirty="0">
                <a:latin typeface="+mj-lt"/>
              </a:rPr>
              <a:t>3d</a:t>
            </a:r>
            <a:r>
              <a:rPr lang="en-US" sz="2400" i="1" baseline="30000" dirty="0">
                <a:latin typeface="+mj-lt"/>
              </a:rPr>
              <a:t>10</a:t>
            </a:r>
            <a:r>
              <a:rPr lang="en-US" sz="2400" i="1" dirty="0">
                <a:latin typeface="+mj-lt"/>
              </a:rPr>
              <a:t>4s</a:t>
            </a:r>
            <a:r>
              <a:rPr lang="en-US" sz="2400" i="1" baseline="30000" dirty="0">
                <a:latin typeface="+mj-lt"/>
              </a:rPr>
              <a:t>1</a:t>
            </a:r>
          </a:p>
        </p:txBody>
      </p:sp>
      <p:pic>
        <p:nvPicPr>
          <p:cNvPr id="8" name="Picture 7"/>
          <p:cNvPicPr>
            <a:picLocks noChangeAspect="1"/>
          </p:cNvPicPr>
          <p:nvPr/>
        </p:nvPicPr>
        <p:blipFill rotWithShape="1">
          <a:blip r:embed="rId4"/>
          <a:srcRect l="6019" b="21405"/>
          <a:stretch/>
        </p:blipFill>
        <p:spPr>
          <a:xfrm>
            <a:off x="2037907" y="1886088"/>
            <a:ext cx="5952904" cy="4252137"/>
          </a:xfrm>
          <a:prstGeom prst="rect">
            <a:avLst/>
          </a:prstGeom>
        </p:spPr>
      </p:pic>
      <p:sp>
        <p:nvSpPr>
          <p:cNvPr id="9" name="TextBox 8"/>
          <p:cNvSpPr txBox="1"/>
          <p:nvPr/>
        </p:nvSpPr>
        <p:spPr>
          <a:xfrm>
            <a:off x="4408387" y="6138225"/>
            <a:ext cx="1708878" cy="461665"/>
          </a:xfrm>
          <a:prstGeom prst="rect">
            <a:avLst/>
          </a:prstGeom>
          <a:noFill/>
        </p:spPr>
        <p:txBody>
          <a:bodyPr wrap="square" rtlCol="0">
            <a:spAutoFit/>
          </a:bodyPr>
          <a:lstStyle/>
          <a:p>
            <a:r>
              <a:rPr lang="en-US" sz="2400" i="1" dirty="0">
                <a:latin typeface="+mj-lt"/>
              </a:rPr>
              <a:t>r (Bohr)</a:t>
            </a:r>
          </a:p>
        </p:txBody>
      </p:sp>
      <p:sp>
        <p:nvSpPr>
          <p:cNvPr id="10" name="TextBox 9"/>
          <p:cNvSpPr txBox="1"/>
          <p:nvPr/>
        </p:nvSpPr>
        <p:spPr>
          <a:xfrm>
            <a:off x="2765574" y="2215935"/>
            <a:ext cx="1499190" cy="461665"/>
          </a:xfrm>
          <a:prstGeom prst="rect">
            <a:avLst/>
          </a:prstGeom>
          <a:noFill/>
        </p:spPr>
        <p:txBody>
          <a:bodyPr wrap="square" rtlCol="0">
            <a:spAutoFit/>
          </a:bodyPr>
          <a:lstStyle/>
          <a:p>
            <a:r>
              <a:rPr lang="en-US" sz="2400" i="1" dirty="0" err="1">
                <a:latin typeface="+mj-lt"/>
              </a:rPr>
              <a:t>n</a:t>
            </a:r>
            <a:r>
              <a:rPr lang="en-US" sz="2400" i="1" baseline="-25000" dirty="0" err="1">
                <a:latin typeface="+mj-lt"/>
              </a:rPr>
              <a:t>core</a:t>
            </a:r>
            <a:r>
              <a:rPr lang="en-US" sz="2400" i="1" dirty="0">
                <a:latin typeface="+mj-lt"/>
              </a:rPr>
              <a:t>(r)</a:t>
            </a:r>
          </a:p>
        </p:txBody>
      </p:sp>
      <p:sp>
        <p:nvSpPr>
          <p:cNvPr id="11" name="TextBox 10"/>
          <p:cNvSpPr txBox="1"/>
          <p:nvPr/>
        </p:nvSpPr>
        <p:spPr>
          <a:xfrm>
            <a:off x="3696585" y="4516911"/>
            <a:ext cx="1499190" cy="461665"/>
          </a:xfrm>
          <a:prstGeom prst="rect">
            <a:avLst/>
          </a:prstGeom>
          <a:noFill/>
        </p:spPr>
        <p:txBody>
          <a:bodyPr wrap="square" rtlCol="0">
            <a:spAutoFit/>
          </a:bodyPr>
          <a:lstStyle/>
          <a:p>
            <a:r>
              <a:rPr lang="en-US" sz="2400" i="1" dirty="0" err="1">
                <a:latin typeface="+mj-lt"/>
              </a:rPr>
              <a:t>n</a:t>
            </a:r>
            <a:r>
              <a:rPr lang="en-US" sz="2400" i="1" baseline="-25000" dirty="0" err="1">
                <a:latin typeface="+mj-lt"/>
              </a:rPr>
              <a:t>vale</a:t>
            </a:r>
            <a:r>
              <a:rPr lang="en-US" sz="2400" i="1" dirty="0">
                <a:latin typeface="+mj-lt"/>
              </a:rPr>
              <a:t>(r)</a:t>
            </a:r>
          </a:p>
        </p:txBody>
      </p:sp>
      <p:sp>
        <p:nvSpPr>
          <p:cNvPr id="12" name="Right Brace 11"/>
          <p:cNvSpPr/>
          <p:nvPr/>
        </p:nvSpPr>
        <p:spPr>
          <a:xfrm rot="5400000">
            <a:off x="3143030" y="1697115"/>
            <a:ext cx="265814" cy="102072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3" name="TextBox 12"/>
          <p:cNvSpPr txBox="1"/>
          <p:nvPr/>
        </p:nvSpPr>
        <p:spPr>
          <a:xfrm rot="16200000">
            <a:off x="990973" y="3308104"/>
            <a:ext cx="1708878" cy="461665"/>
          </a:xfrm>
          <a:prstGeom prst="rect">
            <a:avLst/>
          </a:prstGeom>
          <a:noFill/>
        </p:spPr>
        <p:txBody>
          <a:bodyPr wrap="square" rtlCol="0">
            <a:spAutoFit/>
          </a:bodyPr>
          <a:lstStyle/>
          <a:p>
            <a:r>
              <a:rPr lang="en-US" sz="2400" i="1" dirty="0">
                <a:latin typeface="+mj-lt"/>
              </a:rPr>
              <a:t>n r</a:t>
            </a:r>
            <a:r>
              <a:rPr lang="en-US" sz="2400" i="1" baseline="30000" dirty="0">
                <a:latin typeface="+mj-lt"/>
              </a:rPr>
              <a:t>2</a:t>
            </a:r>
            <a:r>
              <a:rPr lang="en-US" sz="2400" i="1" dirty="0">
                <a:latin typeface="+mj-lt"/>
              </a:rPr>
              <a:t>/4</a:t>
            </a:r>
            <a:r>
              <a:rPr lang="en-US" sz="2400" i="1" dirty="0">
                <a:latin typeface="Symbol" panose="05050102010706020507" pitchFamily="18" charset="2"/>
              </a:rPr>
              <a:t>p</a:t>
            </a:r>
          </a:p>
        </p:txBody>
      </p:sp>
      <p:graphicFrame>
        <p:nvGraphicFramePr>
          <p:cNvPr id="14" name="Object 13"/>
          <p:cNvGraphicFramePr>
            <a:graphicFrameLocks noChangeAspect="1"/>
          </p:cNvGraphicFramePr>
          <p:nvPr>
            <p:extLst>
              <p:ext uri="{D42A27DB-BD31-4B8C-83A1-F6EECF244321}">
                <p14:modId xmlns:p14="http://schemas.microsoft.com/office/powerpoint/2010/main" val="1285737121"/>
              </p:ext>
            </p:extLst>
          </p:nvPr>
        </p:nvGraphicFramePr>
        <p:xfrm>
          <a:off x="5422921" y="500373"/>
          <a:ext cx="5016041" cy="858450"/>
        </p:xfrm>
        <a:graphic>
          <a:graphicData uri="http://schemas.openxmlformats.org/presentationml/2006/ole">
            <mc:AlternateContent xmlns:mc="http://schemas.openxmlformats.org/markup-compatibility/2006">
              <mc:Choice xmlns:v="urn:schemas-microsoft-com:vml" Requires="v">
                <p:oleObj spid="_x0000_s284683" name="Equation" r:id="rId5" imgW="3784320" imgH="647640" progId="Equation.DSMT4">
                  <p:embed/>
                </p:oleObj>
              </mc:Choice>
              <mc:Fallback>
                <p:oleObj name="Equation" r:id="rId5" imgW="3784320" imgH="647640" progId="Equation.DSMT4">
                  <p:embed/>
                  <p:pic>
                    <p:nvPicPr>
                      <p:cNvPr id="14" name="Object 13"/>
                      <p:cNvPicPr/>
                      <p:nvPr/>
                    </p:nvPicPr>
                    <p:blipFill>
                      <a:blip r:embed="rId6"/>
                      <a:stretch>
                        <a:fillRect/>
                      </a:stretch>
                    </p:blipFill>
                    <p:spPr>
                      <a:xfrm>
                        <a:off x="5422921" y="500373"/>
                        <a:ext cx="5016041" cy="858450"/>
                      </a:xfrm>
                      <a:prstGeom prst="rect">
                        <a:avLst/>
                      </a:prstGeom>
                    </p:spPr>
                  </p:pic>
                </p:oleObj>
              </mc:Fallback>
            </mc:AlternateContent>
          </a:graphicData>
        </a:graphic>
      </p:graphicFrame>
    </p:spTree>
    <p:extLst>
      <p:ext uri="{BB962C8B-B14F-4D97-AF65-F5344CB8AC3E}">
        <p14:creationId xmlns:p14="http://schemas.microsoft.com/office/powerpoint/2010/main" val="410155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1814945" y="360219"/>
            <a:ext cx="8007928" cy="461665"/>
          </a:xfrm>
          <a:prstGeom prst="rect">
            <a:avLst/>
          </a:prstGeom>
          <a:noFill/>
        </p:spPr>
        <p:txBody>
          <a:bodyPr wrap="square" rtlCol="0">
            <a:spAutoFit/>
          </a:bodyPr>
          <a:lstStyle/>
          <a:p>
            <a:r>
              <a:rPr lang="en-US" sz="2400" dirty="0">
                <a:latin typeface="+mj-lt"/>
              </a:rPr>
              <a:t>Systematic study of frozen core approximation in DFT</a:t>
            </a:r>
          </a:p>
        </p:txBody>
      </p:sp>
      <p:pic>
        <p:nvPicPr>
          <p:cNvPr id="6" name="Picture 5"/>
          <p:cNvPicPr>
            <a:picLocks noChangeAspect="1"/>
          </p:cNvPicPr>
          <p:nvPr/>
        </p:nvPicPr>
        <p:blipFill>
          <a:blip r:embed="rId3"/>
          <a:stretch>
            <a:fillRect/>
          </a:stretch>
        </p:blipFill>
        <p:spPr>
          <a:xfrm>
            <a:off x="2004016" y="1080653"/>
            <a:ext cx="8206784" cy="3948547"/>
          </a:xfrm>
          <a:prstGeom prst="rect">
            <a:avLst/>
          </a:prstGeom>
        </p:spPr>
      </p:pic>
      <p:sp>
        <p:nvSpPr>
          <p:cNvPr id="7" name="TextBox 6"/>
          <p:cNvSpPr txBox="1"/>
          <p:nvPr/>
        </p:nvSpPr>
        <p:spPr>
          <a:xfrm>
            <a:off x="1752600" y="5461943"/>
            <a:ext cx="8686800" cy="461665"/>
          </a:xfrm>
          <a:prstGeom prst="rect">
            <a:avLst/>
          </a:prstGeom>
          <a:noFill/>
        </p:spPr>
        <p:txBody>
          <a:bodyPr wrap="square" rtlCol="0">
            <a:spAutoFit/>
          </a:bodyPr>
          <a:lstStyle/>
          <a:p>
            <a:r>
              <a:rPr lang="en-US" sz="2400" dirty="0">
                <a:latin typeface="+mj-lt"/>
                <a:hlinkClick r:id="rId4"/>
              </a:rPr>
              <a:t>http://journals.aps.org/prb/abstract/10.1103/PhysRevB.21.2222</a:t>
            </a:r>
            <a:endParaRPr lang="en-US" sz="2400" dirty="0">
              <a:latin typeface="+mj-lt"/>
            </a:endParaRPr>
          </a:p>
        </p:txBody>
      </p:sp>
    </p:spTree>
    <p:extLst>
      <p:ext uri="{BB962C8B-B14F-4D97-AF65-F5344CB8AC3E}">
        <p14:creationId xmlns:p14="http://schemas.microsoft.com/office/powerpoint/2010/main" val="369865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59954334"/>
              </p:ext>
            </p:extLst>
          </p:nvPr>
        </p:nvGraphicFramePr>
        <p:xfrm>
          <a:off x="1430338" y="1436688"/>
          <a:ext cx="9332912" cy="3700462"/>
        </p:xfrm>
        <a:graphic>
          <a:graphicData uri="http://schemas.openxmlformats.org/presentationml/2006/ole">
            <mc:AlternateContent xmlns:mc="http://schemas.openxmlformats.org/markup-compatibility/2006">
              <mc:Choice xmlns:v="urn:schemas-microsoft-com:vml" Requires="v">
                <p:oleObj spid="_x0000_s285707" name="Equation" r:id="rId4" imgW="5613120" imgH="2222280" progId="Equation.DSMT4">
                  <p:embed/>
                </p:oleObj>
              </mc:Choice>
              <mc:Fallback>
                <p:oleObj name="Equation" r:id="rId4" imgW="5613120" imgH="2222280" progId="Equation.DSMT4">
                  <p:embed/>
                  <p:pic>
                    <p:nvPicPr>
                      <p:cNvPr id="5" name="Object 4"/>
                      <p:cNvPicPr/>
                      <p:nvPr/>
                    </p:nvPicPr>
                    <p:blipFill>
                      <a:blip r:embed="rId5"/>
                      <a:stretch>
                        <a:fillRect/>
                      </a:stretch>
                    </p:blipFill>
                    <p:spPr>
                      <a:xfrm>
                        <a:off x="1430338" y="1436688"/>
                        <a:ext cx="9332912" cy="3700462"/>
                      </a:xfrm>
                      <a:prstGeom prst="rect">
                        <a:avLst/>
                      </a:prstGeom>
                    </p:spPr>
                  </p:pic>
                </p:oleObj>
              </mc:Fallback>
            </mc:AlternateContent>
          </a:graphicData>
        </a:graphic>
      </p:graphicFrame>
      <p:sp>
        <p:nvSpPr>
          <p:cNvPr id="6" name="TextBox 5"/>
          <p:cNvSpPr txBox="1"/>
          <p:nvPr/>
        </p:nvSpPr>
        <p:spPr>
          <a:xfrm>
            <a:off x="1828800" y="360219"/>
            <a:ext cx="8382000" cy="830997"/>
          </a:xfrm>
          <a:prstGeom prst="rect">
            <a:avLst/>
          </a:prstGeom>
          <a:noFill/>
        </p:spPr>
        <p:txBody>
          <a:bodyPr wrap="square" rtlCol="0">
            <a:spAutoFit/>
          </a:bodyPr>
          <a:lstStyle/>
          <a:p>
            <a:r>
              <a:rPr lang="en-US" sz="2400" b="1" dirty="0" err="1"/>
              <a:t>Variational</a:t>
            </a:r>
            <a:r>
              <a:rPr lang="en-US" sz="2400" b="1" dirty="0"/>
              <a:t> relations for DFT in </a:t>
            </a:r>
            <a:r>
              <a:rPr lang="en-US" sz="2400" b="1" dirty="0" err="1"/>
              <a:t>frozencore</a:t>
            </a:r>
            <a:r>
              <a:rPr lang="en-US" sz="2400" b="1" dirty="0"/>
              <a:t> approximation (Kohn-Sham formulation)</a:t>
            </a:r>
          </a:p>
        </p:txBody>
      </p:sp>
    </p:spTree>
    <p:extLst>
      <p:ext uri="{BB962C8B-B14F-4D97-AF65-F5344CB8AC3E}">
        <p14:creationId xmlns:p14="http://schemas.microsoft.com/office/powerpoint/2010/main" val="397572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39063091"/>
              </p:ext>
            </p:extLst>
          </p:nvPr>
        </p:nvGraphicFramePr>
        <p:xfrm>
          <a:off x="2678114" y="1450542"/>
          <a:ext cx="4865687" cy="2667000"/>
        </p:xfrm>
        <a:graphic>
          <a:graphicData uri="http://schemas.openxmlformats.org/presentationml/2006/ole">
            <mc:AlternateContent xmlns:mc="http://schemas.openxmlformats.org/markup-compatibility/2006">
              <mc:Choice xmlns:v="urn:schemas-microsoft-com:vml" Requires="v">
                <p:oleObj spid="_x0000_s286741" name="Equation" r:id="rId4" imgW="2946240" imgH="1612800" progId="Equation.DSMT4">
                  <p:embed/>
                </p:oleObj>
              </mc:Choice>
              <mc:Fallback>
                <p:oleObj name="Equation" r:id="rId4" imgW="2946240" imgH="1612800" progId="Equation.DSMT4">
                  <p:embed/>
                  <p:pic>
                    <p:nvPicPr>
                      <p:cNvPr id="5" name="Object 4"/>
                      <p:cNvPicPr/>
                      <p:nvPr/>
                    </p:nvPicPr>
                    <p:blipFill>
                      <a:blip r:embed="rId5"/>
                      <a:stretch>
                        <a:fillRect/>
                      </a:stretch>
                    </p:blipFill>
                    <p:spPr>
                      <a:xfrm>
                        <a:off x="2678114" y="1450542"/>
                        <a:ext cx="4865687" cy="2667000"/>
                      </a:xfrm>
                      <a:prstGeom prst="rect">
                        <a:avLst/>
                      </a:prstGeom>
                    </p:spPr>
                  </p:pic>
                </p:oleObj>
              </mc:Fallback>
            </mc:AlternateContent>
          </a:graphicData>
        </a:graphic>
      </p:graphicFrame>
      <p:sp>
        <p:nvSpPr>
          <p:cNvPr id="6" name="TextBox 5"/>
          <p:cNvSpPr txBox="1"/>
          <p:nvPr/>
        </p:nvSpPr>
        <p:spPr>
          <a:xfrm>
            <a:off x="1828800" y="484910"/>
            <a:ext cx="7730836" cy="830997"/>
          </a:xfrm>
          <a:prstGeom prst="rect">
            <a:avLst/>
          </a:prstGeom>
          <a:noFill/>
        </p:spPr>
        <p:txBody>
          <a:bodyPr wrap="square" rtlCol="0">
            <a:spAutoFit/>
          </a:bodyPr>
          <a:lstStyle/>
          <a:p>
            <a:r>
              <a:rPr lang="en-US" sz="2400" b="1" dirty="0"/>
              <a:t>Practical solution to Kohn-Sham equations for single particle orbitals:</a:t>
            </a:r>
          </a:p>
        </p:txBody>
      </p:sp>
      <p:graphicFrame>
        <p:nvGraphicFramePr>
          <p:cNvPr id="7" name="Object 6"/>
          <p:cNvGraphicFramePr>
            <a:graphicFrameLocks noChangeAspect="1"/>
          </p:cNvGraphicFramePr>
          <p:nvPr>
            <p:extLst>
              <p:ext uri="{D42A27DB-BD31-4B8C-83A1-F6EECF244321}">
                <p14:modId xmlns:p14="http://schemas.microsoft.com/office/powerpoint/2010/main" val="4081910362"/>
              </p:ext>
            </p:extLst>
          </p:nvPr>
        </p:nvGraphicFramePr>
        <p:xfrm>
          <a:off x="2808866" y="4370539"/>
          <a:ext cx="7401935" cy="1732815"/>
        </p:xfrm>
        <a:graphic>
          <a:graphicData uri="http://schemas.openxmlformats.org/presentationml/2006/ole">
            <mc:AlternateContent xmlns:mc="http://schemas.openxmlformats.org/markup-compatibility/2006">
              <mc:Choice xmlns:v="urn:schemas-microsoft-com:vml" Requires="v">
                <p:oleObj spid="_x0000_s286742" name="Equation" r:id="rId6" imgW="4394160" imgH="1028520" progId="Equation.DSMT4">
                  <p:embed/>
                </p:oleObj>
              </mc:Choice>
              <mc:Fallback>
                <p:oleObj name="Equation" r:id="rId6" imgW="4394160" imgH="1028520" progId="Equation.DSMT4">
                  <p:embed/>
                  <p:pic>
                    <p:nvPicPr>
                      <p:cNvPr id="7" name="Object 6"/>
                      <p:cNvPicPr/>
                      <p:nvPr/>
                    </p:nvPicPr>
                    <p:blipFill>
                      <a:blip r:embed="rId7"/>
                      <a:stretch>
                        <a:fillRect/>
                      </a:stretch>
                    </p:blipFill>
                    <p:spPr>
                      <a:xfrm>
                        <a:off x="2808866" y="4370539"/>
                        <a:ext cx="7401935" cy="1732815"/>
                      </a:xfrm>
                      <a:prstGeom prst="rect">
                        <a:avLst/>
                      </a:prstGeom>
                    </p:spPr>
                  </p:pic>
                </p:oleObj>
              </mc:Fallback>
            </mc:AlternateContent>
          </a:graphicData>
        </a:graphic>
      </p:graphicFrame>
    </p:spTree>
    <p:extLst>
      <p:ext uri="{BB962C8B-B14F-4D97-AF65-F5344CB8AC3E}">
        <p14:creationId xmlns:p14="http://schemas.microsoft.com/office/powerpoint/2010/main" val="287521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814946" y="180110"/>
            <a:ext cx="8562109" cy="461665"/>
          </a:xfrm>
          <a:prstGeom prst="rect">
            <a:avLst/>
          </a:prstGeom>
          <a:noFill/>
        </p:spPr>
        <p:txBody>
          <a:bodyPr wrap="square" rtlCol="0">
            <a:spAutoFit/>
          </a:bodyPr>
          <a:lstStyle/>
          <a:p>
            <a:r>
              <a:rPr lang="en-US" sz="2400" dirty="0">
                <a:latin typeface="+mj-lt"/>
              </a:rPr>
              <a:t>Practical solution of Kohn-Sham equations in solids</a:t>
            </a:r>
          </a:p>
        </p:txBody>
      </p:sp>
      <p:pic>
        <p:nvPicPr>
          <p:cNvPr id="7" name="Picture 6"/>
          <p:cNvPicPr>
            <a:picLocks noChangeAspect="1"/>
          </p:cNvPicPr>
          <p:nvPr/>
        </p:nvPicPr>
        <p:blipFill>
          <a:blip r:embed="rId3"/>
          <a:stretch>
            <a:fillRect/>
          </a:stretch>
        </p:blipFill>
        <p:spPr>
          <a:xfrm>
            <a:off x="2992582" y="641775"/>
            <a:ext cx="5371234" cy="5660593"/>
          </a:xfrm>
          <a:prstGeom prst="rect">
            <a:avLst/>
          </a:prstGeom>
        </p:spPr>
      </p:pic>
    </p:spTree>
    <p:extLst>
      <p:ext uri="{BB962C8B-B14F-4D97-AF65-F5344CB8AC3E}">
        <p14:creationId xmlns:p14="http://schemas.microsoft.com/office/powerpoint/2010/main" val="215221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1981200" y="318656"/>
            <a:ext cx="7869382" cy="461665"/>
          </a:xfrm>
          <a:prstGeom prst="rect">
            <a:avLst/>
          </a:prstGeom>
          <a:noFill/>
        </p:spPr>
        <p:txBody>
          <a:bodyPr wrap="square" rtlCol="0">
            <a:spAutoFit/>
          </a:bodyPr>
          <a:lstStyle/>
          <a:p>
            <a:r>
              <a:rPr lang="en-US" sz="2400" b="1" dirty="0"/>
              <a:t>Muffin tin potential construction</a:t>
            </a:r>
          </a:p>
        </p:txBody>
      </p:sp>
      <p:pic>
        <p:nvPicPr>
          <p:cNvPr id="6" name="Picture 5"/>
          <p:cNvPicPr>
            <a:picLocks noChangeAspect="1"/>
          </p:cNvPicPr>
          <p:nvPr/>
        </p:nvPicPr>
        <p:blipFill>
          <a:blip r:embed="rId3"/>
          <a:stretch>
            <a:fillRect/>
          </a:stretch>
        </p:blipFill>
        <p:spPr>
          <a:xfrm>
            <a:off x="2328246" y="928254"/>
            <a:ext cx="7175291" cy="3145848"/>
          </a:xfrm>
          <a:prstGeom prst="rect">
            <a:avLst/>
          </a:prstGeom>
        </p:spPr>
      </p:pic>
      <p:sp>
        <p:nvSpPr>
          <p:cNvPr id="7" name="TextBox 6"/>
          <p:cNvSpPr txBox="1"/>
          <p:nvPr/>
        </p:nvSpPr>
        <p:spPr>
          <a:xfrm>
            <a:off x="1981200" y="4613565"/>
            <a:ext cx="8229600" cy="461665"/>
          </a:xfrm>
          <a:prstGeom prst="rect">
            <a:avLst/>
          </a:prstGeom>
          <a:noFill/>
        </p:spPr>
        <p:txBody>
          <a:bodyPr wrap="square" rtlCol="0">
            <a:spAutoFit/>
          </a:bodyPr>
          <a:lstStyle/>
          <a:p>
            <a:r>
              <a:rPr lang="en-US" sz="2400" dirty="0">
                <a:latin typeface="+mj-lt"/>
                <a:hlinkClick r:id="rId4"/>
              </a:rPr>
              <a:t>http://journals.aps.org/pr/abstract/10.1103/PhysRev.51.846</a:t>
            </a:r>
            <a:endParaRPr lang="en-US" sz="2400" dirty="0">
              <a:latin typeface="+mj-lt"/>
            </a:endParaRPr>
          </a:p>
        </p:txBody>
      </p:sp>
      <p:sp>
        <p:nvSpPr>
          <p:cNvPr id="8" name="TextBox 7"/>
          <p:cNvSpPr txBox="1"/>
          <p:nvPr/>
        </p:nvSpPr>
        <p:spPr>
          <a:xfrm>
            <a:off x="2092036" y="5430983"/>
            <a:ext cx="8118764" cy="461665"/>
          </a:xfrm>
          <a:prstGeom prst="rect">
            <a:avLst/>
          </a:prstGeom>
          <a:noFill/>
        </p:spPr>
        <p:txBody>
          <a:bodyPr wrap="square" rtlCol="0">
            <a:spAutoFit/>
          </a:bodyPr>
          <a:lstStyle/>
          <a:p>
            <a:r>
              <a:rPr lang="en-US" sz="2400" b="1" dirty="0"/>
              <a:t>Augmented Plane Wave (APW) approximation</a:t>
            </a:r>
          </a:p>
        </p:txBody>
      </p:sp>
    </p:spTree>
    <p:extLst>
      <p:ext uri="{BB962C8B-B14F-4D97-AF65-F5344CB8AC3E}">
        <p14:creationId xmlns:p14="http://schemas.microsoft.com/office/powerpoint/2010/main" val="255691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13314" name="Picture 2" descr="Volume of a sp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1458183"/>
            <a:ext cx="1771650" cy="1800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1200" y="318656"/>
            <a:ext cx="7869382" cy="461665"/>
          </a:xfrm>
          <a:prstGeom prst="rect">
            <a:avLst/>
          </a:prstGeom>
          <a:noFill/>
        </p:spPr>
        <p:txBody>
          <a:bodyPr wrap="square" rtlCol="0">
            <a:spAutoFit/>
          </a:bodyPr>
          <a:lstStyle/>
          <a:p>
            <a:r>
              <a:rPr lang="en-US" sz="2400" dirty="0">
                <a:latin typeface="+mj-lt"/>
              </a:rPr>
              <a:t>Muffin tin potential construction</a:t>
            </a:r>
          </a:p>
        </p:txBody>
      </p:sp>
      <p:pic>
        <p:nvPicPr>
          <p:cNvPr id="8" name="Picture 2" descr="Volume of a sp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386" y="3342681"/>
            <a:ext cx="1771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olume of a sp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568" y="3433330"/>
            <a:ext cx="1771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Volume of a sp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386" y="1458183"/>
            <a:ext cx="1771650" cy="1800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4106072394"/>
              </p:ext>
            </p:extLst>
          </p:nvPr>
        </p:nvGraphicFramePr>
        <p:xfrm>
          <a:off x="6382031" y="2980228"/>
          <a:ext cx="1477392" cy="499706"/>
        </p:xfrm>
        <a:graphic>
          <a:graphicData uri="http://schemas.openxmlformats.org/presentationml/2006/ole">
            <mc:AlternateContent xmlns:mc="http://schemas.openxmlformats.org/markup-compatibility/2006">
              <mc:Choice xmlns:v="urn:schemas-microsoft-com:vml" Requires="v">
                <p:oleObj spid="_x0000_s287763" name="Equation" r:id="rId5" imgW="863280" imgH="291960" progId="Equation.DSMT4">
                  <p:embed/>
                </p:oleObj>
              </mc:Choice>
              <mc:Fallback>
                <p:oleObj name="Equation" r:id="rId5" imgW="863280" imgH="291960" progId="Equation.DSMT4">
                  <p:embed/>
                  <p:pic>
                    <p:nvPicPr>
                      <p:cNvPr id="5" name="Object 4"/>
                      <p:cNvPicPr/>
                      <p:nvPr/>
                    </p:nvPicPr>
                    <p:blipFill>
                      <a:blip r:embed="rId6"/>
                      <a:stretch>
                        <a:fillRect/>
                      </a:stretch>
                    </p:blipFill>
                    <p:spPr>
                      <a:xfrm>
                        <a:off x="6382031" y="2980228"/>
                        <a:ext cx="1477392" cy="499706"/>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06887113"/>
              </p:ext>
            </p:extLst>
          </p:nvPr>
        </p:nvGraphicFramePr>
        <p:xfrm>
          <a:off x="6283037" y="1665904"/>
          <a:ext cx="3152775" cy="541338"/>
        </p:xfrm>
        <a:graphic>
          <a:graphicData uri="http://schemas.openxmlformats.org/presentationml/2006/ole">
            <mc:AlternateContent xmlns:mc="http://schemas.openxmlformats.org/markup-compatibility/2006">
              <mc:Choice xmlns:v="urn:schemas-microsoft-com:vml" Requires="v">
                <p:oleObj spid="_x0000_s287764" name="Equation" r:id="rId7" imgW="1841400" imgH="317160" progId="Equation.DSMT4">
                  <p:embed/>
                </p:oleObj>
              </mc:Choice>
              <mc:Fallback>
                <p:oleObj name="Equation" r:id="rId7" imgW="1841400" imgH="317160" progId="Equation.DSMT4">
                  <p:embed/>
                  <p:pic>
                    <p:nvPicPr>
                      <p:cNvPr id="12" name="Object 11"/>
                      <p:cNvPicPr/>
                      <p:nvPr/>
                    </p:nvPicPr>
                    <p:blipFill>
                      <a:blip r:embed="rId8"/>
                      <a:stretch>
                        <a:fillRect/>
                      </a:stretch>
                    </p:blipFill>
                    <p:spPr>
                      <a:xfrm>
                        <a:off x="6283037" y="1665904"/>
                        <a:ext cx="3152775" cy="541338"/>
                      </a:xfrm>
                      <a:prstGeom prst="rect">
                        <a:avLst/>
                      </a:prstGeom>
                    </p:spPr>
                  </p:pic>
                </p:oleObj>
              </mc:Fallback>
            </mc:AlternateContent>
          </a:graphicData>
        </a:graphic>
      </p:graphicFrame>
      <p:cxnSp>
        <p:nvCxnSpPr>
          <p:cNvPr id="13" name="Straight Arrow Connector 12"/>
          <p:cNvCxnSpPr>
            <a:stCxn id="12" idx="1"/>
          </p:cNvCxnSpPr>
          <p:nvPr/>
        </p:nvCxnSpPr>
        <p:spPr>
          <a:xfrm flipH="1">
            <a:off x="5666510" y="1936574"/>
            <a:ext cx="616527" cy="4217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316" name="Picture 4" descr="http://www.jara.org/uploads/RTEmagicC_SLai_Tins_321_04.jp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7113" y="3735817"/>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787237" y="5915892"/>
            <a:ext cx="8201891" cy="276999"/>
          </a:xfrm>
          <a:prstGeom prst="rect">
            <a:avLst/>
          </a:prstGeom>
          <a:noFill/>
        </p:spPr>
        <p:txBody>
          <a:bodyPr wrap="square" rtlCol="0">
            <a:spAutoFit/>
          </a:bodyPr>
          <a:lstStyle/>
          <a:p>
            <a:r>
              <a:rPr lang="en-US" sz="1200" dirty="0">
                <a:latin typeface="+mj-lt"/>
                <a:hlinkClick r:id="rId10"/>
              </a:rPr>
              <a:t>http://www.jara.org/de/research/jara-hpc/forschung/details/simlab-ai/performance-modeling-for-linear-algebra-in-fleur/</a:t>
            </a:r>
            <a:endParaRPr lang="en-US" sz="1200" dirty="0">
              <a:latin typeface="+mj-lt"/>
            </a:endParaRPr>
          </a:p>
        </p:txBody>
      </p:sp>
      <p:cxnSp>
        <p:nvCxnSpPr>
          <p:cNvPr id="19" name="Straight Arrow Connector 18"/>
          <p:cNvCxnSpPr/>
          <p:nvPr/>
        </p:nvCxnSpPr>
        <p:spPr>
          <a:xfrm flipH="1">
            <a:off x="4308764" y="3258408"/>
            <a:ext cx="1974272" cy="842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09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981200" y="387928"/>
            <a:ext cx="7259782" cy="461665"/>
          </a:xfrm>
          <a:prstGeom prst="rect">
            <a:avLst/>
          </a:prstGeom>
          <a:noFill/>
        </p:spPr>
        <p:txBody>
          <a:bodyPr wrap="square" rtlCol="0">
            <a:spAutoFit/>
          </a:bodyPr>
          <a:lstStyle/>
          <a:p>
            <a:r>
              <a:rPr lang="en-US" sz="2400" dirty="0">
                <a:latin typeface="+mj-lt"/>
              </a:rPr>
              <a:t>Muffin tin model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484609340"/>
              </p:ext>
            </p:extLst>
          </p:nvPr>
        </p:nvGraphicFramePr>
        <p:xfrm>
          <a:off x="2855913" y="1133331"/>
          <a:ext cx="6480175" cy="1192212"/>
        </p:xfrm>
        <a:graphic>
          <a:graphicData uri="http://schemas.openxmlformats.org/presentationml/2006/ole">
            <mc:AlternateContent xmlns:mc="http://schemas.openxmlformats.org/markup-compatibility/2006">
              <mc:Choice xmlns:v="urn:schemas-microsoft-com:vml" Requires="v">
                <p:oleObj spid="_x0000_s288778" name="Equation" r:id="rId4" imgW="3784320" imgH="698400" progId="Equation.DSMT4">
                  <p:embed/>
                </p:oleObj>
              </mc:Choice>
              <mc:Fallback>
                <p:oleObj name="Equation" r:id="rId4" imgW="3784320" imgH="698400" progId="Equation.DSMT4">
                  <p:embed/>
                  <p:pic>
                    <p:nvPicPr>
                      <p:cNvPr id="6" name="Object 5"/>
                      <p:cNvPicPr/>
                      <p:nvPr/>
                    </p:nvPicPr>
                    <p:blipFill>
                      <a:blip r:embed="rId5"/>
                      <a:stretch>
                        <a:fillRect/>
                      </a:stretch>
                    </p:blipFill>
                    <p:spPr>
                      <a:xfrm>
                        <a:off x="2855913" y="1133331"/>
                        <a:ext cx="6480175" cy="1192212"/>
                      </a:xfrm>
                      <a:prstGeom prst="rect">
                        <a:avLst/>
                      </a:prstGeom>
                    </p:spPr>
                  </p:pic>
                </p:oleObj>
              </mc:Fallback>
            </mc:AlternateContent>
          </a:graphicData>
        </a:graphic>
      </p:graphicFrame>
      <p:sp>
        <p:nvSpPr>
          <p:cNvPr id="7" name="TextBox 6"/>
          <p:cNvSpPr txBox="1"/>
          <p:nvPr/>
        </p:nvSpPr>
        <p:spPr>
          <a:xfrm>
            <a:off x="2341418" y="3158836"/>
            <a:ext cx="7869382" cy="2308324"/>
          </a:xfrm>
          <a:prstGeom prst="rect">
            <a:avLst/>
          </a:prstGeom>
          <a:noFill/>
        </p:spPr>
        <p:txBody>
          <a:bodyPr wrap="square" rtlCol="0">
            <a:spAutoFit/>
          </a:bodyPr>
          <a:lstStyle/>
          <a:p>
            <a:r>
              <a:rPr lang="en-US" sz="2400" dirty="0">
                <a:latin typeface="+mj-lt"/>
              </a:rPr>
              <a:t>Problems with APW and KKR Green’s function schemes</a:t>
            </a:r>
          </a:p>
          <a:p>
            <a:pPr marL="914400" lvl="1" indent="-457200">
              <a:buFont typeface="+mj-lt"/>
              <a:buAutoNum type="arabicPeriod"/>
            </a:pPr>
            <a:r>
              <a:rPr lang="en-US" sz="2400" dirty="0">
                <a:latin typeface="+mj-lt"/>
              </a:rPr>
              <a:t>Difficult numerically to find Kohn-Sham energies </a:t>
            </a:r>
            <a:r>
              <a:rPr lang="en-US" sz="2400" dirty="0" err="1">
                <a:latin typeface="Symbol" panose="05050102010706020507" pitchFamily="18" charset="2"/>
              </a:rPr>
              <a:t>e</a:t>
            </a:r>
            <a:r>
              <a:rPr lang="en-US" sz="2400" baseline="-25000" dirty="0" err="1"/>
              <a:t>i</a:t>
            </a:r>
            <a:endParaRPr lang="en-US" sz="2400" dirty="0"/>
          </a:p>
          <a:p>
            <a:pPr marL="914400" lvl="1" indent="-457200">
              <a:buFont typeface="+mj-lt"/>
              <a:buAutoNum type="arabicPeriod"/>
            </a:pPr>
            <a:r>
              <a:rPr lang="en-US" sz="2400" dirty="0">
                <a:latin typeface="+mj-lt"/>
              </a:rPr>
              <a:t>Potential form unrealistic especially for covalent materials</a:t>
            </a:r>
          </a:p>
          <a:p>
            <a:endParaRPr lang="en-US" sz="2400" dirty="0">
              <a:latin typeface="+mj-lt"/>
            </a:endParaRPr>
          </a:p>
          <a:p>
            <a:r>
              <a:rPr lang="en-US" sz="2400" dirty="0">
                <a:latin typeface="+mj-lt"/>
                <a:sym typeface="Wingdings" panose="05000000000000000000" pitchFamily="2" charset="2"/>
              </a:rPr>
              <a:t>Linearized equations – O. K. Andersen</a:t>
            </a:r>
            <a:endParaRPr lang="en-US" sz="2400" dirty="0">
              <a:latin typeface="+mj-lt"/>
            </a:endParaRPr>
          </a:p>
        </p:txBody>
      </p:sp>
      <p:sp>
        <p:nvSpPr>
          <p:cNvPr id="8" name="TextBox 7"/>
          <p:cNvSpPr txBox="1"/>
          <p:nvPr/>
        </p:nvSpPr>
        <p:spPr>
          <a:xfrm>
            <a:off x="1862668" y="5680923"/>
            <a:ext cx="8805333" cy="461665"/>
          </a:xfrm>
          <a:prstGeom prst="rect">
            <a:avLst/>
          </a:prstGeom>
          <a:noFill/>
        </p:spPr>
        <p:txBody>
          <a:bodyPr wrap="square" rtlCol="0">
            <a:spAutoFit/>
          </a:bodyPr>
          <a:lstStyle/>
          <a:p>
            <a:r>
              <a:rPr lang="en-US" sz="2400" dirty="0">
                <a:latin typeface="+mj-lt"/>
                <a:hlinkClick r:id="rId6"/>
              </a:rPr>
              <a:t>http://journals.aps.org/prb/abstract/10.1103/PhysRevB.12.3060</a:t>
            </a:r>
            <a:endParaRPr lang="en-US" sz="2400" dirty="0">
              <a:latin typeface="+mj-lt"/>
            </a:endParaRPr>
          </a:p>
        </p:txBody>
      </p:sp>
    </p:spTree>
    <p:extLst>
      <p:ext uri="{BB962C8B-B14F-4D97-AF65-F5344CB8AC3E}">
        <p14:creationId xmlns:p14="http://schemas.microsoft.com/office/powerpoint/2010/main" val="36015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stretch>
            <a:fillRect/>
          </a:stretch>
        </p:blipFill>
        <p:spPr>
          <a:xfrm>
            <a:off x="1981201" y="164544"/>
            <a:ext cx="8204729" cy="5653386"/>
          </a:xfrm>
          <a:prstGeom prst="rect">
            <a:avLst/>
          </a:prstGeom>
        </p:spPr>
      </p:pic>
    </p:spTree>
    <p:extLst>
      <p:ext uri="{BB962C8B-B14F-4D97-AF65-F5344CB8AC3E}">
        <p14:creationId xmlns:p14="http://schemas.microsoft.com/office/powerpoint/2010/main" val="111988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032000" y="304801"/>
            <a:ext cx="7670800" cy="461665"/>
          </a:xfrm>
          <a:prstGeom prst="rect">
            <a:avLst/>
          </a:prstGeom>
          <a:noFill/>
        </p:spPr>
        <p:txBody>
          <a:bodyPr wrap="square" rtlCol="0">
            <a:spAutoFit/>
          </a:bodyPr>
          <a:lstStyle/>
          <a:p>
            <a:r>
              <a:rPr lang="en-US" sz="2400" dirty="0">
                <a:latin typeface="+mj-lt"/>
              </a:rPr>
              <a:t>Modern software based on LAPW method -- </a:t>
            </a:r>
          </a:p>
        </p:txBody>
      </p:sp>
      <p:pic>
        <p:nvPicPr>
          <p:cNvPr id="6" name="Picture 5"/>
          <p:cNvPicPr>
            <a:picLocks noChangeAspect="1"/>
          </p:cNvPicPr>
          <p:nvPr/>
        </p:nvPicPr>
        <p:blipFill>
          <a:blip r:embed="rId3"/>
          <a:stretch>
            <a:fillRect/>
          </a:stretch>
        </p:blipFill>
        <p:spPr>
          <a:xfrm>
            <a:off x="1981200" y="1494662"/>
            <a:ext cx="7955684" cy="2945342"/>
          </a:xfrm>
          <a:prstGeom prst="rect">
            <a:avLst/>
          </a:prstGeom>
        </p:spPr>
      </p:pic>
      <p:sp>
        <p:nvSpPr>
          <p:cNvPr id="7" name="TextBox 6"/>
          <p:cNvSpPr txBox="1"/>
          <p:nvPr/>
        </p:nvSpPr>
        <p:spPr>
          <a:xfrm>
            <a:off x="1845734" y="899732"/>
            <a:ext cx="8365067" cy="461665"/>
          </a:xfrm>
          <a:prstGeom prst="rect">
            <a:avLst/>
          </a:prstGeom>
          <a:noFill/>
        </p:spPr>
        <p:txBody>
          <a:bodyPr wrap="square" rtlCol="0">
            <a:spAutoFit/>
          </a:bodyPr>
          <a:lstStyle/>
          <a:p>
            <a:r>
              <a:rPr lang="en-US" sz="2400" dirty="0">
                <a:latin typeface="+mj-lt"/>
                <a:hlinkClick r:id="rId4"/>
              </a:rPr>
              <a:t>http://www.wien2k.at/</a:t>
            </a:r>
            <a:endParaRPr lang="en-US" sz="2400" dirty="0">
              <a:latin typeface="+mj-lt"/>
            </a:endParaRPr>
          </a:p>
        </p:txBody>
      </p:sp>
    </p:spTree>
    <p:extLst>
      <p:ext uri="{BB962C8B-B14F-4D97-AF65-F5344CB8AC3E}">
        <p14:creationId xmlns:p14="http://schemas.microsoft.com/office/powerpoint/2010/main" val="64771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3BB555-82A1-4D90-8D69-8A52DB1CF3A3}"/>
              </a:ext>
            </a:extLst>
          </p:cNvPr>
          <p:cNvPicPr>
            <a:picLocks noChangeAspect="1"/>
          </p:cNvPicPr>
          <p:nvPr/>
        </p:nvPicPr>
        <p:blipFill>
          <a:blip r:embed="rId3"/>
          <a:stretch>
            <a:fillRect/>
          </a:stretch>
        </p:blipFill>
        <p:spPr>
          <a:xfrm>
            <a:off x="1123950" y="928687"/>
            <a:ext cx="9944100" cy="5000625"/>
          </a:xfrm>
          <a:prstGeom prst="rect">
            <a:avLst/>
          </a:prstGeom>
        </p:spPr>
      </p:pic>
      <p:sp>
        <p:nvSpPr>
          <p:cNvPr id="2" name="Date Placeholder 1">
            <a:extLst>
              <a:ext uri="{FF2B5EF4-FFF2-40B4-BE49-F238E27FC236}">
                <a16:creationId xmlns:a16="http://schemas.microsoft.com/office/drawing/2014/main" id="{45759A77-10D0-4645-853C-1FD8D7E77D71}"/>
              </a:ext>
            </a:extLst>
          </p:cNvPr>
          <p:cNvSpPr>
            <a:spLocks noGrp="1"/>
          </p:cNvSpPr>
          <p:nvPr>
            <p:ph type="dt" sz="half" idx="10"/>
          </p:nvPr>
        </p:nvSpPr>
        <p:spPr/>
        <p:txBody>
          <a:bodyPr/>
          <a:lstStyle/>
          <a:p>
            <a:r>
              <a:rPr lang="en-US"/>
              <a:t>04/22/2020</a:t>
            </a:r>
          </a:p>
        </p:txBody>
      </p:sp>
      <p:sp>
        <p:nvSpPr>
          <p:cNvPr id="3" name="Footer Placeholder 2">
            <a:extLst>
              <a:ext uri="{FF2B5EF4-FFF2-40B4-BE49-F238E27FC236}">
                <a16:creationId xmlns:a16="http://schemas.microsoft.com/office/drawing/2014/main" id="{B0C135A1-FA1B-452A-96EB-A13C22EA91DB}"/>
              </a:ext>
            </a:extLst>
          </p:cNvPr>
          <p:cNvSpPr>
            <a:spLocks noGrp="1"/>
          </p:cNvSpPr>
          <p:nvPr>
            <p:ph type="ftr" sz="quarter" idx="11"/>
          </p:nvPr>
        </p:nvSpPr>
        <p:spPr/>
        <p:txBody>
          <a:bodyPr/>
          <a:lstStyle/>
          <a:p>
            <a:r>
              <a:rPr lang="en-US"/>
              <a:t>PHY 742 -- Spring 2020 -- Lecture 33</a:t>
            </a:r>
          </a:p>
        </p:txBody>
      </p:sp>
      <p:sp>
        <p:nvSpPr>
          <p:cNvPr id="4" name="Slide Number Placeholder 3">
            <a:extLst>
              <a:ext uri="{FF2B5EF4-FFF2-40B4-BE49-F238E27FC236}">
                <a16:creationId xmlns:a16="http://schemas.microsoft.com/office/drawing/2014/main" id="{E6F2CA88-BBA3-471C-98EC-FF0C6F9CF878}"/>
              </a:ext>
            </a:extLst>
          </p:cNvPr>
          <p:cNvSpPr>
            <a:spLocks noGrp="1"/>
          </p:cNvSpPr>
          <p:nvPr>
            <p:ph type="sldNum" sz="quarter" idx="12"/>
          </p:nvPr>
        </p:nvSpPr>
        <p:spPr/>
        <p:txBody>
          <a:bodyPr/>
          <a:lstStyle/>
          <a:p>
            <a:fld id="{E23FF32D-176F-4F5B-8878-5D48FB6FF26A}" type="slidenum">
              <a:rPr lang="en-US" smtClean="0"/>
              <a:t>2</a:t>
            </a:fld>
            <a:endParaRPr lang="en-US"/>
          </a:p>
        </p:txBody>
      </p:sp>
      <p:sp>
        <p:nvSpPr>
          <p:cNvPr id="6" name="Rectangle 5">
            <a:extLst>
              <a:ext uri="{FF2B5EF4-FFF2-40B4-BE49-F238E27FC236}">
                <a16:creationId xmlns:a16="http://schemas.microsoft.com/office/drawing/2014/main" id="{454DAB41-5537-4C65-AC21-9E6CEB113799}"/>
              </a:ext>
            </a:extLst>
          </p:cNvPr>
          <p:cNvSpPr/>
          <p:nvPr/>
        </p:nvSpPr>
        <p:spPr>
          <a:xfrm>
            <a:off x="1258957" y="4648380"/>
            <a:ext cx="9674086" cy="374194"/>
          </a:xfrm>
          <a:prstGeom prst="rect">
            <a:avLst/>
          </a:prstGeom>
          <a:solidFill>
            <a:srgbClr val="C000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92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1981201" y="984940"/>
            <a:ext cx="8240183" cy="1862507"/>
          </a:xfrm>
          <a:prstGeom prst="rect">
            <a:avLst/>
          </a:prstGeom>
        </p:spPr>
      </p:pic>
      <p:sp>
        <p:nvSpPr>
          <p:cNvPr id="6" name="TextBox 5"/>
          <p:cNvSpPr txBox="1"/>
          <p:nvPr/>
        </p:nvSpPr>
        <p:spPr>
          <a:xfrm>
            <a:off x="1693333" y="270934"/>
            <a:ext cx="8246534" cy="461665"/>
          </a:xfrm>
          <a:prstGeom prst="rect">
            <a:avLst/>
          </a:prstGeom>
          <a:noFill/>
        </p:spPr>
        <p:txBody>
          <a:bodyPr wrap="square" rtlCol="0">
            <a:spAutoFit/>
          </a:bodyPr>
          <a:lstStyle/>
          <a:p>
            <a:r>
              <a:rPr lang="en-US" sz="2400" dirty="0">
                <a:latin typeface="+mj-lt"/>
                <a:hlinkClick r:id="rId4"/>
              </a:rPr>
              <a:t>http://elk.sourceforge.net/</a:t>
            </a:r>
            <a:endParaRPr lang="en-US" sz="2400" dirty="0">
              <a:latin typeface="+mj-lt"/>
            </a:endParaRPr>
          </a:p>
        </p:txBody>
      </p:sp>
      <p:pic>
        <p:nvPicPr>
          <p:cNvPr id="7" name="Picture 6"/>
          <p:cNvPicPr>
            <a:picLocks noChangeAspect="1"/>
          </p:cNvPicPr>
          <p:nvPr/>
        </p:nvPicPr>
        <p:blipFill>
          <a:blip r:embed="rId5"/>
          <a:stretch>
            <a:fillRect/>
          </a:stretch>
        </p:blipFill>
        <p:spPr>
          <a:xfrm>
            <a:off x="5725583" y="2957912"/>
            <a:ext cx="4495800" cy="3287973"/>
          </a:xfrm>
          <a:prstGeom prst="rect">
            <a:avLst/>
          </a:prstGeom>
        </p:spPr>
      </p:pic>
      <p:sp>
        <p:nvSpPr>
          <p:cNvPr id="8" name="TextBox 7"/>
          <p:cNvSpPr txBox="1"/>
          <p:nvPr/>
        </p:nvSpPr>
        <p:spPr>
          <a:xfrm>
            <a:off x="1693333" y="3099788"/>
            <a:ext cx="3623734" cy="461665"/>
          </a:xfrm>
          <a:prstGeom prst="rect">
            <a:avLst/>
          </a:prstGeom>
          <a:noFill/>
        </p:spPr>
        <p:txBody>
          <a:bodyPr wrap="square" rtlCol="0">
            <a:spAutoFit/>
          </a:bodyPr>
          <a:lstStyle/>
          <a:p>
            <a:r>
              <a:rPr lang="en-US" sz="2400" dirty="0">
                <a:latin typeface="+mj-lt"/>
                <a:hlinkClick r:id="rId6"/>
              </a:rPr>
              <a:t>http://exciting-code.org/</a:t>
            </a:r>
            <a:endParaRPr lang="en-US" sz="2400" dirty="0">
              <a:latin typeface="+mj-lt"/>
            </a:endParaRPr>
          </a:p>
        </p:txBody>
      </p:sp>
    </p:spTree>
    <p:extLst>
      <p:ext uri="{BB962C8B-B14F-4D97-AF65-F5344CB8AC3E}">
        <p14:creationId xmlns:p14="http://schemas.microsoft.com/office/powerpoint/2010/main" val="1989384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1981201" y="554183"/>
            <a:ext cx="7827818" cy="461665"/>
          </a:xfrm>
          <a:prstGeom prst="rect">
            <a:avLst/>
          </a:prstGeom>
          <a:noFill/>
        </p:spPr>
        <p:txBody>
          <a:bodyPr wrap="square" rtlCol="0">
            <a:spAutoFit/>
          </a:bodyPr>
          <a:lstStyle/>
          <a:p>
            <a:r>
              <a:rPr lang="en-US" sz="2400" b="1" dirty="0"/>
              <a:t>Motivation/justification for </a:t>
            </a:r>
            <a:r>
              <a:rPr lang="en-US" sz="2400" b="1" dirty="0" err="1"/>
              <a:t>pseudopotential</a:t>
            </a:r>
            <a:r>
              <a:rPr lang="en-US" sz="2400" b="1" dirty="0"/>
              <a:t> formalism</a:t>
            </a:r>
          </a:p>
        </p:txBody>
      </p:sp>
      <p:pic>
        <p:nvPicPr>
          <p:cNvPr id="6" name="Picture 5"/>
          <p:cNvPicPr>
            <a:picLocks noChangeAspect="1"/>
          </p:cNvPicPr>
          <p:nvPr/>
        </p:nvPicPr>
        <p:blipFill>
          <a:blip r:embed="rId3"/>
          <a:stretch>
            <a:fillRect/>
          </a:stretch>
        </p:blipFill>
        <p:spPr>
          <a:xfrm>
            <a:off x="2568350" y="1524001"/>
            <a:ext cx="7055300" cy="3135023"/>
          </a:xfrm>
          <a:prstGeom prst="rect">
            <a:avLst/>
          </a:prstGeom>
        </p:spPr>
      </p:pic>
    </p:spTree>
    <p:extLst>
      <p:ext uri="{BB962C8B-B14F-4D97-AF65-F5344CB8AC3E}">
        <p14:creationId xmlns:p14="http://schemas.microsoft.com/office/powerpoint/2010/main" val="134438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2626303" y="719752"/>
            <a:ext cx="7279698" cy="5418497"/>
          </a:xfrm>
          <a:prstGeom prst="rect">
            <a:avLst/>
          </a:prstGeom>
        </p:spPr>
      </p:pic>
      <p:sp>
        <p:nvSpPr>
          <p:cNvPr id="6" name="TextBox 5"/>
          <p:cNvSpPr txBox="1"/>
          <p:nvPr/>
        </p:nvSpPr>
        <p:spPr>
          <a:xfrm>
            <a:off x="6096000" y="6137565"/>
            <a:ext cx="2202873" cy="461665"/>
          </a:xfrm>
          <a:prstGeom prst="rect">
            <a:avLst/>
          </a:prstGeom>
          <a:noFill/>
        </p:spPr>
        <p:txBody>
          <a:bodyPr wrap="square" rtlCol="0">
            <a:spAutoFit/>
          </a:bodyPr>
          <a:lstStyle/>
          <a:p>
            <a:r>
              <a:rPr lang="en-US" sz="2400" i="1" dirty="0">
                <a:latin typeface="+mj-lt"/>
              </a:rPr>
              <a:t>r (Bohr)</a:t>
            </a:r>
          </a:p>
        </p:txBody>
      </p:sp>
      <p:sp>
        <p:nvSpPr>
          <p:cNvPr id="7" name="TextBox 6"/>
          <p:cNvSpPr txBox="1"/>
          <p:nvPr/>
        </p:nvSpPr>
        <p:spPr>
          <a:xfrm rot="16200000">
            <a:off x="1371599" y="2992159"/>
            <a:ext cx="2667000" cy="461665"/>
          </a:xfrm>
          <a:prstGeom prst="rect">
            <a:avLst/>
          </a:prstGeom>
          <a:solidFill>
            <a:schemeClr val="bg1"/>
          </a:solidFill>
        </p:spPr>
        <p:txBody>
          <a:bodyPr wrap="square" rtlCol="0">
            <a:spAutoFit/>
          </a:bodyPr>
          <a:lstStyle/>
          <a:p>
            <a:r>
              <a:rPr lang="en-US" sz="2400" i="1" dirty="0" err="1">
                <a:latin typeface="+mj-lt"/>
              </a:rPr>
              <a:t>rV</a:t>
            </a:r>
            <a:r>
              <a:rPr lang="en-US" sz="2400" i="1" dirty="0">
                <a:latin typeface="+mj-lt"/>
              </a:rPr>
              <a:t>(r)  (Bohr * Ry</a:t>
            </a:r>
          </a:p>
        </p:txBody>
      </p:sp>
      <p:cxnSp>
        <p:nvCxnSpPr>
          <p:cNvPr id="9" name="Straight Arrow Connector 8"/>
          <p:cNvCxnSpPr/>
          <p:nvPr/>
        </p:nvCxnSpPr>
        <p:spPr>
          <a:xfrm flipH="1" flipV="1">
            <a:off x="3699165" y="3754582"/>
            <a:ext cx="1496291" cy="5126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89419" y="4114801"/>
            <a:ext cx="3325091" cy="830997"/>
          </a:xfrm>
          <a:prstGeom prst="rect">
            <a:avLst/>
          </a:prstGeom>
          <a:noFill/>
        </p:spPr>
        <p:txBody>
          <a:bodyPr wrap="square" rtlCol="0">
            <a:spAutoFit/>
          </a:bodyPr>
          <a:lstStyle/>
          <a:p>
            <a:r>
              <a:rPr lang="en-US" sz="2400" dirty="0">
                <a:latin typeface="+mj-lt"/>
              </a:rPr>
              <a:t>Self-consistent full potential for C</a:t>
            </a:r>
          </a:p>
        </p:txBody>
      </p:sp>
      <p:cxnSp>
        <p:nvCxnSpPr>
          <p:cNvPr id="12" name="Straight Arrow Connector 11"/>
          <p:cNvCxnSpPr/>
          <p:nvPr/>
        </p:nvCxnSpPr>
        <p:spPr>
          <a:xfrm flipH="1" flipV="1">
            <a:off x="3477491" y="2341419"/>
            <a:ext cx="858982" cy="581891"/>
          </a:xfrm>
          <a:prstGeom prst="straightConnector1">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30437" y="2646219"/>
            <a:ext cx="3422073" cy="830997"/>
          </a:xfrm>
          <a:prstGeom prst="rect">
            <a:avLst/>
          </a:prstGeom>
          <a:noFill/>
        </p:spPr>
        <p:txBody>
          <a:bodyPr wrap="square" rtlCol="0">
            <a:spAutoFit/>
          </a:bodyPr>
          <a:lstStyle/>
          <a:p>
            <a:r>
              <a:rPr lang="en-US" sz="2400" dirty="0">
                <a:latin typeface="+mj-lt"/>
              </a:rPr>
              <a:t>Local </a:t>
            </a:r>
            <a:r>
              <a:rPr lang="en-US" sz="2400" dirty="0" err="1">
                <a:latin typeface="+mj-lt"/>
              </a:rPr>
              <a:t>pseudopotential</a:t>
            </a:r>
            <a:r>
              <a:rPr lang="en-US" sz="2400" dirty="0">
                <a:latin typeface="+mj-lt"/>
              </a:rPr>
              <a:t> for C</a:t>
            </a:r>
          </a:p>
        </p:txBody>
      </p:sp>
    </p:spTree>
    <p:extLst>
      <p:ext uri="{BB962C8B-B14F-4D97-AF65-F5344CB8AC3E}">
        <p14:creationId xmlns:p14="http://schemas.microsoft.com/office/powerpoint/2010/main" val="358651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536812" y="235984"/>
            <a:ext cx="8454788" cy="461665"/>
          </a:xfrm>
          <a:prstGeom prst="rect">
            <a:avLst/>
          </a:prstGeom>
          <a:noFill/>
        </p:spPr>
        <p:txBody>
          <a:bodyPr wrap="square" rtlCol="0">
            <a:spAutoFit/>
          </a:bodyPr>
          <a:lstStyle/>
          <a:p>
            <a:r>
              <a:rPr lang="en-US" sz="2400" b="1" dirty="0"/>
              <a:t>Kohn-Sham equations (assuming “local” pseudo potential)</a:t>
            </a:r>
          </a:p>
        </p:txBody>
      </p:sp>
      <p:graphicFrame>
        <p:nvGraphicFramePr>
          <p:cNvPr id="6" name="Object 5"/>
          <p:cNvGraphicFramePr>
            <a:graphicFrameLocks noChangeAspect="1"/>
          </p:cNvGraphicFramePr>
          <p:nvPr>
            <p:extLst>
              <p:ext uri="{D42A27DB-BD31-4B8C-83A1-F6EECF244321}">
                <p14:modId xmlns:p14="http://schemas.microsoft.com/office/powerpoint/2010/main" val="888089737"/>
              </p:ext>
            </p:extLst>
          </p:nvPr>
        </p:nvGraphicFramePr>
        <p:xfrm>
          <a:off x="1183481" y="853653"/>
          <a:ext cx="5710238" cy="1971675"/>
        </p:xfrm>
        <a:graphic>
          <a:graphicData uri="http://schemas.openxmlformats.org/presentationml/2006/ole">
            <mc:AlternateContent xmlns:mc="http://schemas.openxmlformats.org/markup-compatibility/2006">
              <mc:Choice xmlns:v="urn:schemas-microsoft-com:vml" Requires="v">
                <p:oleObj spid="_x0000_s289816" name="Equation" r:id="rId4" imgW="3568680" imgH="1231560" progId="Equation.DSMT4">
                  <p:embed/>
                </p:oleObj>
              </mc:Choice>
              <mc:Fallback>
                <p:oleObj name="Equation" r:id="rId4" imgW="3568680" imgH="1231560" progId="Equation.DSMT4">
                  <p:embed/>
                  <p:pic>
                    <p:nvPicPr>
                      <p:cNvPr id="6" name="Object 5"/>
                      <p:cNvPicPr/>
                      <p:nvPr/>
                    </p:nvPicPr>
                    <p:blipFill>
                      <a:blip r:embed="rId5"/>
                      <a:stretch>
                        <a:fillRect/>
                      </a:stretch>
                    </p:blipFill>
                    <p:spPr>
                      <a:xfrm>
                        <a:off x="1183481" y="853653"/>
                        <a:ext cx="5710238" cy="19716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20217670"/>
              </p:ext>
            </p:extLst>
          </p:nvPr>
        </p:nvGraphicFramePr>
        <p:xfrm>
          <a:off x="1300063" y="2969361"/>
          <a:ext cx="4562674" cy="740852"/>
        </p:xfrm>
        <a:graphic>
          <a:graphicData uri="http://schemas.openxmlformats.org/presentationml/2006/ole">
            <mc:AlternateContent xmlns:mc="http://schemas.openxmlformats.org/markup-compatibility/2006">
              <mc:Choice xmlns:v="urn:schemas-microsoft-com:vml" Requires="v">
                <p:oleObj spid="_x0000_s289817" name="Equation" r:id="rId6" imgW="2425680" imgH="393480" progId="Equation.DSMT4">
                  <p:embed/>
                </p:oleObj>
              </mc:Choice>
              <mc:Fallback>
                <p:oleObj name="Equation" r:id="rId6" imgW="2425680" imgH="393480" progId="Equation.DSMT4">
                  <p:embed/>
                  <p:pic>
                    <p:nvPicPr>
                      <p:cNvPr id="7" name="Object 6"/>
                      <p:cNvPicPr/>
                      <p:nvPr/>
                    </p:nvPicPr>
                    <p:blipFill>
                      <a:blip r:embed="rId7"/>
                      <a:stretch>
                        <a:fillRect/>
                      </a:stretch>
                    </p:blipFill>
                    <p:spPr>
                      <a:xfrm>
                        <a:off x="1300063" y="2969361"/>
                        <a:ext cx="4562674" cy="74085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112FA22-7183-4E5A-B444-F1378837DF3A}"/>
              </a:ext>
            </a:extLst>
          </p:cNvPr>
          <p:cNvSpPr txBox="1"/>
          <p:nvPr/>
        </p:nvSpPr>
        <p:spPr>
          <a:xfrm>
            <a:off x="6329265" y="2825328"/>
            <a:ext cx="4114800" cy="830997"/>
          </a:xfrm>
          <a:prstGeom prst="rect">
            <a:avLst/>
          </a:prstGeom>
          <a:noFill/>
        </p:spPr>
        <p:txBody>
          <a:bodyPr wrap="square" rtlCol="0">
            <a:spAutoFit/>
          </a:bodyPr>
          <a:lstStyle/>
          <a:p>
            <a:pPr algn="l"/>
            <a:r>
              <a:rPr lang="en-US" sz="2400" b="1" dirty="0"/>
              <a:t>Convergent representation for pseudopotentials</a:t>
            </a:r>
          </a:p>
        </p:txBody>
      </p:sp>
      <p:graphicFrame>
        <p:nvGraphicFramePr>
          <p:cNvPr id="9" name="Object 8">
            <a:extLst>
              <a:ext uri="{FF2B5EF4-FFF2-40B4-BE49-F238E27FC236}">
                <a16:creationId xmlns:a16="http://schemas.microsoft.com/office/drawing/2014/main" id="{0CAA1621-2D7F-4EB5-90B4-7BD21BBEFE2B}"/>
              </a:ext>
            </a:extLst>
          </p:cNvPr>
          <p:cNvGraphicFramePr>
            <a:graphicFrameLocks noChangeAspect="1"/>
          </p:cNvGraphicFramePr>
          <p:nvPr>
            <p:extLst>
              <p:ext uri="{D42A27DB-BD31-4B8C-83A1-F6EECF244321}">
                <p14:modId xmlns:p14="http://schemas.microsoft.com/office/powerpoint/2010/main" val="1230057672"/>
              </p:ext>
            </p:extLst>
          </p:nvPr>
        </p:nvGraphicFramePr>
        <p:xfrm>
          <a:off x="1414497" y="4699727"/>
          <a:ext cx="7892113" cy="1543476"/>
        </p:xfrm>
        <a:graphic>
          <a:graphicData uri="http://schemas.openxmlformats.org/presentationml/2006/ole">
            <mc:AlternateContent xmlns:mc="http://schemas.openxmlformats.org/markup-compatibility/2006">
              <mc:Choice xmlns:v="urn:schemas-microsoft-com:vml" Requires="v">
                <p:oleObj spid="_x0000_s289818" name="Equation" r:id="rId8" imgW="3441600" imgH="672840" progId="Equation.DSMT4">
                  <p:embed/>
                </p:oleObj>
              </mc:Choice>
              <mc:Fallback>
                <p:oleObj name="Equation" r:id="rId8" imgW="3441600" imgH="672840" progId="Equation.DSMT4">
                  <p:embed/>
                  <p:pic>
                    <p:nvPicPr>
                      <p:cNvPr id="0" name=""/>
                      <p:cNvPicPr/>
                      <p:nvPr/>
                    </p:nvPicPr>
                    <p:blipFill>
                      <a:blip r:embed="rId9"/>
                      <a:stretch>
                        <a:fillRect/>
                      </a:stretch>
                    </p:blipFill>
                    <p:spPr>
                      <a:xfrm>
                        <a:off x="1414497" y="4699727"/>
                        <a:ext cx="7892113" cy="154347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9DD8C47A-B35E-496D-A487-A9696FC80D28}"/>
              </a:ext>
            </a:extLst>
          </p:cNvPr>
          <p:cNvSpPr txBox="1"/>
          <p:nvPr/>
        </p:nvSpPr>
        <p:spPr>
          <a:xfrm>
            <a:off x="915752" y="4205856"/>
            <a:ext cx="10827026" cy="830997"/>
          </a:xfrm>
          <a:prstGeom prst="rect">
            <a:avLst/>
          </a:prstGeom>
          <a:noFill/>
        </p:spPr>
        <p:txBody>
          <a:bodyPr wrap="square" rtlCol="0">
            <a:spAutoFit/>
          </a:bodyPr>
          <a:lstStyle/>
          <a:p>
            <a:pPr algn="l"/>
            <a:r>
              <a:rPr lang="en-US" sz="2400" b="1" dirty="0"/>
              <a:t>Ideally, the pseudopotential will represent the same physics as the “real”  potential --</a:t>
            </a:r>
          </a:p>
        </p:txBody>
      </p:sp>
    </p:spTree>
    <p:extLst>
      <p:ext uri="{BB962C8B-B14F-4D97-AF65-F5344CB8AC3E}">
        <p14:creationId xmlns:p14="http://schemas.microsoft.com/office/powerpoint/2010/main" val="341341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2101122" y="224854"/>
            <a:ext cx="8109679" cy="461665"/>
          </a:xfrm>
          <a:prstGeom prst="rect">
            <a:avLst/>
          </a:prstGeom>
          <a:noFill/>
        </p:spPr>
        <p:txBody>
          <a:bodyPr wrap="square" rtlCol="0">
            <a:spAutoFit/>
          </a:bodyPr>
          <a:lstStyle/>
          <a:p>
            <a:r>
              <a:rPr lang="en-US" sz="2400" b="1" dirty="0"/>
              <a:t>Kohn-Sham equations for spherical atom </a:t>
            </a:r>
          </a:p>
        </p:txBody>
      </p:sp>
      <p:graphicFrame>
        <p:nvGraphicFramePr>
          <p:cNvPr id="6" name="Object 5"/>
          <p:cNvGraphicFramePr>
            <a:graphicFrameLocks noChangeAspect="1"/>
          </p:cNvGraphicFramePr>
          <p:nvPr>
            <p:extLst>
              <p:ext uri="{D42A27DB-BD31-4B8C-83A1-F6EECF244321}">
                <p14:modId xmlns:p14="http://schemas.microsoft.com/office/powerpoint/2010/main" val="191215741"/>
              </p:ext>
            </p:extLst>
          </p:nvPr>
        </p:nvGraphicFramePr>
        <p:xfrm>
          <a:off x="1634710" y="873104"/>
          <a:ext cx="9499923" cy="1683599"/>
        </p:xfrm>
        <a:graphic>
          <a:graphicData uri="http://schemas.openxmlformats.org/presentationml/2006/ole">
            <mc:AlternateContent xmlns:mc="http://schemas.openxmlformats.org/markup-compatibility/2006">
              <mc:Choice xmlns:v="urn:schemas-microsoft-com:vml" Requires="v">
                <p:oleObj spid="_x0000_s281621" name="Equation" r:id="rId4" imgW="5968800" imgH="1054080" progId="Equation.DSMT4">
                  <p:embed/>
                </p:oleObj>
              </mc:Choice>
              <mc:Fallback>
                <p:oleObj name="Equation" r:id="rId4" imgW="5968800" imgH="1054080" progId="Equation.DSMT4">
                  <p:embed/>
                  <p:pic>
                    <p:nvPicPr>
                      <p:cNvPr id="6" name="Object 5"/>
                      <p:cNvPicPr/>
                      <p:nvPr/>
                    </p:nvPicPr>
                    <p:blipFill>
                      <a:blip r:embed="rId5"/>
                      <a:stretch>
                        <a:fillRect/>
                      </a:stretch>
                    </p:blipFill>
                    <p:spPr>
                      <a:xfrm>
                        <a:off x="1634710" y="873104"/>
                        <a:ext cx="9499923" cy="168359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58753327"/>
              </p:ext>
            </p:extLst>
          </p:nvPr>
        </p:nvGraphicFramePr>
        <p:xfrm>
          <a:off x="1743628" y="2556703"/>
          <a:ext cx="9250646" cy="3456747"/>
        </p:xfrm>
        <a:graphic>
          <a:graphicData uri="http://schemas.openxmlformats.org/presentationml/2006/ole">
            <mc:AlternateContent xmlns:mc="http://schemas.openxmlformats.org/markup-compatibility/2006">
              <mc:Choice xmlns:v="urn:schemas-microsoft-com:vml" Requires="v">
                <p:oleObj spid="_x0000_s281622" name="Equation" r:id="rId6" imgW="5168880" imgH="1930320" progId="Equation.DSMT4">
                  <p:embed/>
                </p:oleObj>
              </mc:Choice>
              <mc:Fallback>
                <p:oleObj name="Equation" r:id="rId6" imgW="5168880" imgH="1930320" progId="Equation.DSMT4">
                  <p:embed/>
                  <p:pic>
                    <p:nvPicPr>
                      <p:cNvPr id="7" name="Object 6"/>
                      <p:cNvPicPr/>
                      <p:nvPr/>
                    </p:nvPicPr>
                    <p:blipFill>
                      <a:blip r:embed="rId7"/>
                      <a:stretch>
                        <a:fillRect/>
                      </a:stretch>
                    </p:blipFill>
                    <p:spPr>
                      <a:xfrm>
                        <a:off x="1743628" y="2556703"/>
                        <a:ext cx="9250646" cy="3456747"/>
                      </a:xfrm>
                      <a:prstGeom prst="rect">
                        <a:avLst/>
                      </a:prstGeom>
                    </p:spPr>
                  </p:pic>
                </p:oleObj>
              </mc:Fallback>
            </mc:AlternateContent>
          </a:graphicData>
        </a:graphic>
      </p:graphicFrame>
    </p:spTree>
    <p:extLst>
      <p:ext uri="{BB962C8B-B14F-4D97-AF65-F5344CB8AC3E}">
        <p14:creationId xmlns:p14="http://schemas.microsoft.com/office/powerpoint/2010/main" val="144322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168577" y="374755"/>
            <a:ext cx="7884826" cy="461665"/>
          </a:xfrm>
          <a:prstGeom prst="rect">
            <a:avLst/>
          </a:prstGeom>
          <a:noFill/>
        </p:spPr>
        <p:txBody>
          <a:bodyPr wrap="square" rtlCol="0">
            <a:spAutoFit/>
          </a:bodyPr>
          <a:lstStyle/>
          <a:p>
            <a:r>
              <a:rPr lang="en-US" sz="2400" b="1" dirty="0"/>
              <a:t>Self-consistent solution</a:t>
            </a:r>
          </a:p>
        </p:txBody>
      </p:sp>
      <p:graphicFrame>
        <p:nvGraphicFramePr>
          <p:cNvPr id="6" name="Object 5"/>
          <p:cNvGraphicFramePr>
            <a:graphicFrameLocks noChangeAspect="1"/>
          </p:cNvGraphicFramePr>
          <p:nvPr>
            <p:extLst>
              <p:ext uri="{D42A27DB-BD31-4B8C-83A1-F6EECF244321}">
                <p14:modId xmlns:p14="http://schemas.microsoft.com/office/powerpoint/2010/main" val="1686056289"/>
              </p:ext>
            </p:extLst>
          </p:nvPr>
        </p:nvGraphicFramePr>
        <p:xfrm>
          <a:off x="2400820" y="930244"/>
          <a:ext cx="2333754" cy="388959"/>
        </p:xfrm>
        <a:graphic>
          <a:graphicData uri="http://schemas.openxmlformats.org/presentationml/2006/ole">
            <mc:AlternateContent xmlns:mc="http://schemas.openxmlformats.org/markup-compatibility/2006">
              <mc:Choice xmlns:v="urn:schemas-microsoft-com:vml" Requires="v">
                <p:oleObj spid="_x0000_s282675" name="Equation" r:id="rId4" imgW="1371600" imgH="228600" progId="Equation.DSMT4">
                  <p:embed/>
                </p:oleObj>
              </mc:Choice>
              <mc:Fallback>
                <p:oleObj name="Equation" r:id="rId4" imgW="1371600" imgH="228600" progId="Equation.DSMT4">
                  <p:embed/>
                  <p:pic>
                    <p:nvPicPr>
                      <p:cNvPr id="6" name="Object 5"/>
                      <p:cNvPicPr/>
                      <p:nvPr/>
                    </p:nvPicPr>
                    <p:blipFill>
                      <a:blip r:embed="rId5"/>
                      <a:stretch>
                        <a:fillRect/>
                      </a:stretch>
                    </p:blipFill>
                    <p:spPr>
                      <a:xfrm>
                        <a:off x="2400820" y="930244"/>
                        <a:ext cx="2333754" cy="388959"/>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37161933"/>
              </p:ext>
            </p:extLst>
          </p:nvPr>
        </p:nvGraphicFramePr>
        <p:xfrm>
          <a:off x="2400820" y="1502508"/>
          <a:ext cx="2421016" cy="1438047"/>
        </p:xfrm>
        <a:graphic>
          <a:graphicData uri="http://schemas.openxmlformats.org/presentationml/2006/ole">
            <mc:AlternateContent xmlns:mc="http://schemas.openxmlformats.org/markup-compatibility/2006">
              <mc:Choice xmlns:v="urn:schemas-microsoft-com:vml" Requires="v">
                <p:oleObj spid="_x0000_s282676" name="Equation" r:id="rId6" imgW="1688760" imgH="1002960" progId="Equation.DSMT4">
                  <p:embed/>
                </p:oleObj>
              </mc:Choice>
              <mc:Fallback>
                <p:oleObj name="Equation" r:id="rId6" imgW="1688760" imgH="1002960" progId="Equation.DSMT4">
                  <p:embed/>
                  <p:pic>
                    <p:nvPicPr>
                      <p:cNvPr id="7" name="Object 6"/>
                      <p:cNvPicPr/>
                      <p:nvPr/>
                    </p:nvPicPr>
                    <p:blipFill>
                      <a:blip r:embed="rId7"/>
                      <a:stretch>
                        <a:fillRect/>
                      </a:stretch>
                    </p:blipFill>
                    <p:spPr>
                      <a:xfrm>
                        <a:off x="2400820" y="1502508"/>
                        <a:ext cx="2421016" cy="1438047"/>
                      </a:xfrm>
                      <a:prstGeom prst="rect">
                        <a:avLst/>
                      </a:prstGeom>
                      <a:solidFill>
                        <a:srgbClr val="FFC0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67912538"/>
              </p:ext>
            </p:extLst>
          </p:nvPr>
        </p:nvGraphicFramePr>
        <p:xfrm>
          <a:off x="2168578" y="3228859"/>
          <a:ext cx="8243887" cy="1112837"/>
        </p:xfrm>
        <a:graphic>
          <a:graphicData uri="http://schemas.openxmlformats.org/presentationml/2006/ole">
            <mc:AlternateContent xmlns:mc="http://schemas.openxmlformats.org/markup-compatibility/2006">
              <mc:Choice xmlns:v="urn:schemas-microsoft-com:vml" Requires="v">
                <p:oleObj spid="_x0000_s282677" name="Equation" r:id="rId8" imgW="4991040" imgH="672840" progId="Equation.DSMT4">
                  <p:embed/>
                </p:oleObj>
              </mc:Choice>
              <mc:Fallback>
                <p:oleObj name="Equation" r:id="rId8" imgW="4991040" imgH="672840" progId="Equation.DSMT4">
                  <p:embed/>
                  <p:pic>
                    <p:nvPicPr>
                      <p:cNvPr id="8" name="Object 7"/>
                      <p:cNvPicPr/>
                      <p:nvPr/>
                    </p:nvPicPr>
                    <p:blipFill>
                      <a:blip r:embed="rId9"/>
                      <a:stretch>
                        <a:fillRect/>
                      </a:stretch>
                    </p:blipFill>
                    <p:spPr>
                      <a:xfrm>
                        <a:off x="2168578" y="3228859"/>
                        <a:ext cx="8243887" cy="1112837"/>
                      </a:xfrm>
                      <a:prstGeom prst="rect">
                        <a:avLst/>
                      </a:prstGeom>
                      <a:solidFill>
                        <a:srgbClr val="EC86C8"/>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69085001"/>
              </p:ext>
            </p:extLst>
          </p:nvPr>
        </p:nvGraphicFramePr>
        <p:xfrm>
          <a:off x="2283071" y="4341695"/>
          <a:ext cx="4513263" cy="1365250"/>
        </p:xfrm>
        <a:graphic>
          <a:graphicData uri="http://schemas.openxmlformats.org/presentationml/2006/ole">
            <mc:AlternateContent xmlns:mc="http://schemas.openxmlformats.org/markup-compatibility/2006">
              <mc:Choice xmlns:v="urn:schemas-microsoft-com:vml" Requires="v">
                <p:oleObj spid="_x0000_s282678" name="Equation" r:id="rId10" imgW="3149280" imgH="952200" progId="Equation.DSMT4">
                  <p:embed/>
                </p:oleObj>
              </mc:Choice>
              <mc:Fallback>
                <p:oleObj name="Equation" r:id="rId10" imgW="3149280" imgH="952200" progId="Equation.DSMT4">
                  <p:embed/>
                  <p:pic>
                    <p:nvPicPr>
                      <p:cNvPr id="9" name="Object 8"/>
                      <p:cNvPicPr/>
                      <p:nvPr/>
                    </p:nvPicPr>
                    <p:blipFill>
                      <a:blip r:embed="rId11"/>
                      <a:stretch>
                        <a:fillRect/>
                      </a:stretch>
                    </p:blipFill>
                    <p:spPr>
                      <a:xfrm>
                        <a:off x="2283071" y="4341695"/>
                        <a:ext cx="4513263" cy="1365250"/>
                      </a:xfrm>
                      <a:prstGeom prst="rect">
                        <a:avLst/>
                      </a:prstGeom>
                      <a:solidFill>
                        <a:schemeClr val="accent4">
                          <a:lumMod val="60000"/>
                          <a:lumOff val="40000"/>
                        </a:schemeClr>
                      </a:solidFill>
                    </p:spPr>
                  </p:pic>
                </p:oleObj>
              </mc:Fallback>
            </mc:AlternateContent>
          </a:graphicData>
        </a:graphic>
      </p:graphicFrame>
      <p:sp>
        <p:nvSpPr>
          <p:cNvPr id="10" name="Curved Right Arrow 9"/>
          <p:cNvSpPr/>
          <p:nvPr/>
        </p:nvSpPr>
        <p:spPr>
          <a:xfrm rot="10800000" flipH="1">
            <a:off x="1634359" y="3785276"/>
            <a:ext cx="648711" cy="2466075"/>
          </a:xfrm>
          <a:prstGeom prst="curved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853798825"/>
              </p:ext>
            </p:extLst>
          </p:nvPr>
        </p:nvGraphicFramePr>
        <p:xfrm>
          <a:off x="2400821" y="5855787"/>
          <a:ext cx="2024817" cy="485956"/>
        </p:xfrm>
        <a:graphic>
          <a:graphicData uri="http://schemas.openxmlformats.org/presentationml/2006/ole">
            <mc:AlternateContent xmlns:mc="http://schemas.openxmlformats.org/markup-compatibility/2006">
              <mc:Choice xmlns:v="urn:schemas-microsoft-com:vml" Requires="v">
                <p:oleObj spid="_x0000_s282679" name="Equation" r:id="rId12" imgW="952200" imgH="228600" progId="Equation.DSMT4">
                  <p:embed/>
                </p:oleObj>
              </mc:Choice>
              <mc:Fallback>
                <p:oleObj name="Equation" r:id="rId12" imgW="952200" imgH="228600" progId="Equation.DSMT4">
                  <p:embed/>
                  <p:pic>
                    <p:nvPicPr>
                      <p:cNvPr id="11" name="Object 10"/>
                      <p:cNvPicPr/>
                      <p:nvPr/>
                    </p:nvPicPr>
                    <p:blipFill>
                      <a:blip r:embed="rId13"/>
                      <a:stretch>
                        <a:fillRect/>
                      </a:stretch>
                    </p:blipFill>
                    <p:spPr>
                      <a:xfrm>
                        <a:off x="2400821" y="5855787"/>
                        <a:ext cx="2024817" cy="485956"/>
                      </a:xfrm>
                      <a:prstGeom prst="rect">
                        <a:avLst/>
                      </a:prstGeom>
                      <a:solidFill>
                        <a:schemeClr val="accent2">
                          <a:lumMod val="20000"/>
                          <a:lumOff val="80000"/>
                        </a:schemeClr>
                      </a:solidFill>
                    </p:spPr>
                  </p:pic>
                </p:oleObj>
              </mc:Fallback>
            </mc:AlternateContent>
          </a:graphicData>
        </a:graphic>
      </p:graphicFrame>
      <p:sp>
        <p:nvSpPr>
          <p:cNvPr id="19" name="TextBox 18"/>
          <p:cNvSpPr txBox="1"/>
          <p:nvPr/>
        </p:nvSpPr>
        <p:spPr>
          <a:xfrm>
            <a:off x="1771339" y="-39384"/>
            <a:ext cx="8109679" cy="461665"/>
          </a:xfrm>
          <a:prstGeom prst="rect">
            <a:avLst/>
          </a:prstGeom>
          <a:noFill/>
        </p:spPr>
        <p:txBody>
          <a:bodyPr wrap="square" rtlCol="0">
            <a:spAutoFit/>
          </a:bodyPr>
          <a:lstStyle/>
          <a:p>
            <a:r>
              <a:rPr lang="en-US" sz="2400" b="1" dirty="0"/>
              <a:t>Numerical methods for solving the Kohn-Sham equations</a:t>
            </a:r>
          </a:p>
        </p:txBody>
      </p:sp>
    </p:spTree>
    <p:extLst>
      <p:ext uri="{BB962C8B-B14F-4D97-AF65-F5344CB8AC3E}">
        <p14:creationId xmlns:p14="http://schemas.microsoft.com/office/powerpoint/2010/main" val="344229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1853783" y="2549602"/>
            <a:ext cx="7944786" cy="461665"/>
          </a:xfrm>
          <a:prstGeom prst="rect">
            <a:avLst/>
          </a:prstGeom>
          <a:noFill/>
        </p:spPr>
        <p:txBody>
          <a:bodyPr wrap="square" rtlCol="0">
            <a:spAutoFit/>
          </a:bodyPr>
          <a:lstStyle/>
          <a:p>
            <a:r>
              <a:rPr lang="en-US" sz="2400" b="1" dirty="0"/>
              <a:t>Example for carbon</a:t>
            </a:r>
          </a:p>
        </p:txBody>
      </p:sp>
      <p:pic>
        <p:nvPicPr>
          <p:cNvPr id="6" name="Picture 5"/>
          <p:cNvPicPr>
            <a:picLocks noChangeAspect="1"/>
          </p:cNvPicPr>
          <p:nvPr/>
        </p:nvPicPr>
        <p:blipFill>
          <a:blip r:embed="rId4"/>
          <a:stretch>
            <a:fillRect/>
          </a:stretch>
        </p:blipFill>
        <p:spPr>
          <a:xfrm>
            <a:off x="6843166" y="289889"/>
            <a:ext cx="2700572" cy="3633144"/>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781200270"/>
              </p:ext>
            </p:extLst>
          </p:nvPr>
        </p:nvGraphicFramePr>
        <p:xfrm>
          <a:off x="2051894" y="2974408"/>
          <a:ext cx="7548563" cy="3208338"/>
        </p:xfrm>
        <a:graphic>
          <a:graphicData uri="http://schemas.openxmlformats.org/presentationml/2006/ole">
            <mc:AlternateContent xmlns:mc="http://schemas.openxmlformats.org/markup-compatibility/2006">
              <mc:Choice xmlns:v="urn:schemas-microsoft-com:vml" Requires="v">
                <p:oleObj spid="_x0000_s283669" name="Equation" r:id="rId5" imgW="4063680" imgH="1726920" progId="Equation.DSMT4">
                  <p:embed/>
                </p:oleObj>
              </mc:Choice>
              <mc:Fallback>
                <p:oleObj name="Equation" r:id="rId5" imgW="4063680" imgH="1726920" progId="Equation.DSMT4">
                  <p:embed/>
                  <p:pic>
                    <p:nvPicPr>
                      <p:cNvPr id="7" name="Object 6"/>
                      <p:cNvPicPr/>
                      <p:nvPr/>
                    </p:nvPicPr>
                    <p:blipFill>
                      <a:blip r:embed="rId6"/>
                      <a:stretch>
                        <a:fillRect/>
                      </a:stretch>
                    </p:blipFill>
                    <p:spPr>
                      <a:xfrm>
                        <a:off x="2051894" y="2974408"/>
                        <a:ext cx="7548563" cy="32083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16975015"/>
              </p:ext>
            </p:extLst>
          </p:nvPr>
        </p:nvGraphicFramePr>
        <p:xfrm>
          <a:off x="1981200" y="223009"/>
          <a:ext cx="4450575" cy="1959014"/>
        </p:xfrm>
        <a:graphic>
          <a:graphicData uri="http://schemas.openxmlformats.org/presentationml/2006/ole">
            <mc:AlternateContent xmlns:mc="http://schemas.openxmlformats.org/markup-compatibility/2006">
              <mc:Choice xmlns:v="urn:schemas-microsoft-com:vml" Requires="v">
                <p:oleObj spid="_x0000_s283670" name="Equation" r:id="rId7" imgW="2971800" imgH="1307880" progId="Equation.DSMT4">
                  <p:embed/>
                </p:oleObj>
              </mc:Choice>
              <mc:Fallback>
                <p:oleObj name="Equation" r:id="rId7" imgW="2971800" imgH="1307880" progId="Equation.DSMT4">
                  <p:embed/>
                  <p:pic>
                    <p:nvPicPr>
                      <p:cNvPr id="8" name="Object 7"/>
                      <p:cNvPicPr/>
                      <p:nvPr/>
                    </p:nvPicPr>
                    <p:blipFill>
                      <a:blip r:embed="rId8"/>
                      <a:stretch>
                        <a:fillRect/>
                      </a:stretch>
                    </p:blipFill>
                    <p:spPr>
                      <a:xfrm>
                        <a:off x="1981200" y="223009"/>
                        <a:ext cx="4450575" cy="1959014"/>
                      </a:xfrm>
                      <a:prstGeom prst="rect">
                        <a:avLst/>
                      </a:prstGeom>
                    </p:spPr>
                  </p:pic>
                </p:oleObj>
              </mc:Fallback>
            </mc:AlternateContent>
          </a:graphicData>
        </a:graphic>
      </p:graphicFrame>
    </p:spTree>
    <p:extLst>
      <p:ext uri="{BB962C8B-B14F-4D97-AF65-F5344CB8AC3E}">
        <p14:creationId xmlns:p14="http://schemas.microsoft.com/office/powerpoint/2010/main" val="262060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353456" y="154825"/>
            <a:ext cx="6790544" cy="461665"/>
          </a:xfrm>
          <a:prstGeom prst="rect">
            <a:avLst/>
          </a:prstGeom>
          <a:noFill/>
        </p:spPr>
        <p:txBody>
          <a:bodyPr wrap="square" rtlCol="0">
            <a:spAutoFit/>
          </a:bodyPr>
          <a:lstStyle/>
          <a:p>
            <a:r>
              <a:rPr lang="en-US" sz="2400" b="1" dirty="0"/>
              <a:t>Results for carbon</a:t>
            </a:r>
          </a:p>
        </p:txBody>
      </p:sp>
      <p:pic>
        <p:nvPicPr>
          <p:cNvPr id="6" name="Picture 5"/>
          <p:cNvPicPr>
            <a:picLocks noChangeAspect="1"/>
          </p:cNvPicPr>
          <p:nvPr/>
        </p:nvPicPr>
        <p:blipFill>
          <a:blip r:embed="rId3"/>
          <a:stretch>
            <a:fillRect/>
          </a:stretch>
        </p:blipFill>
        <p:spPr>
          <a:xfrm>
            <a:off x="1865047" y="999161"/>
            <a:ext cx="7767362" cy="5544626"/>
          </a:xfrm>
          <a:prstGeom prst="rect">
            <a:avLst/>
          </a:prstGeom>
        </p:spPr>
      </p:pic>
      <p:sp>
        <p:nvSpPr>
          <p:cNvPr id="7" name="TextBox 6"/>
          <p:cNvSpPr txBox="1"/>
          <p:nvPr/>
        </p:nvSpPr>
        <p:spPr>
          <a:xfrm>
            <a:off x="4121891" y="4555500"/>
            <a:ext cx="1708878" cy="461665"/>
          </a:xfrm>
          <a:prstGeom prst="rect">
            <a:avLst/>
          </a:prstGeom>
          <a:noFill/>
        </p:spPr>
        <p:txBody>
          <a:bodyPr wrap="square" rtlCol="0">
            <a:spAutoFit/>
          </a:bodyPr>
          <a:lstStyle/>
          <a:p>
            <a:r>
              <a:rPr lang="en-US" sz="2400" b="1" i="1" dirty="0"/>
              <a:t>r (Bohr)</a:t>
            </a:r>
          </a:p>
        </p:txBody>
      </p:sp>
      <p:sp>
        <p:nvSpPr>
          <p:cNvPr id="8" name="TextBox 7"/>
          <p:cNvSpPr txBox="1"/>
          <p:nvPr/>
        </p:nvSpPr>
        <p:spPr>
          <a:xfrm rot="16200000">
            <a:off x="923272" y="2378601"/>
            <a:ext cx="1438119" cy="461665"/>
          </a:xfrm>
          <a:prstGeom prst="rect">
            <a:avLst/>
          </a:prstGeom>
          <a:noFill/>
        </p:spPr>
        <p:txBody>
          <a:bodyPr wrap="square" rtlCol="0">
            <a:spAutoFit/>
          </a:bodyPr>
          <a:lstStyle/>
          <a:p>
            <a:r>
              <a:rPr lang="en-US" sz="2400" b="1" i="1" dirty="0" err="1"/>
              <a:t>P</a:t>
            </a:r>
            <a:r>
              <a:rPr lang="en-US" sz="2400" b="1" i="1" baseline="-25000" dirty="0" err="1"/>
              <a:t>nl</a:t>
            </a:r>
            <a:r>
              <a:rPr lang="en-US" sz="2400" b="1" i="1" dirty="0"/>
              <a:t>(r)</a:t>
            </a:r>
          </a:p>
        </p:txBody>
      </p:sp>
      <p:sp>
        <p:nvSpPr>
          <p:cNvPr id="9" name="TextBox 8"/>
          <p:cNvSpPr txBox="1"/>
          <p:nvPr/>
        </p:nvSpPr>
        <p:spPr>
          <a:xfrm>
            <a:off x="2994837" y="1659540"/>
            <a:ext cx="586563" cy="461665"/>
          </a:xfrm>
          <a:prstGeom prst="rect">
            <a:avLst/>
          </a:prstGeom>
          <a:noFill/>
        </p:spPr>
        <p:txBody>
          <a:bodyPr wrap="square" rtlCol="0">
            <a:spAutoFit/>
          </a:bodyPr>
          <a:lstStyle/>
          <a:p>
            <a:r>
              <a:rPr lang="en-US" sz="2400" b="1" i="1" dirty="0"/>
              <a:t>1s</a:t>
            </a:r>
          </a:p>
        </p:txBody>
      </p:sp>
      <p:sp>
        <p:nvSpPr>
          <p:cNvPr id="10" name="TextBox 9"/>
          <p:cNvSpPr txBox="1"/>
          <p:nvPr/>
        </p:nvSpPr>
        <p:spPr>
          <a:xfrm>
            <a:off x="6067951" y="4786332"/>
            <a:ext cx="586563" cy="461665"/>
          </a:xfrm>
          <a:prstGeom prst="rect">
            <a:avLst/>
          </a:prstGeom>
          <a:noFill/>
        </p:spPr>
        <p:txBody>
          <a:bodyPr wrap="square" rtlCol="0">
            <a:spAutoFit/>
          </a:bodyPr>
          <a:lstStyle/>
          <a:p>
            <a:r>
              <a:rPr lang="en-US" sz="2400" b="1" i="1" dirty="0"/>
              <a:t>2s</a:t>
            </a:r>
          </a:p>
        </p:txBody>
      </p:sp>
      <p:sp>
        <p:nvSpPr>
          <p:cNvPr id="11" name="TextBox 10"/>
          <p:cNvSpPr txBox="1"/>
          <p:nvPr/>
        </p:nvSpPr>
        <p:spPr>
          <a:xfrm>
            <a:off x="4503583" y="2866828"/>
            <a:ext cx="586563" cy="461665"/>
          </a:xfrm>
          <a:prstGeom prst="rect">
            <a:avLst/>
          </a:prstGeom>
          <a:noFill/>
        </p:spPr>
        <p:txBody>
          <a:bodyPr wrap="square" rtlCol="0">
            <a:spAutoFit/>
          </a:bodyPr>
          <a:lstStyle/>
          <a:p>
            <a:r>
              <a:rPr lang="en-US" sz="2400" b="1" i="1" dirty="0"/>
              <a:t>2p</a:t>
            </a:r>
          </a:p>
        </p:txBody>
      </p:sp>
      <p:cxnSp>
        <p:nvCxnSpPr>
          <p:cNvPr id="13" name="Straight Connector 12">
            <a:extLst>
              <a:ext uri="{FF2B5EF4-FFF2-40B4-BE49-F238E27FC236}">
                <a16:creationId xmlns:a16="http://schemas.microsoft.com/office/drawing/2014/main" id="{25E0881E-B7D3-4E1E-A6E9-3E9A8002415E}"/>
              </a:ext>
            </a:extLst>
          </p:cNvPr>
          <p:cNvCxnSpPr/>
          <p:nvPr/>
        </p:nvCxnSpPr>
        <p:spPr>
          <a:xfrm>
            <a:off x="9793357" y="5455925"/>
            <a:ext cx="1338469"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FBD48F-5103-4DD6-B721-1C074F9E5916}"/>
              </a:ext>
            </a:extLst>
          </p:cNvPr>
          <p:cNvCxnSpPr/>
          <p:nvPr/>
        </p:nvCxnSpPr>
        <p:spPr>
          <a:xfrm>
            <a:off x="9604514" y="2866828"/>
            <a:ext cx="1338469"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99ED6B-0407-4970-AA66-CFD426DFEAED}"/>
              </a:ext>
            </a:extLst>
          </p:cNvPr>
          <p:cNvCxnSpPr/>
          <p:nvPr/>
        </p:nvCxnSpPr>
        <p:spPr>
          <a:xfrm>
            <a:off x="9632409" y="3398525"/>
            <a:ext cx="1338469"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9AC6278-E2B5-4763-BA72-8F9B795473CF}"/>
              </a:ext>
            </a:extLst>
          </p:cNvPr>
          <p:cNvSpPr txBox="1"/>
          <p:nvPr/>
        </p:nvSpPr>
        <p:spPr>
          <a:xfrm>
            <a:off x="9782887" y="4994260"/>
            <a:ext cx="1338469" cy="461665"/>
          </a:xfrm>
          <a:prstGeom prst="rect">
            <a:avLst/>
          </a:prstGeom>
          <a:noFill/>
        </p:spPr>
        <p:txBody>
          <a:bodyPr wrap="square" rtlCol="0">
            <a:spAutoFit/>
          </a:bodyPr>
          <a:lstStyle/>
          <a:p>
            <a:pPr algn="l"/>
            <a:r>
              <a:rPr lang="en-US" sz="2400" b="1" dirty="0"/>
              <a:t>-20.0 Ry</a:t>
            </a:r>
          </a:p>
        </p:txBody>
      </p:sp>
      <p:sp>
        <p:nvSpPr>
          <p:cNvPr id="17" name="TextBox 16">
            <a:extLst>
              <a:ext uri="{FF2B5EF4-FFF2-40B4-BE49-F238E27FC236}">
                <a16:creationId xmlns:a16="http://schemas.microsoft.com/office/drawing/2014/main" id="{8639B197-E719-4894-951B-79B29B3C43FC}"/>
              </a:ext>
            </a:extLst>
          </p:cNvPr>
          <p:cNvSpPr txBox="1"/>
          <p:nvPr/>
        </p:nvSpPr>
        <p:spPr>
          <a:xfrm>
            <a:off x="9746543" y="2967335"/>
            <a:ext cx="1491299" cy="461665"/>
          </a:xfrm>
          <a:prstGeom prst="rect">
            <a:avLst/>
          </a:prstGeom>
          <a:noFill/>
        </p:spPr>
        <p:txBody>
          <a:bodyPr wrap="square" rtlCol="0">
            <a:spAutoFit/>
          </a:bodyPr>
          <a:lstStyle/>
          <a:p>
            <a:pPr algn="l"/>
            <a:r>
              <a:rPr lang="en-US" sz="2400" b="1" dirty="0"/>
              <a:t>-1.0 Ry</a:t>
            </a:r>
          </a:p>
        </p:txBody>
      </p:sp>
      <p:sp>
        <p:nvSpPr>
          <p:cNvPr id="18" name="TextBox 17">
            <a:extLst>
              <a:ext uri="{FF2B5EF4-FFF2-40B4-BE49-F238E27FC236}">
                <a16:creationId xmlns:a16="http://schemas.microsoft.com/office/drawing/2014/main" id="{38957A40-3636-43E0-90FA-FD3C05AE25E2}"/>
              </a:ext>
            </a:extLst>
          </p:cNvPr>
          <p:cNvSpPr txBox="1"/>
          <p:nvPr/>
        </p:nvSpPr>
        <p:spPr>
          <a:xfrm>
            <a:off x="9743134" y="2436588"/>
            <a:ext cx="1338469" cy="461665"/>
          </a:xfrm>
          <a:prstGeom prst="rect">
            <a:avLst/>
          </a:prstGeom>
          <a:noFill/>
        </p:spPr>
        <p:txBody>
          <a:bodyPr wrap="square" rtlCol="0">
            <a:spAutoFit/>
          </a:bodyPr>
          <a:lstStyle/>
          <a:p>
            <a:pPr algn="l"/>
            <a:r>
              <a:rPr lang="en-US" sz="2400" b="1" dirty="0"/>
              <a:t>-0.4 Ry</a:t>
            </a:r>
          </a:p>
        </p:txBody>
      </p:sp>
      <p:sp>
        <p:nvSpPr>
          <p:cNvPr id="19" name="TextBox 18">
            <a:extLst>
              <a:ext uri="{FF2B5EF4-FFF2-40B4-BE49-F238E27FC236}">
                <a16:creationId xmlns:a16="http://schemas.microsoft.com/office/drawing/2014/main" id="{7D904782-6603-42FD-A6A3-741AB80B104C}"/>
              </a:ext>
            </a:extLst>
          </p:cNvPr>
          <p:cNvSpPr txBox="1"/>
          <p:nvPr/>
        </p:nvSpPr>
        <p:spPr>
          <a:xfrm>
            <a:off x="11353800" y="5017165"/>
            <a:ext cx="535453" cy="461665"/>
          </a:xfrm>
          <a:prstGeom prst="rect">
            <a:avLst/>
          </a:prstGeom>
          <a:noFill/>
        </p:spPr>
        <p:txBody>
          <a:bodyPr wrap="square" rtlCol="0">
            <a:spAutoFit/>
          </a:bodyPr>
          <a:lstStyle/>
          <a:p>
            <a:pPr algn="l"/>
            <a:r>
              <a:rPr lang="en-US" sz="2400" b="1" i="1" dirty="0"/>
              <a:t>1s</a:t>
            </a:r>
          </a:p>
        </p:txBody>
      </p:sp>
      <p:sp>
        <p:nvSpPr>
          <p:cNvPr id="20" name="TextBox 19">
            <a:extLst>
              <a:ext uri="{FF2B5EF4-FFF2-40B4-BE49-F238E27FC236}">
                <a16:creationId xmlns:a16="http://schemas.microsoft.com/office/drawing/2014/main" id="{E7789F45-E459-476D-9F1C-1E705AE073EA}"/>
              </a:ext>
            </a:extLst>
          </p:cNvPr>
          <p:cNvSpPr txBox="1"/>
          <p:nvPr/>
        </p:nvSpPr>
        <p:spPr>
          <a:xfrm>
            <a:off x="11081603" y="3127513"/>
            <a:ext cx="924867" cy="461658"/>
          </a:xfrm>
          <a:prstGeom prst="rect">
            <a:avLst/>
          </a:prstGeom>
          <a:noFill/>
        </p:spPr>
        <p:txBody>
          <a:bodyPr wrap="square" rtlCol="0">
            <a:spAutoFit/>
          </a:bodyPr>
          <a:lstStyle/>
          <a:p>
            <a:pPr algn="l"/>
            <a:r>
              <a:rPr lang="en-US" sz="2400" b="1" i="1" dirty="0"/>
              <a:t>2s</a:t>
            </a:r>
          </a:p>
        </p:txBody>
      </p:sp>
      <p:sp>
        <p:nvSpPr>
          <p:cNvPr id="21" name="TextBox 20">
            <a:extLst>
              <a:ext uri="{FF2B5EF4-FFF2-40B4-BE49-F238E27FC236}">
                <a16:creationId xmlns:a16="http://schemas.microsoft.com/office/drawing/2014/main" id="{5453C0FD-7B86-487E-B01E-6ADA27FDA2F0}"/>
              </a:ext>
            </a:extLst>
          </p:cNvPr>
          <p:cNvSpPr txBox="1"/>
          <p:nvPr/>
        </p:nvSpPr>
        <p:spPr>
          <a:xfrm>
            <a:off x="11101483" y="2564293"/>
            <a:ext cx="924867" cy="461658"/>
          </a:xfrm>
          <a:prstGeom prst="rect">
            <a:avLst/>
          </a:prstGeom>
          <a:noFill/>
        </p:spPr>
        <p:txBody>
          <a:bodyPr wrap="square" rtlCol="0">
            <a:spAutoFit/>
          </a:bodyPr>
          <a:lstStyle/>
          <a:p>
            <a:pPr algn="l"/>
            <a:r>
              <a:rPr lang="en-US" sz="2400" b="1" i="1" dirty="0"/>
              <a:t>2p</a:t>
            </a:r>
          </a:p>
        </p:txBody>
      </p:sp>
      <p:sp>
        <p:nvSpPr>
          <p:cNvPr id="22" name="TextBox 21">
            <a:extLst>
              <a:ext uri="{FF2B5EF4-FFF2-40B4-BE49-F238E27FC236}">
                <a16:creationId xmlns:a16="http://schemas.microsoft.com/office/drawing/2014/main" id="{D54EEAB4-39C0-43D1-86C6-5360C4CD1A88}"/>
              </a:ext>
            </a:extLst>
          </p:cNvPr>
          <p:cNvSpPr txBox="1"/>
          <p:nvPr/>
        </p:nvSpPr>
        <p:spPr>
          <a:xfrm>
            <a:off x="9632409" y="1379170"/>
            <a:ext cx="2393941" cy="830997"/>
          </a:xfrm>
          <a:prstGeom prst="rect">
            <a:avLst/>
          </a:prstGeom>
          <a:noFill/>
        </p:spPr>
        <p:txBody>
          <a:bodyPr wrap="square" rtlCol="0">
            <a:spAutoFit/>
          </a:bodyPr>
          <a:lstStyle/>
          <a:p>
            <a:pPr algn="l"/>
            <a:r>
              <a:rPr lang="en-US" sz="2400" b="1" dirty="0"/>
              <a:t>Lagrange multipliers</a:t>
            </a:r>
          </a:p>
        </p:txBody>
      </p:sp>
    </p:spTree>
    <p:extLst>
      <p:ext uri="{BB962C8B-B14F-4D97-AF65-F5344CB8AC3E}">
        <p14:creationId xmlns:p14="http://schemas.microsoft.com/office/powerpoint/2010/main" val="168576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p:cNvPicPr>
            <a:picLocks noChangeAspect="1"/>
          </p:cNvPicPr>
          <p:nvPr/>
        </p:nvPicPr>
        <p:blipFill>
          <a:blip r:embed="rId3"/>
          <a:stretch>
            <a:fillRect/>
          </a:stretch>
        </p:blipFill>
        <p:spPr>
          <a:xfrm>
            <a:off x="2557463" y="1300163"/>
            <a:ext cx="7077075" cy="4257675"/>
          </a:xfrm>
          <a:prstGeom prst="rect">
            <a:avLst/>
          </a:prstGeom>
        </p:spPr>
      </p:pic>
      <p:sp>
        <p:nvSpPr>
          <p:cNvPr id="6" name="TextBox 5"/>
          <p:cNvSpPr txBox="1"/>
          <p:nvPr/>
        </p:nvSpPr>
        <p:spPr>
          <a:xfrm>
            <a:off x="3289005" y="2264736"/>
            <a:ext cx="1499190" cy="461665"/>
          </a:xfrm>
          <a:prstGeom prst="rect">
            <a:avLst/>
          </a:prstGeom>
          <a:noFill/>
        </p:spPr>
        <p:txBody>
          <a:bodyPr wrap="square" rtlCol="0">
            <a:spAutoFit/>
          </a:bodyPr>
          <a:lstStyle/>
          <a:p>
            <a:r>
              <a:rPr lang="en-US" sz="2400" b="1" i="1" dirty="0" err="1"/>
              <a:t>n</a:t>
            </a:r>
            <a:r>
              <a:rPr lang="en-US" sz="2400" b="1" i="1" baseline="-25000" dirty="0" err="1"/>
              <a:t>core</a:t>
            </a:r>
            <a:r>
              <a:rPr lang="en-US" sz="2400" b="1" i="1" dirty="0"/>
              <a:t>(r)</a:t>
            </a:r>
          </a:p>
        </p:txBody>
      </p:sp>
      <p:sp>
        <p:nvSpPr>
          <p:cNvPr id="7" name="TextBox 6"/>
          <p:cNvSpPr txBox="1"/>
          <p:nvPr/>
        </p:nvSpPr>
        <p:spPr>
          <a:xfrm>
            <a:off x="4993759" y="3926962"/>
            <a:ext cx="1499190" cy="461665"/>
          </a:xfrm>
          <a:prstGeom prst="rect">
            <a:avLst/>
          </a:prstGeom>
          <a:noFill/>
        </p:spPr>
        <p:txBody>
          <a:bodyPr wrap="square" rtlCol="0">
            <a:spAutoFit/>
          </a:bodyPr>
          <a:lstStyle/>
          <a:p>
            <a:r>
              <a:rPr lang="en-US" sz="2400" b="1" i="1" dirty="0" err="1"/>
              <a:t>n</a:t>
            </a:r>
            <a:r>
              <a:rPr lang="en-US" sz="2400" b="1" i="1" baseline="-25000" dirty="0" err="1"/>
              <a:t>val</a:t>
            </a:r>
            <a:r>
              <a:rPr lang="en-US" sz="2400" b="1" i="1" dirty="0"/>
              <a:t>(r)</a:t>
            </a:r>
          </a:p>
        </p:txBody>
      </p:sp>
      <p:sp>
        <p:nvSpPr>
          <p:cNvPr id="8" name="TextBox 7"/>
          <p:cNvSpPr txBox="1"/>
          <p:nvPr/>
        </p:nvSpPr>
        <p:spPr>
          <a:xfrm>
            <a:off x="5601325" y="5351490"/>
            <a:ext cx="1708878" cy="461665"/>
          </a:xfrm>
          <a:prstGeom prst="rect">
            <a:avLst/>
          </a:prstGeom>
          <a:noFill/>
        </p:spPr>
        <p:txBody>
          <a:bodyPr wrap="square" rtlCol="0">
            <a:spAutoFit/>
          </a:bodyPr>
          <a:lstStyle/>
          <a:p>
            <a:r>
              <a:rPr lang="en-US" sz="2400" b="1" i="1" dirty="0"/>
              <a:t>r (Bohr)</a:t>
            </a:r>
          </a:p>
        </p:txBody>
      </p:sp>
      <p:sp>
        <p:nvSpPr>
          <p:cNvPr id="9" name="TextBox 8"/>
          <p:cNvSpPr txBox="1"/>
          <p:nvPr/>
        </p:nvSpPr>
        <p:spPr>
          <a:xfrm rot="16200000">
            <a:off x="1628285" y="2920174"/>
            <a:ext cx="1708878" cy="461665"/>
          </a:xfrm>
          <a:prstGeom prst="rect">
            <a:avLst/>
          </a:prstGeom>
          <a:noFill/>
        </p:spPr>
        <p:txBody>
          <a:bodyPr wrap="square" rtlCol="0">
            <a:spAutoFit/>
          </a:bodyPr>
          <a:lstStyle/>
          <a:p>
            <a:r>
              <a:rPr lang="en-US" sz="2400" b="1" i="1" dirty="0"/>
              <a:t>n r</a:t>
            </a:r>
            <a:r>
              <a:rPr lang="en-US" sz="2400" b="1" i="1" baseline="30000" dirty="0"/>
              <a:t>2</a:t>
            </a:r>
            <a:r>
              <a:rPr lang="en-US" sz="2400" b="1" i="1" dirty="0"/>
              <a:t>/4p</a:t>
            </a:r>
          </a:p>
        </p:txBody>
      </p:sp>
      <p:sp>
        <p:nvSpPr>
          <p:cNvPr id="10" name="TextBox 9">
            <a:extLst>
              <a:ext uri="{FF2B5EF4-FFF2-40B4-BE49-F238E27FC236}">
                <a16:creationId xmlns:a16="http://schemas.microsoft.com/office/drawing/2014/main" id="{C475FC5A-7CBD-48F4-917F-7E10F6D33A21}"/>
              </a:ext>
            </a:extLst>
          </p:cNvPr>
          <p:cNvSpPr txBox="1"/>
          <p:nvPr/>
        </p:nvSpPr>
        <p:spPr>
          <a:xfrm>
            <a:off x="1325217" y="265043"/>
            <a:ext cx="7077075" cy="461665"/>
          </a:xfrm>
          <a:prstGeom prst="rect">
            <a:avLst/>
          </a:prstGeom>
          <a:noFill/>
        </p:spPr>
        <p:txBody>
          <a:bodyPr wrap="square" rtlCol="0">
            <a:spAutoFit/>
          </a:bodyPr>
          <a:lstStyle/>
          <a:p>
            <a:pPr algn="l"/>
            <a:r>
              <a:rPr lang="en-US" sz="2400" b="1" dirty="0"/>
              <a:t>Electron density</a:t>
            </a:r>
          </a:p>
        </p:txBody>
      </p:sp>
    </p:spTree>
    <p:extLst>
      <p:ext uri="{BB962C8B-B14F-4D97-AF65-F5344CB8AC3E}">
        <p14:creationId xmlns:p14="http://schemas.microsoft.com/office/powerpoint/2010/main" val="15747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2151321" y="520996"/>
            <a:ext cx="3742660" cy="461665"/>
          </a:xfrm>
          <a:prstGeom prst="rect">
            <a:avLst/>
          </a:prstGeom>
          <a:noFill/>
        </p:spPr>
        <p:txBody>
          <a:bodyPr wrap="square" rtlCol="0">
            <a:spAutoFit/>
          </a:bodyPr>
          <a:lstStyle/>
          <a:p>
            <a:r>
              <a:rPr lang="en-US" sz="2400" b="1" dirty="0"/>
              <a:t>Example for Cu</a:t>
            </a:r>
          </a:p>
        </p:txBody>
      </p:sp>
      <p:pic>
        <p:nvPicPr>
          <p:cNvPr id="6" name="Picture 5"/>
          <p:cNvPicPr>
            <a:picLocks noChangeAspect="1"/>
          </p:cNvPicPr>
          <p:nvPr/>
        </p:nvPicPr>
        <p:blipFill>
          <a:blip r:embed="rId3"/>
          <a:stretch>
            <a:fillRect/>
          </a:stretch>
        </p:blipFill>
        <p:spPr>
          <a:xfrm>
            <a:off x="7990811" y="421980"/>
            <a:ext cx="2781300" cy="3143250"/>
          </a:xfrm>
          <a:prstGeom prst="rect">
            <a:avLst/>
          </a:prstGeom>
        </p:spPr>
      </p:pic>
      <p:sp>
        <p:nvSpPr>
          <p:cNvPr id="7" name="TextBox 6"/>
          <p:cNvSpPr txBox="1"/>
          <p:nvPr/>
        </p:nvSpPr>
        <p:spPr>
          <a:xfrm>
            <a:off x="2587256" y="1127052"/>
            <a:ext cx="4956544" cy="461665"/>
          </a:xfrm>
          <a:prstGeom prst="rect">
            <a:avLst/>
          </a:prstGeom>
          <a:noFill/>
        </p:spPr>
        <p:txBody>
          <a:bodyPr wrap="square" rtlCol="0">
            <a:spAutoFit/>
          </a:bodyPr>
          <a:lstStyle/>
          <a:p>
            <a:r>
              <a:rPr lang="en-US" sz="2400" b="1" i="1" dirty="0"/>
              <a:t>1s</a:t>
            </a:r>
            <a:r>
              <a:rPr lang="en-US" sz="2400" b="1" i="1" baseline="30000" dirty="0"/>
              <a:t>2</a:t>
            </a:r>
            <a:r>
              <a:rPr lang="en-US" sz="2400" b="1" i="1" dirty="0"/>
              <a:t>2s</a:t>
            </a:r>
            <a:r>
              <a:rPr lang="en-US" sz="2400" b="1" i="1" baseline="30000" dirty="0"/>
              <a:t>2</a:t>
            </a:r>
            <a:r>
              <a:rPr lang="en-US" sz="2400" b="1" i="1" dirty="0"/>
              <a:t>2p</a:t>
            </a:r>
            <a:r>
              <a:rPr lang="en-US" sz="2400" b="1" i="1" baseline="30000" dirty="0"/>
              <a:t>6</a:t>
            </a:r>
            <a:r>
              <a:rPr lang="en-US" sz="2400" b="1" i="1" dirty="0"/>
              <a:t>3s</a:t>
            </a:r>
            <a:r>
              <a:rPr lang="en-US" sz="2400" b="1" i="1" baseline="30000" dirty="0"/>
              <a:t>2</a:t>
            </a:r>
            <a:r>
              <a:rPr lang="en-US" sz="2400" b="1" i="1" dirty="0"/>
              <a:t>3p</a:t>
            </a:r>
            <a:r>
              <a:rPr lang="en-US" sz="2400" b="1" i="1" baseline="30000" dirty="0"/>
              <a:t>6</a:t>
            </a:r>
            <a:r>
              <a:rPr lang="en-US" sz="2400" b="1" i="1" dirty="0"/>
              <a:t>3d</a:t>
            </a:r>
            <a:r>
              <a:rPr lang="en-US" sz="2400" b="1" i="1" baseline="30000" dirty="0"/>
              <a:t>10</a:t>
            </a:r>
            <a:r>
              <a:rPr lang="en-US" sz="2400" b="1" i="1" dirty="0"/>
              <a:t>4s</a:t>
            </a:r>
            <a:r>
              <a:rPr lang="en-US" sz="2400" b="1" i="1" baseline="30000" dirty="0"/>
              <a:t>1</a:t>
            </a:r>
          </a:p>
        </p:txBody>
      </p:sp>
      <p:pic>
        <p:nvPicPr>
          <p:cNvPr id="8" name="Picture 7"/>
          <p:cNvPicPr>
            <a:picLocks noChangeAspect="1"/>
          </p:cNvPicPr>
          <p:nvPr/>
        </p:nvPicPr>
        <p:blipFill rotWithShape="1">
          <a:blip r:embed="rId4"/>
          <a:srcRect l="6019" b="21405"/>
          <a:stretch/>
        </p:blipFill>
        <p:spPr>
          <a:xfrm>
            <a:off x="2037907" y="1498158"/>
            <a:ext cx="5952904" cy="4252137"/>
          </a:xfrm>
          <a:prstGeom prst="rect">
            <a:avLst/>
          </a:prstGeom>
        </p:spPr>
      </p:pic>
      <p:sp>
        <p:nvSpPr>
          <p:cNvPr id="9" name="TextBox 8"/>
          <p:cNvSpPr txBox="1"/>
          <p:nvPr/>
        </p:nvSpPr>
        <p:spPr>
          <a:xfrm>
            <a:off x="4408387" y="5750295"/>
            <a:ext cx="1708878" cy="461665"/>
          </a:xfrm>
          <a:prstGeom prst="rect">
            <a:avLst/>
          </a:prstGeom>
          <a:noFill/>
        </p:spPr>
        <p:txBody>
          <a:bodyPr wrap="square" rtlCol="0">
            <a:spAutoFit/>
          </a:bodyPr>
          <a:lstStyle/>
          <a:p>
            <a:r>
              <a:rPr lang="en-US" sz="2400" b="1" i="1" dirty="0"/>
              <a:t>r (Bohr)</a:t>
            </a:r>
          </a:p>
        </p:txBody>
      </p:sp>
      <p:sp>
        <p:nvSpPr>
          <p:cNvPr id="11" name="TextBox 10"/>
          <p:cNvSpPr txBox="1"/>
          <p:nvPr/>
        </p:nvSpPr>
        <p:spPr>
          <a:xfrm>
            <a:off x="2765574" y="1828005"/>
            <a:ext cx="1499190" cy="461665"/>
          </a:xfrm>
          <a:prstGeom prst="rect">
            <a:avLst/>
          </a:prstGeom>
          <a:noFill/>
        </p:spPr>
        <p:txBody>
          <a:bodyPr wrap="square" rtlCol="0">
            <a:spAutoFit/>
          </a:bodyPr>
          <a:lstStyle/>
          <a:p>
            <a:r>
              <a:rPr lang="en-US" sz="2400" b="1" i="1" dirty="0" err="1"/>
              <a:t>n</a:t>
            </a:r>
            <a:r>
              <a:rPr lang="en-US" sz="2400" b="1" i="1" baseline="-25000" dirty="0" err="1"/>
              <a:t>core</a:t>
            </a:r>
            <a:r>
              <a:rPr lang="en-US" sz="2400" b="1" i="1" dirty="0"/>
              <a:t>(r)</a:t>
            </a:r>
          </a:p>
        </p:txBody>
      </p:sp>
      <p:sp>
        <p:nvSpPr>
          <p:cNvPr id="12" name="TextBox 11"/>
          <p:cNvSpPr txBox="1"/>
          <p:nvPr/>
        </p:nvSpPr>
        <p:spPr>
          <a:xfrm>
            <a:off x="3696585" y="4128981"/>
            <a:ext cx="1499190" cy="461665"/>
          </a:xfrm>
          <a:prstGeom prst="rect">
            <a:avLst/>
          </a:prstGeom>
          <a:noFill/>
        </p:spPr>
        <p:txBody>
          <a:bodyPr wrap="square" rtlCol="0">
            <a:spAutoFit/>
          </a:bodyPr>
          <a:lstStyle/>
          <a:p>
            <a:r>
              <a:rPr lang="en-US" sz="2400" b="1" i="1" dirty="0" err="1"/>
              <a:t>n</a:t>
            </a:r>
            <a:r>
              <a:rPr lang="en-US" sz="2400" b="1" i="1" baseline="-25000" dirty="0" err="1"/>
              <a:t>vale</a:t>
            </a:r>
            <a:r>
              <a:rPr lang="en-US" sz="2400" b="1" i="1" dirty="0"/>
              <a:t>(r)</a:t>
            </a:r>
          </a:p>
        </p:txBody>
      </p:sp>
      <p:sp>
        <p:nvSpPr>
          <p:cNvPr id="13" name="Right Brace 12"/>
          <p:cNvSpPr/>
          <p:nvPr/>
        </p:nvSpPr>
        <p:spPr>
          <a:xfrm rot="5400000">
            <a:off x="3143030" y="1309185"/>
            <a:ext cx="265814" cy="102072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4" name="TextBox 13"/>
          <p:cNvSpPr txBox="1"/>
          <p:nvPr/>
        </p:nvSpPr>
        <p:spPr>
          <a:xfrm rot="16200000">
            <a:off x="952636" y="3198167"/>
            <a:ext cx="1708878" cy="461665"/>
          </a:xfrm>
          <a:prstGeom prst="rect">
            <a:avLst/>
          </a:prstGeom>
          <a:noFill/>
        </p:spPr>
        <p:txBody>
          <a:bodyPr wrap="square" rtlCol="0">
            <a:spAutoFit/>
          </a:bodyPr>
          <a:lstStyle/>
          <a:p>
            <a:r>
              <a:rPr lang="en-US" sz="2400" b="1" i="1" dirty="0"/>
              <a:t>n r</a:t>
            </a:r>
            <a:r>
              <a:rPr lang="en-US" sz="2400" b="1" i="1" baseline="30000" dirty="0"/>
              <a:t>2</a:t>
            </a:r>
            <a:r>
              <a:rPr lang="en-US" sz="2400" b="1" i="1" dirty="0"/>
              <a:t>/4p</a:t>
            </a:r>
          </a:p>
        </p:txBody>
      </p:sp>
    </p:spTree>
    <p:extLst>
      <p:ext uri="{BB962C8B-B14F-4D97-AF65-F5344CB8AC3E}">
        <p14:creationId xmlns:p14="http://schemas.microsoft.com/office/powerpoint/2010/main" val="266365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04/22/2020</a:t>
            </a:r>
            <a:endParaRPr lang="en-US" dirty="0"/>
          </a:p>
        </p:txBody>
      </p:sp>
      <p:sp>
        <p:nvSpPr>
          <p:cNvPr id="3" name="Footer Placeholder 2"/>
          <p:cNvSpPr>
            <a:spLocks noGrp="1"/>
          </p:cNvSpPr>
          <p:nvPr>
            <p:ph type="ftr" sz="quarter" idx="11"/>
          </p:nvPr>
        </p:nvSpPr>
        <p:spPr/>
        <p:txBody>
          <a:bodyPr/>
          <a:lstStyle/>
          <a:p>
            <a:r>
              <a:rPr lang="en-US"/>
              <a:t>PHY 742 -- Spring 2020 --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p:cNvPicPr>
            <a:picLocks noChangeAspect="1"/>
          </p:cNvPicPr>
          <p:nvPr/>
        </p:nvPicPr>
        <p:blipFill>
          <a:blip r:embed="rId3"/>
          <a:stretch>
            <a:fillRect/>
          </a:stretch>
        </p:blipFill>
        <p:spPr>
          <a:xfrm>
            <a:off x="2581275" y="733425"/>
            <a:ext cx="7029450" cy="5391150"/>
          </a:xfrm>
          <a:prstGeom prst="rect">
            <a:avLst/>
          </a:prstGeom>
        </p:spPr>
      </p:pic>
      <p:sp>
        <p:nvSpPr>
          <p:cNvPr id="6" name="TextBox 5"/>
          <p:cNvSpPr txBox="1"/>
          <p:nvPr/>
        </p:nvSpPr>
        <p:spPr>
          <a:xfrm>
            <a:off x="4989924" y="4915555"/>
            <a:ext cx="1708878" cy="461665"/>
          </a:xfrm>
          <a:prstGeom prst="rect">
            <a:avLst/>
          </a:prstGeom>
          <a:noFill/>
        </p:spPr>
        <p:txBody>
          <a:bodyPr wrap="square" rtlCol="0">
            <a:spAutoFit/>
          </a:bodyPr>
          <a:lstStyle/>
          <a:p>
            <a:r>
              <a:rPr lang="en-US" sz="2400" i="1" dirty="0">
                <a:latin typeface="+mj-lt"/>
              </a:rPr>
              <a:t>r (Bohr)</a:t>
            </a:r>
          </a:p>
        </p:txBody>
      </p:sp>
      <p:sp>
        <p:nvSpPr>
          <p:cNvPr id="7" name="TextBox 6"/>
          <p:cNvSpPr txBox="1"/>
          <p:nvPr/>
        </p:nvSpPr>
        <p:spPr>
          <a:xfrm>
            <a:off x="5691963" y="2967336"/>
            <a:ext cx="606056" cy="461665"/>
          </a:xfrm>
          <a:prstGeom prst="rect">
            <a:avLst/>
          </a:prstGeom>
          <a:noFill/>
        </p:spPr>
        <p:txBody>
          <a:bodyPr wrap="square" rtlCol="0">
            <a:spAutoFit/>
          </a:bodyPr>
          <a:lstStyle/>
          <a:p>
            <a:r>
              <a:rPr lang="en-US" sz="2400" i="1" dirty="0">
                <a:latin typeface="+mj-lt"/>
              </a:rPr>
              <a:t>4s</a:t>
            </a:r>
          </a:p>
        </p:txBody>
      </p:sp>
      <p:sp>
        <p:nvSpPr>
          <p:cNvPr id="8" name="TextBox 7"/>
          <p:cNvSpPr txBox="1"/>
          <p:nvPr/>
        </p:nvSpPr>
        <p:spPr>
          <a:xfrm>
            <a:off x="5844363" y="2024589"/>
            <a:ext cx="606056" cy="461665"/>
          </a:xfrm>
          <a:prstGeom prst="rect">
            <a:avLst/>
          </a:prstGeom>
          <a:noFill/>
        </p:spPr>
        <p:txBody>
          <a:bodyPr wrap="square" rtlCol="0">
            <a:spAutoFit/>
          </a:bodyPr>
          <a:lstStyle/>
          <a:p>
            <a:r>
              <a:rPr lang="en-US" sz="2400" i="1" dirty="0">
                <a:latin typeface="+mj-lt"/>
              </a:rPr>
              <a:t>4p</a:t>
            </a:r>
          </a:p>
        </p:txBody>
      </p:sp>
      <p:sp>
        <p:nvSpPr>
          <p:cNvPr id="9" name="TextBox 8"/>
          <p:cNvSpPr txBox="1"/>
          <p:nvPr/>
        </p:nvSpPr>
        <p:spPr>
          <a:xfrm>
            <a:off x="3763925" y="1911170"/>
            <a:ext cx="606056" cy="461665"/>
          </a:xfrm>
          <a:prstGeom prst="rect">
            <a:avLst/>
          </a:prstGeom>
          <a:noFill/>
        </p:spPr>
        <p:txBody>
          <a:bodyPr wrap="square" rtlCol="0">
            <a:spAutoFit/>
          </a:bodyPr>
          <a:lstStyle/>
          <a:p>
            <a:r>
              <a:rPr lang="en-US" sz="2400" i="1" dirty="0">
                <a:latin typeface="+mj-lt"/>
              </a:rPr>
              <a:t>3d</a:t>
            </a:r>
          </a:p>
        </p:txBody>
      </p:sp>
      <p:sp>
        <p:nvSpPr>
          <p:cNvPr id="10" name="TextBox 9"/>
          <p:cNvSpPr txBox="1"/>
          <p:nvPr/>
        </p:nvSpPr>
        <p:spPr>
          <a:xfrm>
            <a:off x="3331528" y="1404352"/>
            <a:ext cx="606056" cy="461665"/>
          </a:xfrm>
          <a:prstGeom prst="rect">
            <a:avLst/>
          </a:prstGeom>
          <a:noFill/>
        </p:spPr>
        <p:txBody>
          <a:bodyPr wrap="square" rtlCol="0">
            <a:spAutoFit/>
          </a:bodyPr>
          <a:lstStyle/>
          <a:p>
            <a:r>
              <a:rPr lang="en-US" sz="2400" i="1" dirty="0">
                <a:latin typeface="+mj-lt"/>
              </a:rPr>
              <a:t>3s</a:t>
            </a:r>
          </a:p>
        </p:txBody>
      </p:sp>
      <p:sp>
        <p:nvSpPr>
          <p:cNvPr id="11" name="TextBox 10"/>
          <p:cNvSpPr txBox="1"/>
          <p:nvPr/>
        </p:nvSpPr>
        <p:spPr>
          <a:xfrm>
            <a:off x="3483928" y="3343020"/>
            <a:ext cx="606056" cy="461665"/>
          </a:xfrm>
          <a:prstGeom prst="rect">
            <a:avLst/>
          </a:prstGeom>
          <a:noFill/>
        </p:spPr>
        <p:txBody>
          <a:bodyPr wrap="square" rtlCol="0">
            <a:spAutoFit/>
          </a:bodyPr>
          <a:lstStyle/>
          <a:p>
            <a:r>
              <a:rPr lang="en-US" sz="2400" i="1" dirty="0">
                <a:latin typeface="+mj-lt"/>
              </a:rPr>
              <a:t>3p</a:t>
            </a:r>
          </a:p>
        </p:txBody>
      </p:sp>
      <p:sp>
        <p:nvSpPr>
          <p:cNvPr id="12" name="TextBox 11"/>
          <p:cNvSpPr txBox="1"/>
          <p:nvPr/>
        </p:nvSpPr>
        <p:spPr>
          <a:xfrm>
            <a:off x="2872563" y="271761"/>
            <a:ext cx="4010247" cy="461665"/>
          </a:xfrm>
          <a:prstGeom prst="rect">
            <a:avLst/>
          </a:prstGeom>
          <a:noFill/>
        </p:spPr>
        <p:txBody>
          <a:bodyPr wrap="square" rtlCol="0">
            <a:spAutoFit/>
          </a:bodyPr>
          <a:lstStyle/>
          <a:p>
            <a:r>
              <a:rPr lang="en-US" sz="2400" dirty="0">
                <a:latin typeface="+mj-lt"/>
              </a:rPr>
              <a:t>Results for Copper</a:t>
            </a:r>
          </a:p>
        </p:txBody>
      </p:sp>
      <p:sp>
        <p:nvSpPr>
          <p:cNvPr id="13" name="TextBox 12"/>
          <p:cNvSpPr txBox="1"/>
          <p:nvPr/>
        </p:nvSpPr>
        <p:spPr>
          <a:xfrm rot="16200000">
            <a:off x="1341990" y="2479108"/>
            <a:ext cx="1438119" cy="461665"/>
          </a:xfrm>
          <a:prstGeom prst="rect">
            <a:avLst/>
          </a:prstGeom>
          <a:noFill/>
        </p:spPr>
        <p:txBody>
          <a:bodyPr wrap="square" rtlCol="0">
            <a:spAutoFit/>
          </a:bodyPr>
          <a:lstStyle/>
          <a:p>
            <a:r>
              <a:rPr lang="en-US" sz="2400" i="1" dirty="0" err="1">
                <a:latin typeface="+mj-lt"/>
              </a:rPr>
              <a:t>P</a:t>
            </a:r>
            <a:r>
              <a:rPr lang="en-US" sz="2400" i="1" baseline="-25000" dirty="0" err="1">
                <a:latin typeface="+mj-lt"/>
              </a:rPr>
              <a:t>nl</a:t>
            </a:r>
            <a:r>
              <a:rPr lang="en-US" sz="2400" i="1" dirty="0">
                <a:latin typeface="+mj-lt"/>
              </a:rPr>
              <a:t>(r)</a:t>
            </a:r>
          </a:p>
        </p:txBody>
      </p:sp>
    </p:spTree>
    <p:extLst>
      <p:ext uri="{BB962C8B-B14F-4D97-AF65-F5344CB8AC3E}">
        <p14:creationId xmlns:p14="http://schemas.microsoft.com/office/powerpoint/2010/main" val="318715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14905</TotalTime>
  <Words>953</Words>
  <Application>Microsoft Office PowerPoint</Application>
  <PresentationFormat>Widescreen</PresentationFormat>
  <Paragraphs>197</Paragraphs>
  <Slides>23</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Arial</vt:lpstr>
      <vt:lpstr>Calibri</vt:lpstr>
      <vt:lpstr>Calibri Light</vt:lpstr>
      <vt:lpstr>Symbol</vt:lpstr>
      <vt:lpstr>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Holzwarth, Natalie</dc:creator>
  <cp:lastModifiedBy>Holzwarth, Natalie</cp:lastModifiedBy>
  <cp:revision>859</cp:revision>
  <cp:lastPrinted>2020-04-17T04:10:51Z</cp:lastPrinted>
  <dcterms:created xsi:type="dcterms:W3CDTF">2020-01-06T21:28:26Z</dcterms:created>
  <dcterms:modified xsi:type="dcterms:W3CDTF">2020-04-22T02:59:51Z</dcterms:modified>
</cp:coreProperties>
</file>