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11" r:id="rId3"/>
    <p:sldId id="313" r:id="rId4"/>
    <p:sldId id="346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47" r:id="rId22"/>
    <p:sldId id="340" r:id="rId23"/>
    <p:sldId id="341" r:id="rId24"/>
    <p:sldId id="342" r:id="rId25"/>
    <p:sldId id="343" r:id="rId26"/>
    <p:sldId id="344" r:id="rId27"/>
    <p:sldId id="345" r:id="rId2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74" d="100"/>
          <a:sy n="74" d="100"/>
        </p:scale>
        <p:origin x="90" y="258"/>
      </p:cViewPr>
      <p:guideLst/>
    </p:cSldViewPr>
  </p:slideViewPr>
  <p:outlineViewPr>
    <p:cViewPr>
      <p:scale>
        <a:sx n="33" d="100"/>
        <a:sy n="33" d="100"/>
      </p:scale>
      <p:origin x="0" y="-12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52"/>
    </p:cViewPr>
  </p:sorterViewPr>
  <p:notesViewPr>
    <p:cSldViewPr snapToGrid="0">
      <p:cViewPr varScale="1">
        <p:scale>
          <a:sx n="59" d="100"/>
          <a:sy n="59" d="100"/>
        </p:scale>
        <p:origin x="2362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0A23424-DEE1-474C-8CA6-8FF7DF8EAB4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8AA7A49-0F1F-4A7C-AF9C-8903C407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go over some of the concepts of this famous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1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Simplifying the interaction term to a constant.   Why must Cooper pair states have singlet spin?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42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derivation of the eigenstate energy equation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2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we conclude that the Cooper pair is more stable?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17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convenient to use second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98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Hamiltonian of the BCS model.    The parameters u and v will be determined variationally.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out the energy to be determined variationally.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9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Clever tricks and notations.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2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end, we have an integral equation for the gap parameter.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8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simplified model for the interaction term in order to solve the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5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9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Ongoing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we assume that the gap parameter is smaller that the phonon energy.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58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we need to consider how temperature affects the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666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Fermi-Dirac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13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expressions for simplified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3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arithmetic…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27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critical temperature, the gap is 0.    Graph shows qualitative temperature dependence.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7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 to critical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78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BCS theory showing agreement </a:t>
            </a:r>
            <a:r>
              <a:rPr lang="en-US"/>
              <a:t>with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4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7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6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that this helps…   The thinking is that the pair of states are very close to the Fermi level.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pair of electrons can have total spin 0 or 1 which determines the spatial symmetry to be symmetric or antisymmetric,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1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will be convenient to express the spatial part in terms of the Fourier representation.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70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equation that the unknow amplitude g(k) must satisfy.   The initial states are below the Fermi level and scattered states are above the Fermi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A7A49-0F1F-4A7C-AF9C-8903C40705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3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F497-A5E9-4C61-8DD2-C67536062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6D2AD-FD3F-43BF-948D-3FA989879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076A-EA06-4A71-94CC-203804D2E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20456-84EA-4916-948F-73ABC5AC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3371-8CAE-4B0B-92C7-900AD763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9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2F82-780C-4CBB-83B1-34966085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CDEA14-E7D1-46B1-98BA-F527B011DA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CA7C-20A0-4DEA-8387-33C305D96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930C-54CC-4E2D-AD9A-1FC85887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1DD32-0F83-4F7F-B0E2-FB45EBB5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1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64B19-F58C-45FB-9E9A-385B7805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8362D9-1E9E-442E-B047-AE1614678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C61B-863C-44FC-9331-94BA5516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5744F-E4BA-459D-AE6B-2DB38803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B1BC9-9855-4C70-9B5C-BB8F4E0B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9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4966-86B8-402E-9BA2-D33BBA94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FEC4-D09E-4544-A694-598E7A57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9B898-250C-4875-A787-14FF5F01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C07F1-A9AF-4115-81A3-41F014A7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63-35CE-409D-9D63-32B815442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D426A-932B-4595-B736-145AA31A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E67A1-6A7E-4ED6-A372-E099402FF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62875-98FD-4ABB-8AD4-DFEFF55C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58357-845B-446B-8911-32E50D49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26E2F-E54B-44CF-848B-031A2CD0B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B750-F87B-4D5D-93E1-9BCF781A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538C5-2D6C-4EC4-AAF1-25E97921C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9D746-A70C-482F-ACB8-1C85222D1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9C9B4-5CD2-496E-AFD8-37C676DA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46BC-5FDD-46BB-B5D7-3AD40708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616E5-0507-413E-82EA-2076FA70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0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33AF-C970-4ECB-989D-B542CE1B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7BCB3-987A-40D1-A6D5-A4831619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525F2-7FC0-4E85-8FC3-402AC58C7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0E247-922C-44FB-9CB7-51F25F74D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408B50-67A0-4FAE-A622-70849C532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BA142-702D-4CC2-8501-1E9277B0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8FB12D-80AB-4488-A8B7-BBB0385D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94D60-AA5A-4D8A-A333-D0FED73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2D50-2F3A-4587-8A19-DC4243C8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ABA41-A056-42C9-A088-800CC1D39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E1D39-223B-4998-A81D-710C884F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ADD9E-80D2-4757-8007-42751614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6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4EF3C-E48B-4AC6-B15D-22858F99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D0E2EB-58F1-4CF9-9B45-B064D8476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4210C-D144-4FD2-BF0A-A7ECA5AC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2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D235D-6259-4874-A199-79A2BD3F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14D0-11E6-4E4B-A212-F41E7331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D400D-2F5C-4029-9008-8512F5863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C6CB-DFB1-409F-B80F-9407F13E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BE28C-1731-4E1D-89CC-D4A856D5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FF162-F1B8-43E9-BD62-336C3F8D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6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9440-5B84-4CA3-902B-C99D5BAB7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0380B-5F54-4F29-BA68-9613EA623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F114C-DEF1-43DA-A018-A61AF27A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97CDD-6591-467E-923D-293A51F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5180B6-B6AF-4100-977C-AC48DA7D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4C474-8B60-40C8-ACE4-281D5011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154E4-EDE7-4E73-B225-27E5C3F15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A49-5253-483C-9D89-6D937A6A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01EE-0329-4A25-84CE-5D5DAADD6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9FA77-9731-43EB-8CD9-E11E4ECB2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F8594-0A26-4B86-A475-59313F23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F32D-176F-4F5B-8878-5D48FB6FF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akeforest-university.zoom.us/my/natalie.holzwar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6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2.png"/><Relationship Id="rId10" Type="http://schemas.openxmlformats.org/officeDocument/2006/relationships/image" Target="../media/image10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DF17C-E82C-4B81-A5F8-25A920937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94DB1-3467-40A8-BA89-DE9108A66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6E637-08E0-4D49-9E0B-D8B5E5D03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FEB32-EBCA-4FF9-87C1-9C7CDFA7CAA0}"/>
              </a:ext>
            </a:extLst>
          </p:cNvPr>
          <p:cNvSpPr txBox="1"/>
          <p:nvPr/>
        </p:nvSpPr>
        <p:spPr>
          <a:xfrm>
            <a:off x="260808" y="136525"/>
            <a:ext cx="11670384" cy="2077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742 Quantum Mechanics II</a:t>
            </a:r>
          </a:p>
          <a:p>
            <a:pPr algn="ctr"/>
            <a:r>
              <a:rPr lang="en-US" sz="3200" b="1" dirty="0"/>
              <a:t>1-1:50 AM  MWF  via video link:</a:t>
            </a:r>
          </a:p>
          <a:p>
            <a:pPr algn="ctr"/>
            <a:r>
              <a:rPr lang="en-US" sz="3200" b="1" dirty="0">
                <a:hlinkClick r:id="rId3"/>
              </a:rPr>
              <a:t>https://wakeforest-university.zoom.us/my/natalie.holzwarth </a:t>
            </a:r>
            <a:endParaRPr lang="en-US" sz="3200" b="1" dirty="0"/>
          </a:p>
          <a:p>
            <a:pPr algn="ctr"/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ACAB1C-FE86-41A1-866F-CAF434231243}"/>
              </a:ext>
            </a:extLst>
          </p:cNvPr>
          <p:cNvSpPr txBox="1"/>
          <p:nvPr/>
        </p:nvSpPr>
        <p:spPr>
          <a:xfrm>
            <a:off x="219960" y="1585813"/>
            <a:ext cx="119720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Plan for Lecture 34</a:t>
            </a:r>
          </a:p>
          <a:p>
            <a:pPr algn="ctr"/>
            <a:endParaRPr lang="en-US" sz="1000" b="1" dirty="0">
              <a:solidFill>
                <a:srgbClr val="7030A0"/>
              </a:solidFill>
            </a:endParaRPr>
          </a:p>
          <a:p>
            <a:pPr marL="0" lvl="2" algn="ctr"/>
            <a:r>
              <a:rPr lang="en-US" sz="2800" b="1" dirty="0">
                <a:solidFill>
                  <a:schemeClr val="folHlink"/>
                </a:solidFill>
              </a:rPr>
              <a:t>A short introduction to the quantum theory of superconductivity</a:t>
            </a:r>
          </a:p>
          <a:p>
            <a:pPr marL="914400" lvl="3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Bardeen, Cooper, </a:t>
            </a:r>
            <a:r>
              <a:rPr lang="en-US" sz="2800" b="1" dirty="0" err="1">
                <a:solidFill>
                  <a:schemeClr val="folHlink"/>
                </a:solidFill>
              </a:rPr>
              <a:t>Scrieffer</a:t>
            </a:r>
            <a:r>
              <a:rPr lang="en-US" sz="2800" b="1" dirty="0">
                <a:solidFill>
                  <a:schemeClr val="folHlink"/>
                </a:solidFill>
              </a:rPr>
              <a:t>, Phys. Rev. 108, 1175 (1957)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Cooper pairs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Gap equation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folHlink"/>
                </a:solidFill>
              </a:rPr>
              <a:t>Estimate of T</a:t>
            </a:r>
            <a:r>
              <a:rPr lang="en-US" sz="2800" b="1" baseline="-25000" dirty="0">
                <a:solidFill>
                  <a:schemeClr val="folHlink"/>
                </a:solidFill>
              </a:rPr>
              <a:t>c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0" lvl="2"/>
            <a:endParaRPr lang="en-US" sz="2400" b="1" dirty="0">
              <a:solidFill>
                <a:schemeClr val="folHlink"/>
              </a:solidFill>
            </a:endParaRPr>
          </a:p>
          <a:p>
            <a:pPr marL="0" lvl="2"/>
            <a:r>
              <a:rPr lang="en-US" sz="2400" b="1" dirty="0">
                <a:solidFill>
                  <a:schemeClr val="folHlink"/>
                </a:solidFill>
              </a:rPr>
              <a:t>Some of the slides contain materials from the textbook, </a:t>
            </a:r>
            <a:r>
              <a:rPr lang="en-US" sz="2400" b="1" dirty="0">
                <a:solidFill>
                  <a:srgbClr val="CC0000"/>
                </a:solidFill>
              </a:rPr>
              <a:t>Solid State Physics; Second Edition by Giuseppe Grosso and Giuseppe </a:t>
            </a:r>
            <a:r>
              <a:rPr lang="en-US" sz="2400" b="1" dirty="0" err="1">
                <a:solidFill>
                  <a:srgbClr val="CC0000"/>
                </a:solidFill>
              </a:rPr>
              <a:t>Pastori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Parravicini</a:t>
            </a:r>
            <a:r>
              <a:rPr lang="en-US" sz="2400" b="1" dirty="0">
                <a:solidFill>
                  <a:srgbClr val="CC0000"/>
                </a:solidFill>
              </a:rPr>
              <a:t> (Academic Press, 2014) </a:t>
            </a:r>
          </a:p>
        </p:txBody>
      </p:sp>
    </p:spTree>
    <p:extLst>
      <p:ext uri="{BB962C8B-B14F-4D97-AF65-F5344CB8AC3E}">
        <p14:creationId xmlns:p14="http://schemas.microsoft.com/office/powerpoint/2010/main" val="2178258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1219200"/>
            <a:ext cx="724852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2514601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Simplified model for interaction: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2791"/>
          <a:stretch/>
        </p:blipFill>
        <p:spPr>
          <a:xfrm>
            <a:off x="2819400" y="3063725"/>
            <a:ext cx="2071986" cy="44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6900" y="3741738"/>
            <a:ext cx="8458200" cy="96202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3075"/>
              </p:ext>
            </p:extLst>
          </p:nvPr>
        </p:nvGraphicFramePr>
        <p:xfrm>
          <a:off x="2786270" y="4745037"/>
          <a:ext cx="681657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9" name="Equation" r:id="rId7" imgW="4978080" imgH="825480" progId="Equation.DSMT4">
                  <p:embed/>
                </p:oleObj>
              </mc:Choice>
              <mc:Fallback>
                <p:oleObj name="Equation" r:id="rId7" imgW="4978080" imgH="825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86270" y="4745037"/>
                        <a:ext cx="6816578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01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2252"/>
          <a:stretch/>
        </p:blipFill>
        <p:spPr>
          <a:xfrm>
            <a:off x="2912165" y="1569996"/>
            <a:ext cx="4038600" cy="96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1143001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Non-trivial solution for singlet state: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888" y="3409123"/>
            <a:ext cx="5838825" cy="88582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9725081">
            <a:off x="3871912" y="2252798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4094922" y="235132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+mj-lt"/>
              </a:rPr>
              <a:t>E</a:t>
            </a:r>
            <a:r>
              <a:rPr lang="en-US" sz="2400" i="1" baseline="-25000" dirty="0" err="1">
                <a:latin typeface="+mj-lt"/>
              </a:rPr>
              <a:t>pair</a:t>
            </a:r>
            <a:endParaRPr lang="en-US" sz="2400" i="1" baseline="-25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2843086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 to determine </a:t>
            </a:r>
            <a:r>
              <a:rPr lang="en-US" sz="2400" dirty="0" err="1">
                <a:latin typeface="+mj-lt"/>
              </a:rPr>
              <a:t>eigenstate</a:t>
            </a:r>
            <a:r>
              <a:rPr lang="en-US" sz="2400" dirty="0">
                <a:latin typeface="+mj-lt"/>
              </a:rPr>
              <a:t> energy: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4306325"/>
            <a:ext cx="4705350" cy="895350"/>
          </a:xfrm>
          <a:prstGeom prst="rect">
            <a:avLst/>
          </a:prstGeom>
        </p:spPr>
      </p:pic>
      <p:sp>
        <p:nvSpPr>
          <p:cNvPr id="13" name="Up Arrow 12"/>
          <p:cNvSpPr/>
          <p:nvPr/>
        </p:nvSpPr>
        <p:spPr>
          <a:xfrm rot="19725081">
            <a:off x="5424488" y="4856162"/>
            <a:ext cx="304800" cy="3239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29300" y="5213054"/>
            <a:ext cx="4686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Density of states (one electron basis) </a:t>
            </a:r>
          </a:p>
        </p:txBody>
      </p:sp>
    </p:spTree>
    <p:extLst>
      <p:ext uri="{BB962C8B-B14F-4D97-AF65-F5344CB8AC3E}">
        <p14:creationId xmlns:p14="http://schemas.microsoft.com/office/powerpoint/2010/main" val="233084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81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Cooper pair equations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1865"/>
          <a:stretch/>
        </p:blipFill>
        <p:spPr>
          <a:xfrm>
            <a:off x="2362200" y="990600"/>
            <a:ext cx="7315200" cy="9906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315889"/>
              </p:ext>
            </p:extLst>
          </p:nvPr>
        </p:nvGraphicFramePr>
        <p:xfrm>
          <a:off x="2654300" y="2077740"/>
          <a:ext cx="7394984" cy="104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7" name="Equation" r:id="rId5" imgW="6730920" imgH="952200" progId="Equation.DSMT4">
                  <p:embed/>
                </p:oleObj>
              </mc:Choice>
              <mc:Fallback>
                <p:oleObj name="Equation" r:id="rId5" imgW="6730920" imgH="952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4300" y="2077740"/>
                        <a:ext cx="7394984" cy="1046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923" y="3327285"/>
            <a:ext cx="2377390" cy="747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1" y="3657601"/>
            <a:ext cx="18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4158" y="3220741"/>
            <a:ext cx="2526651" cy="1008581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35426"/>
              </p:ext>
            </p:extLst>
          </p:nvPr>
        </p:nvGraphicFramePr>
        <p:xfrm>
          <a:off x="6949390" y="3581401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8" name="Equation" r:id="rId9" imgW="164880" imgH="152280" progId="Equation.DSMT4">
                  <p:embed/>
                </p:oleObj>
              </mc:Choice>
              <mc:Fallback>
                <p:oleObj name="Equation" r:id="rId9" imgW="164880" imgH="1522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49390" y="3581401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44707" y="3375715"/>
            <a:ext cx="2505662" cy="7435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81200" y="45720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Shows that a singlet Cooper pair is more stable than the independent particle system even for small </a:t>
            </a:r>
            <a:r>
              <a:rPr lang="en-US" sz="2400" b="1" i="1" dirty="0"/>
              <a:t>U</a:t>
            </a:r>
            <a:r>
              <a:rPr lang="en-US" sz="2400" b="1" i="1" baseline="-25000" dirty="0"/>
              <a:t>0.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54852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152400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Second quantization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12073"/>
            <a:ext cx="6381750" cy="857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7400" y="3200401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 that the Cooper pair singlet state can be written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188" y="3658753"/>
            <a:ext cx="8124825" cy="8286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668282"/>
            <a:ext cx="25527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9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1" y="1295401"/>
            <a:ext cx="6791325" cy="981075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-5400000">
            <a:off x="4408992" y="1046667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Left Brace 7"/>
          <p:cNvSpPr/>
          <p:nvPr/>
        </p:nvSpPr>
        <p:spPr>
          <a:xfrm rot="-5400000">
            <a:off x="7609392" y="1046114"/>
            <a:ext cx="478417" cy="2743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2628900" y="2656924"/>
            <a:ext cx="403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independent particle states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7498" y="264035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Cooper-pair interaction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71700" y="3540029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Consider a ground state </a:t>
            </a:r>
            <a:r>
              <a:rPr lang="en-US" sz="2400" b="1" dirty="0" err="1"/>
              <a:t>wavefunction</a:t>
            </a:r>
            <a:r>
              <a:rPr lang="en-US" sz="2400" b="1" dirty="0"/>
              <a:t> of the form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4809" y="4130334"/>
            <a:ext cx="4517306" cy="1101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232117"/>
            <a:ext cx="1830557" cy="581805"/>
          </a:xfrm>
          <a:prstGeom prst="rect">
            <a:avLst/>
          </a:prstGeom>
        </p:spPr>
      </p:pic>
      <p:sp>
        <p:nvSpPr>
          <p:cNvPr id="14" name="Up Arrow 13">
            <a:extLst>
              <a:ext uri="{FF2B5EF4-FFF2-40B4-BE49-F238E27FC236}">
                <a16:creationId xmlns:a16="http://schemas.microsoft.com/office/drawing/2014/main" id="{A8FD6E80-337E-4B60-95AC-AD58953D2A7A}"/>
              </a:ext>
            </a:extLst>
          </p:cNvPr>
          <p:cNvSpPr/>
          <p:nvPr/>
        </p:nvSpPr>
        <p:spPr>
          <a:xfrm rot="19833174">
            <a:off x="5607176" y="4765960"/>
            <a:ext cx="401679" cy="5914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9D1EF-D4C0-40CE-AA62-85810FB23C2C}"/>
              </a:ext>
            </a:extLst>
          </p:cNvPr>
          <p:cNvSpPr txBox="1"/>
          <p:nvPr/>
        </p:nvSpPr>
        <p:spPr>
          <a:xfrm>
            <a:off x="6009861" y="5162082"/>
            <a:ext cx="440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probability amplitude for forming Cooper pair</a:t>
            </a:r>
          </a:p>
        </p:txBody>
      </p:sp>
    </p:spTree>
    <p:extLst>
      <p:ext uri="{BB962C8B-B14F-4D97-AF65-F5344CB8AC3E}">
        <p14:creationId xmlns:p14="http://schemas.microsoft.com/office/powerpoint/2010/main" val="1562970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4452" y="115733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Need to minimize the expectation value: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43" y="1546994"/>
            <a:ext cx="3772048" cy="1042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246" y="2448202"/>
            <a:ext cx="7999354" cy="1454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3809209"/>
            <a:ext cx="5234109" cy="663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054" y="4633402"/>
            <a:ext cx="2871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After some algebra: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061" y="5230694"/>
            <a:ext cx="7252938" cy="11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6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0" y="5660082"/>
            <a:ext cx="2457450" cy="876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447801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Convenient transformation: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1981200"/>
            <a:ext cx="6506882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0" y="2971800"/>
            <a:ext cx="5143500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1" y="3962400"/>
            <a:ext cx="6372225" cy="171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58674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Define:    </a:t>
            </a:r>
          </a:p>
        </p:txBody>
      </p:sp>
    </p:spTree>
    <p:extLst>
      <p:ext uri="{BB962C8B-B14F-4D97-AF65-F5344CB8AC3E}">
        <p14:creationId xmlns:p14="http://schemas.microsoft.com/office/powerpoint/2010/main" val="301021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14478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terms of the “gap parameter”   the </a:t>
            </a:r>
            <a:r>
              <a:rPr lang="en-US" sz="2400" b="1" dirty="0" err="1"/>
              <a:t>variational</a:t>
            </a:r>
            <a:r>
              <a:rPr lang="en-US" sz="2400" b="1" dirty="0"/>
              <a:t>  equations become: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2278797"/>
            <a:ext cx="4000113" cy="1074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322982"/>
            <a:ext cx="6934200" cy="1390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10135"/>
          <a:stretch/>
        </p:blipFill>
        <p:spPr>
          <a:xfrm>
            <a:off x="2514601" y="4483800"/>
            <a:ext cx="4706565" cy="15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4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14478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Simplified model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1" y="2057400"/>
            <a:ext cx="5286375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3140075"/>
            <a:ext cx="3190875" cy="1047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776" y="4159251"/>
            <a:ext cx="6372225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9088" y="5207000"/>
            <a:ext cx="3305175" cy="1162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556260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Using DOS:</a:t>
            </a:r>
          </a:p>
        </p:txBody>
      </p:sp>
    </p:spTree>
    <p:extLst>
      <p:ext uri="{BB962C8B-B14F-4D97-AF65-F5344CB8AC3E}">
        <p14:creationId xmlns:p14="http://schemas.microsoft.com/office/powerpoint/2010/main" val="31385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Variational</a:t>
            </a:r>
            <a:r>
              <a:rPr lang="en-US" sz="2400" b="1" dirty="0"/>
              <a:t> determination of the ground-state </a:t>
            </a:r>
            <a:r>
              <a:rPr lang="en-US" sz="2400" b="1" dirty="0" err="1"/>
              <a:t>wavefunction</a:t>
            </a:r>
            <a:r>
              <a:rPr lang="en-US" sz="2400" b="1" dirty="0"/>
              <a:t> in the BCS model  -- continued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1" y="1295400"/>
            <a:ext cx="3305175" cy="1162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581494"/>
            <a:ext cx="2209800" cy="8759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28194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Solving for the gap parameter: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429000"/>
            <a:ext cx="2827106" cy="9906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60560"/>
              </p:ext>
            </p:extLst>
          </p:nvPr>
        </p:nvGraphicFramePr>
        <p:xfrm>
          <a:off x="5029200" y="3675616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Equation" r:id="rId7" imgW="164880" imgH="152280" progId="Equation.DSMT4">
                  <p:embed/>
                </p:oleObj>
              </mc:Choice>
              <mc:Fallback>
                <p:oleObj name="Equation" r:id="rId7" imgW="164880" imgH="1522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200" y="3675616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9412" t="-8824" b="-8824"/>
          <a:stretch/>
        </p:blipFill>
        <p:spPr>
          <a:xfrm>
            <a:off x="5422434" y="3686085"/>
            <a:ext cx="2756304" cy="4772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33600" y="458006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Estimating the ground state energy of the superconducting state: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601" y="5241926"/>
            <a:ext cx="61626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3BB555-82A1-4D90-8D69-8A52DB1C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928687"/>
            <a:ext cx="9944100" cy="50006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759A77-10D0-4645-853C-1FD8D7E7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C135A1-FA1B-452A-96EB-A13C22EA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2CA88-BBA3-471C-98EC-FF0C6F9CF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DAB41-5537-4C65-AC21-9E6CEB113799}"/>
              </a:ext>
            </a:extLst>
          </p:cNvPr>
          <p:cNvSpPr/>
          <p:nvPr/>
        </p:nvSpPr>
        <p:spPr>
          <a:xfrm>
            <a:off x="1258957" y="4926676"/>
            <a:ext cx="9674086" cy="374194"/>
          </a:xfrm>
          <a:prstGeom prst="rect">
            <a:avLst/>
          </a:prstGeom>
          <a:solidFill>
            <a:srgbClr val="C00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609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Estimating the ground state energy of the superconducting state – continued</a:t>
            </a:r>
          </a:p>
          <a:p>
            <a:endParaRPr lang="en-US" sz="2400" b="1" dirty="0"/>
          </a:p>
          <a:p>
            <a:r>
              <a:rPr lang="en-US" sz="2400" b="1" dirty="0"/>
              <a:t>Using the </a:t>
            </a:r>
            <a:r>
              <a:rPr lang="en-US" sz="2400" b="1" dirty="0" err="1"/>
              <a:t>variational</a:t>
            </a:r>
            <a:r>
              <a:rPr lang="en-US" sz="2400" b="1" dirty="0"/>
              <a:t> solution and integrating the DOS: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98" y="2438401"/>
            <a:ext cx="7905750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609700"/>
            <a:ext cx="5562600" cy="8667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365348"/>
              </p:ext>
            </p:extLst>
          </p:nvPr>
        </p:nvGraphicFramePr>
        <p:xfrm>
          <a:off x="3400622" y="4695999"/>
          <a:ext cx="393234" cy="36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9" name="Equation" r:id="rId6" imgW="164880" imgH="152280" progId="Equation.DSMT4">
                  <p:embed/>
                </p:oleObj>
              </mc:Choice>
              <mc:Fallback>
                <p:oleObj name="Equation" r:id="rId6" imgW="164880" imgH="1522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00622" y="4695999"/>
                        <a:ext cx="393234" cy="362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177" y="4476475"/>
            <a:ext cx="1902040" cy="7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5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AE736-E6D1-430C-A3C2-BB818F761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693E7F-A60D-485C-BEC1-81E4C770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CE5BD-8AC8-4575-B169-BDCEE6B3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02661-A426-4D01-93F8-ABA6ABA5BBA2}"/>
              </a:ext>
            </a:extLst>
          </p:cNvPr>
          <p:cNvSpPr txBox="1"/>
          <p:nvPr/>
        </p:nvSpPr>
        <p:spPr>
          <a:xfrm>
            <a:off x="457200" y="533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Effects of temperature:</a:t>
            </a:r>
          </a:p>
          <a:p>
            <a:r>
              <a:rPr lang="en-US" sz="2400" b="1" dirty="0"/>
              <a:t>     Thermal average of Cooper pair operator: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FE531-341F-4924-9B41-A691773B8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47799"/>
            <a:ext cx="2627180" cy="99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480914-27C4-4ADF-BDC3-035262DB630E}"/>
              </a:ext>
            </a:extLst>
          </p:cNvPr>
          <p:cNvSpPr txBox="1"/>
          <p:nvPr/>
        </p:nvSpPr>
        <p:spPr>
          <a:xfrm>
            <a:off x="988599" y="2512367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Define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D6BADD-F7E4-4AC4-842F-F27D03882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74" y="2820630"/>
            <a:ext cx="4797931" cy="969530"/>
          </a:xfrm>
          <a:prstGeom prst="rect">
            <a:avLst/>
          </a:prstGeom>
        </p:spPr>
      </p:pic>
      <p:sp>
        <p:nvSpPr>
          <p:cNvPr id="9" name="Up Arrow 8">
            <a:extLst>
              <a:ext uri="{FF2B5EF4-FFF2-40B4-BE49-F238E27FC236}">
                <a16:creationId xmlns:a16="http://schemas.microsoft.com/office/drawing/2014/main" id="{595FDB79-D091-4BEF-B7D0-6A78D75E1119}"/>
              </a:ext>
            </a:extLst>
          </p:cNvPr>
          <p:cNvSpPr/>
          <p:nvPr/>
        </p:nvSpPr>
        <p:spPr>
          <a:xfrm rot="2390680">
            <a:off x="2570889" y="3566454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1C9482A6-8657-4B01-BB6F-233696BF47D6}"/>
              </a:ext>
            </a:extLst>
          </p:cNvPr>
          <p:cNvSpPr/>
          <p:nvPr/>
        </p:nvSpPr>
        <p:spPr>
          <a:xfrm rot="19572878">
            <a:off x="4068580" y="374712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6E0591-CA4F-4333-B2E9-80B0F3FA31BD}"/>
              </a:ext>
            </a:extLst>
          </p:cNvPr>
          <p:cNvSpPr txBox="1"/>
          <p:nvPr/>
        </p:nvSpPr>
        <p:spPr>
          <a:xfrm>
            <a:off x="1625418" y="403737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average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B896E-396D-445A-9093-6DE1703B126C}"/>
              </a:ext>
            </a:extLst>
          </p:cNvPr>
          <p:cNvSpPr txBox="1"/>
          <p:nvPr/>
        </p:nvSpPr>
        <p:spPr>
          <a:xfrm>
            <a:off x="4408719" y="4114800"/>
            <a:ext cx="17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fluctuations</a:t>
            </a:r>
          </a:p>
        </p:txBody>
      </p:sp>
    </p:spTree>
    <p:extLst>
      <p:ext uri="{BB962C8B-B14F-4D97-AF65-F5344CB8AC3E}">
        <p14:creationId xmlns:p14="http://schemas.microsoft.com/office/powerpoint/2010/main" val="243429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40668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 Gap relationship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838200"/>
            <a:ext cx="7181850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2368092"/>
            <a:ext cx="5534025" cy="82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1805286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Fermi-Dirac distribution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361591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Modified Gap equation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188284"/>
            <a:ext cx="56197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810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Simplified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990600"/>
            <a:ext cx="5286375" cy="1009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1" y="2199332"/>
            <a:ext cx="5038725" cy="93345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93536"/>
              </p:ext>
            </p:extLst>
          </p:nvPr>
        </p:nvGraphicFramePr>
        <p:xfrm>
          <a:off x="2489200" y="3440584"/>
          <a:ext cx="5445465" cy="36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44" name="Equation" r:id="rId6" imgW="5054400" imgH="342720" progId="Equation.DSMT4">
                  <p:embed/>
                </p:oleObj>
              </mc:Choice>
              <mc:Fallback>
                <p:oleObj name="Equation" r:id="rId6" imgW="5054400" imgH="3427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89200" y="3440584"/>
                        <a:ext cx="5445465" cy="36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2313" y="3961181"/>
            <a:ext cx="35337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20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04801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Evaluation of the integral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914400"/>
            <a:ext cx="7886700" cy="1466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888" y="2895601"/>
            <a:ext cx="6943725" cy="84772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408670"/>
              </p:ext>
            </p:extLst>
          </p:nvPr>
        </p:nvGraphicFramePr>
        <p:xfrm>
          <a:off x="2209800" y="2312414"/>
          <a:ext cx="14224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8" name="Equation" r:id="rId6" imgW="1422360" imgH="634680" progId="Equation.DSMT4">
                  <p:embed/>
                </p:oleObj>
              </mc:Choice>
              <mc:Fallback>
                <p:oleObj name="Equation" r:id="rId6" imgW="1422360" imgH="6346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2312414"/>
                        <a:ext cx="14224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6450" y="4041362"/>
            <a:ext cx="75819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56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304801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Numerical evaluation of integral: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514600"/>
            <a:ext cx="9105900" cy="31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1" y="736600"/>
            <a:ext cx="4905375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76" y="1578713"/>
            <a:ext cx="3781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2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04801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Estimation of critical magnetic field  (BCS paper)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710" y="990600"/>
            <a:ext cx="4849091" cy="1600200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2390680">
            <a:off x="4989099" y="2196467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Up Arrow 7"/>
          <p:cNvSpPr/>
          <p:nvPr/>
        </p:nvSpPr>
        <p:spPr>
          <a:xfrm rot="20076616">
            <a:off x="6919561" y="2216108"/>
            <a:ext cx="533400" cy="5438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3543300" y="2830349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Free energy of normal state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281940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Free energy of superconducting state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6" y="4274750"/>
            <a:ext cx="5895975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730" y="4070351"/>
            <a:ext cx="492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After some approximations, etc.:</a:t>
            </a:r>
          </a:p>
        </p:txBody>
      </p:sp>
    </p:spTree>
    <p:extLst>
      <p:ext uri="{BB962C8B-B14F-4D97-AF65-F5344CB8AC3E}">
        <p14:creationId xmlns:p14="http://schemas.microsoft.com/office/powerpoint/2010/main" val="2456803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1" y="457200"/>
            <a:ext cx="63531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063" y="914400"/>
            <a:ext cx="9063874" cy="406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7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A96811-022F-4046-BB75-EBC15B4AD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26A7C-5329-4D80-8127-1A20C555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7D85F-647A-48BD-B293-C3696C9F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FF32D-176F-4F5B-8878-5D48FB6FF26A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50205-D5A6-48E1-AC91-CFC72BE04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39" y="111574"/>
            <a:ext cx="5918358" cy="46092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82036-28F5-460C-9C1B-ACDB0393A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723" y="4441825"/>
            <a:ext cx="91059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44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304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Notion of a Cooper pair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Starting with a material with all the states filled up to the Fermi level, we focus attention on a pair of states which have a net attractive interaction </a:t>
            </a:r>
            <a:r>
              <a:rPr lang="en-US" sz="2400" i="1" dirty="0">
                <a:latin typeface="+mj-lt"/>
              </a:rPr>
              <a:t>U(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1</a:t>
            </a:r>
            <a:r>
              <a:rPr lang="en-US" sz="2400" i="1" dirty="0">
                <a:latin typeface="+mj-lt"/>
              </a:rPr>
              <a:t>,</a:t>
            </a:r>
            <a:r>
              <a:rPr lang="en-US" sz="2400" b="1" dirty="0">
                <a:latin typeface="+mj-lt"/>
              </a:rPr>
              <a:t>r</a:t>
            </a:r>
            <a:r>
              <a:rPr lang="en-US" sz="2400" i="1" baseline="-25000" dirty="0">
                <a:latin typeface="+mj-lt"/>
              </a:rPr>
              <a:t>2</a:t>
            </a:r>
            <a:r>
              <a:rPr lang="en-US" sz="2400" i="1" dirty="0">
                <a:latin typeface="+mj-lt"/>
              </a:rPr>
              <a:t>):</a:t>
            </a:r>
            <a:endParaRPr lang="en-US" sz="2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2451393"/>
            <a:ext cx="6219825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1" y="3810000"/>
            <a:ext cx="3648075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C55D9A-CD6A-4B1A-8E1E-EE87E709D20B}"/>
              </a:ext>
            </a:extLst>
          </p:cNvPr>
          <p:cNvSpPr txBox="1"/>
          <p:nvPr/>
        </p:nvSpPr>
        <p:spPr>
          <a:xfrm>
            <a:off x="3026535" y="4739425"/>
            <a:ext cx="638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The thinking is that the interaction is related to lattice vibrations and had an energy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1E8DE2E-9CFE-463C-AEF9-2F0D6BE8E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5653"/>
              </p:ext>
            </p:extLst>
          </p:nvPr>
        </p:nvGraphicFramePr>
        <p:xfrm>
          <a:off x="7721063" y="5050344"/>
          <a:ext cx="942126" cy="706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9" name="Equation" r:id="rId6" imgW="304560" imgH="228600" progId="Equation.DSMT4">
                  <p:embed/>
                </p:oleObj>
              </mc:Choice>
              <mc:Fallback>
                <p:oleObj name="Equation" r:id="rId6" imgW="30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1063" y="5050344"/>
                        <a:ext cx="942126" cy="7065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29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6" y="457200"/>
            <a:ext cx="88106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6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1" y="838200"/>
            <a:ext cx="3648075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28601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Properties of pair </a:t>
            </a:r>
            <a:r>
              <a:rPr lang="en-US" sz="2400" dirty="0" err="1">
                <a:latin typeface="+mj-lt"/>
              </a:rPr>
              <a:t>wavefunction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156210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Spin part: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1" y="2023766"/>
            <a:ext cx="3819525" cy="885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675" y="3056930"/>
            <a:ext cx="41910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274766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or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1142"/>
              </p:ext>
            </p:extLst>
          </p:nvPr>
        </p:nvGraphicFramePr>
        <p:xfrm>
          <a:off x="6096000" y="1906588"/>
          <a:ext cx="44719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7" imgW="3085920" imgH="1028520" progId="Equation.DSMT4">
                  <p:embed/>
                </p:oleObj>
              </mc:Choice>
              <mc:Fallback>
                <p:oleObj name="Equation" r:id="rId7" imgW="3085920" imgH="102852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1906588"/>
                        <a:ext cx="4471988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390521"/>
              </p:ext>
            </p:extLst>
          </p:nvPr>
        </p:nvGraphicFramePr>
        <p:xfrm>
          <a:off x="6032501" y="3570288"/>
          <a:ext cx="460057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9" imgW="3174840" imgH="1028520" progId="Equation.DSMT4">
                  <p:embed/>
                </p:oleObj>
              </mc:Choice>
              <mc:Fallback>
                <p:oleObj name="Equation" r:id="rId9" imgW="3174840" imgH="10285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32501" y="3570288"/>
                        <a:ext cx="4600575" cy="14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16816"/>
              </p:ext>
            </p:extLst>
          </p:nvPr>
        </p:nvGraphicFramePr>
        <p:xfrm>
          <a:off x="7010400" y="698203"/>
          <a:ext cx="2135293" cy="863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11" imgW="1663560" imgH="672840" progId="Equation.DSMT4">
                  <p:embed/>
                </p:oleObj>
              </mc:Choice>
              <mc:Fallback>
                <p:oleObj name="Equation" r:id="rId11" imgW="1663560" imgH="6728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010400" y="698203"/>
                        <a:ext cx="2135293" cy="863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18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286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Properties of pair </a:t>
            </a:r>
            <a:r>
              <a:rPr lang="en-US" sz="2400" dirty="0" err="1">
                <a:latin typeface="+mj-lt"/>
              </a:rPr>
              <a:t>wavefunction</a:t>
            </a:r>
            <a:r>
              <a:rPr lang="en-US" sz="2400" dirty="0">
                <a:latin typeface="+mj-lt"/>
              </a:rPr>
              <a:t> – continued</a:t>
            </a:r>
          </a:p>
          <a:p>
            <a:pPr lvl="1"/>
            <a:r>
              <a:rPr lang="en-US" sz="2400" dirty="0">
                <a:latin typeface="+mj-lt"/>
              </a:rPr>
              <a:t>Assume that the electron pair can be represented by a linear combination of plane wave states of </a:t>
            </a:r>
            <a:r>
              <a:rPr lang="en-US" sz="2400" dirty="0" err="1">
                <a:latin typeface="+mj-lt"/>
              </a:rPr>
              <a:t>wavevectors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k </a:t>
            </a:r>
            <a:r>
              <a:rPr lang="en-US" sz="2400" dirty="0">
                <a:latin typeface="+mj-lt"/>
              </a:rPr>
              <a:t>and -</a:t>
            </a:r>
            <a:r>
              <a:rPr lang="en-US" sz="2400" b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512100"/>
              </p:ext>
            </p:extLst>
          </p:nvPr>
        </p:nvGraphicFramePr>
        <p:xfrm>
          <a:off x="2895600" y="1981200"/>
          <a:ext cx="13065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59" name="Equation" r:id="rId4" imgW="901440" imgH="291960" progId="Equation.DSMT4">
                  <p:embed/>
                </p:oleObj>
              </mc:Choice>
              <mc:Fallback>
                <p:oleObj name="Equation" r:id="rId4" imgW="901440" imgH="2919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5600" y="1981200"/>
                        <a:ext cx="1306512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365" y="1765131"/>
            <a:ext cx="2200275" cy="8286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8356"/>
              </p:ext>
            </p:extLst>
          </p:nvPr>
        </p:nvGraphicFramePr>
        <p:xfrm>
          <a:off x="2813050" y="2910681"/>
          <a:ext cx="2778125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0" name="Equation" r:id="rId7" imgW="1917360" imgH="1015920" progId="Equation.DSMT4">
                  <p:embed/>
                </p:oleObj>
              </mc:Choice>
              <mc:Fallback>
                <p:oleObj name="Equation" r:id="rId7" imgW="1917360" imgH="1015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13050" y="2910681"/>
                        <a:ext cx="2778125" cy="147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6157"/>
              </p:ext>
            </p:extLst>
          </p:nvPr>
        </p:nvGraphicFramePr>
        <p:xfrm>
          <a:off x="2158604" y="4704206"/>
          <a:ext cx="8509397" cy="941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1" name="Equation" r:id="rId9" imgW="5626080" imgH="622080" progId="Equation.DSMT4">
                  <p:embed/>
                </p:oleObj>
              </mc:Choice>
              <mc:Fallback>
                <p:oleObj name="Equation" r:id="rId9" imgW="5626080" imgH="62208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58604" y="4704206"/>
                        <a:ext cx="8509397" cy="941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02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04/24/2020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742 -- Spring 2020 -- Lecture 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04801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Define Fourier transform of interaction potential: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1" y="1143001"/>
            <a:ext cx="5991225" cy="13239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616577"/>
              </p:ext>
            </p:extLst>
          </p:nvPr>
        </p:nvGraphicFramePr>
        <p:xfrm>
          <a:off x="2819400" y="2869510"/>
          <a:ext cx="5489463" cy="71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5" name="Equation" r:id="rId5" imgW="4406760" imgH="571320" progId="Equation.DSMT4">
                  <p:embed/>
                </p:oleObj>
              </mc:Choice>
              <mc:Fallback>
                <p:oleObj name="Equation" r:id="rId5" imgW="4406760" imgH="57132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9400" y="2869510"/>
                        <a:ext cx="5489463" cy="71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96240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 satisfied by pair amplitude functions: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638" y="4619625"/>
            <a:ext cx="72485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19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15007</TotalTime>
  <Words>1078</Words>
  <Application>Microsoft Office PowerPoint</Application>
  <PresentationFormat>Widescreen</PresentationFormat>
  <Paragraphs>204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Holzwarth, Natalie</dc:creator>
  <cp:lastModifiedBy>Holzwarth, Natalie</cp:lastModifiedBy>
  <cp:revision>874</cp:revision>
  <cp:lastPrinted>2020-04-24T06:06:07Z</cp:lastPrinted>
  <dcterms:created xsi:type="dcterms:W3CDTF">2020-01-06T21:28:26Z</dcterms:created>
  <dcterms:modified xsi:type="dcterms:W3CDTF">2020-04-24T06:06:35Z</dcterms:modified>
</cp:coreProperties>
</file>