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6" r:id="rId3"/>
    <p:sldId id="300" r:id="rId4"/>
    <p:sldId id="301" r:id="rId5"/>
    <p:sldId id="303" r:id="rId6"/>
    <p:sldId id="304" r:id="rId7"/>
    <p:sldId id="305" r:id="rId8"/>
    <p:sldId id="287" r:id="rId9"/>
    <p:sldId id="289" r:id="rId10"/>
    <p:sldId id="291" r:id="rId11"/>
    <p:sldId id="297" r:id="rId12"/>
    <p:sldId id="298" r:id="rId13"/>
    <p:sldId id="280" r:id="rId14"/>
    <p:sldId id="281" r:id="rId15"/>
    <p:sldId id="286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0A23424-DEE1-474C-8CA6-8FF7DF8EAB4D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8AA7A49-0F1F-4A7C-AF9C-8903C407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5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F497-A5E9-4C61-8DD2-C67536062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6D2AD-FD3F-43BF-948D-3FA989879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A076A-EA06-4A71-94CC-203804D2E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20456-84EA-4916-948F-73ABC5ACB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13371-8CAE-4B0B-92C7-900AD763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9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42F82-780C-4CBB-83B1-34966085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DEA14-E7D1-46B1-98BA-F527B011D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FCA7C-20A0-4DEA-8387-33C305D96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1930C-54CC-4E2D-AD9A-1FC85887B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1DD32-0F83-4F7F-B0E2-FB45EBB5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1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B64B19-F58C-45FB-9E9A-385B7805C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362D9-1E9E-442E-B047-AE1614678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BC61B-863C-44FC-9331-94BA5516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5744F-E4BA-459D-AE6B-2DB38803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B1BC9-9855-4C70-9B5C-BB8F4E0B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9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4966-86B8-402E-9BA2-D33BBA94F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EFEC4-D09E-4544-A694-598E7A574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9B898-250C-4875-A787-14FF5F01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C07F1-A9AF-4115-81A3-41F014A7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7EA63-35CE-409D-9D63-32B81544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1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426A-932B-4595-B736-145AA31A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E67A1-6A7E-4ED6-A372-E099402FF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62875-98FD-4ABB-8AD4-DFEFF55CB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58357-845B-446B-8911-32E50D49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26E2F-E54B-44CF-848B-031A2CD0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1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B750-F87B-4D5D-93E1-9BCF781A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538C5-2D6C-4EC4-AAF1-25E97921C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9D746-A70C-482F-ACB8-1C85222D1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9C9B4-5CD2-496E-AFD8-37C676DA3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446BC-5FDD-46BB-B5D7-3AD40708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616E5-0507-413E-82EA-2076FA70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0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33AF-C970-4ECB-989D-B542CE1B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7BCB3-987A-40D1-A6D5-A48316199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525F2-7FC0-4E85-8FC3-402AC58C7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F0E247-922C-44FB-9CB7-51F25F74D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408B50-67A0-4FAE-A622-70849C532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BA142-702D-4CC2-8501-1E9277B0D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8FB12D-80AB-4488-A8B7-BBB0385D3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94D60-AA5A-4D8A-A333-D0FED73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2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2D50-2F3A-4587-8A19-DC4243C8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EABA41-A056-42C9-A088-800CC1D39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7E1D39-223B-4998-A81D-710C884F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ADD9E-80D2-4757-8007-42751614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6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B4EF3C-E48B-4AC6-B15D-22858F99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0E2EB-58F1-4CF9-9B45-B064D847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4210C-D144-4FD2-BF0A-A7ECA5AC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2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D235D-6259-4874-A199-79A2BD3F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14D0-11E6-4E4B-A212-F41E7331D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D400D-2F5C-4029-9008-8512F5863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1C6CB-DFB1-409F-B80F-9407F13E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BE28C-1731-4E1D-89CC-D4A856D5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FF162-F1B8-43E9-BD62-336C3F8D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6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D9440-5B84-4CA3-902B-C99D5BAB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0380B-5F54-4F29-BA68-9613EA62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F114C-DEF1-43DA-A018-A61AF27A4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97CDD-6591-467E-923D-293A51F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180B6-B6AF-4100-977C-AC48DA7D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4C474-8B60-40C8-ACE4-281D5011C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7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154E4-EDE7-4E73-B225-27E5C3F1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27A49-5253-483C-9D89-6D937A6A6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A01EE-0329-4A25-84CE-5D5DAADD6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1/22/2020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9FA77-9731-43EB-8CD9-E11E4ECB2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742 -- Lecture 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F8594-0A26-4B86-A475-59313F23E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4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mafija.fmf.uni-lj.si/seminar/files/2010_2011/seminar_aharonov.pdf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lmf.nist.gov/10.47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9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4.wmf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1.wmf"/><Relationship Id="rId9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DF17C-E82C-4B81-A5F8-25A920937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94DB1-3467-40A8-BA89-DE9108A6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6E637-08E0-4D49-9E0B-D8B5E5D0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DFEB32-EBCA-4FF9-87C1-9C7CDFA7CAA0}"/>
              </a:ext>
            </a:extLst>
          </p:cNvPr>
          <p:cNvSpPr txBox="1"/>
          <p:nvPr/>
        </p:nvSpPr>
        <p:spPr>
          <a:xfrm>
            <a:off x="936702" y="189571"/>
            <a:ext cx="10225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742 Quantum Mechanics II</a:t>
            </a:r>
          </a:p>
          <a:p>
            <a:pPr algn="ctr"/>
            <a:r>
              <a:rPr lang="en-US" sz="3200" b="1" dirty="0"/>
              <a:t>1-1:50 AM  MWF  Olin 103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ACAB1C-FE86-41A1-866F-CAF434231243}"/>
              </a:ext>
            </a:extLst>
          </p:cNvPr>
          <p:cNvSpPr txBox="1"/>
          <p:nvPr/>
        </p:nvSpPr>
        <p:spPr>
          <a:xfrm>
            <a:off x="356838" y="1590910"/>
            <a:ext cx="116976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Plan for Lecture 4</a:t>
            </a:r>
          </a:p>
          <a:p>
            <a:endParaRPr lang="en-US" sz="3200" b="1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Summary of Chapter 9 – Quantum particle interacting with classical electromagnetic fields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Begin reading Chapter 14 – Analysis of scattering phenomena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200" b="1" dirty="0"/>
              <a:t>Partial wave expansion of probability amplitude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3200" b="1" dirty="0"/>
              <a:t>Formulation of differential cross section in terms of scattering phase shifts       </a:t>
            </a:r>
          </a:p>
          <a:p>
            <a:pPr lvl="1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78258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286289"/>
              </p:ext>
            </p:extLst>
          </p:nvPr>
        </p:nvGraphicFramePr>
        <p:xfrm>
          <a:off x="1752601" y="2743200"/>
          <a:ext cx="7780337" cy="303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9" name="Equation" r:id="rId3" imgW="3809880" imgH="1485720" progId="Equation.DSMT4">
                  <p:embed/>
                </p:oleObj>
              </mc:Choice>
              <mc:Fallback>
                <p:oleObj name="Equation" r:id="rId3" imgW="3809880" imgH="14857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1" y="2743200"/>
                        <a:ext cx="7780337" cy="303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054672"/>
              </p:ext>
            </p:extLst>
          </p:nvPr>
        </p:nvGraphicFramePr>
        <p:xfrm>
          <a:off x="838200" y="347429"/>
          <a:ext cx="8894763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0" name="Equation" r:id="rId5" imgW="4381200" imgH="952200" progId="Equation.DSMT4">
                  <p:embed/>
                </p:oleObj>
              </mc:Choice>
              <mc:Fallback>
                <p:oleObj name="Equation" r:id="rId5" imgW="4381200" imgH="952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347429"/>
                        <a:ext cx="8894763" cy="193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rrow: Down 6">
            <a:extLst>
              <a:ext uri="{FF2B5EF4-FFF2-40B4-BE49-F238E27FC236}">
                <a16:creationId xmlns:a16="http://schemas.microsoft.com/office/drawing/2014/main" id="{214508F7-5622-4291-903F-EBE47055CEB5}"/>
              </a:ext>
            </a:extLst>
          </p:cNvPr>
          <p:cNvSpPr/>
          <p:nvPr/>
        </p:nvSpPr>
        <p:spPr>
          <a:xfrm rot="2679657">
            <a:off x="6212168" y="3144643"/>
            <a:ext cx="579863" cy="568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E3F93-FE6E-4D38-ACFA-EEEA214FCB04}"/>
              </a:ext>
            </a:extLst>
          </p:cNvPr>
          <p:cNvSpPr txBox="1"/>
          <p:nvPr/>
        </p:nvSpPr>
        <p:spPr>
          <a:xfrm>
            <a:off x="6724185" y="2900040"/>
            <a:ext cx="343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Hermite polynomial</a:t>
            </a:r>
          </a:p>
        </p:txBody>
      </p:sp>
    </p:spTree>
    <p:extLst>
      <p:ext uri="{BB962C8B-B14F-4D97-AF65-F5344CB8AC3E}">
        <p14:creationId xmlns:p14="http://schemas.microsoft.com/office/powerpoint/2010/main" val="305959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FF42A6-CA00-4256-A07B-BFDFBDF4F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88BF0-AC78-42E4-8212-1A434A62D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06ADE-A9E7-4C84-8063-EF08E86B6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1EAC6-9945-46DB-A722-D93FF81068E4}"/>
              </a:ext>
            </a:extLst>
          </p:cNvPr>
          <p:cNvSpPr txBox="1"/>
          <p:nvPr/>
        </p:nvSpPr>
        <p:spPr>
          <a:xfrm>
            <a:off x="557560" y="256478"/>
            <a:ext cx="805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DOS plot for </a:t>
            </a:r>
            <a:r>
              <a:rPr lang="en-US" sz="2400" b="1" dirty="0" err="1"/>
              <a:t>magnetostatic</a:t>
            </a:r>
            <a:r>
              <a:rPr lang="en-US" sz="2400" b="1" dirty="0"/>
              <a:t> acting on charged particle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462389E-9F06-4DD3-A379-E1D08573C9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62362"/>
              </p:ext>
            </p:extLst>
          </p:nvPr>
        </p:nvGraphicFramePr>
        <p:xfrm>
          <a:off x="557560" y="1040438"/>
          <a:ext cx="6800386" cy="1478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6" name="Equation" r:id="rId3" imgW="4381200" imgH="952200" progId="Equation.DSMT4">
                  <p:embed/>
                </p:oleObj>
              </mc:Choice>
              <mc:Fallback>
                <p:oleObj name="Equation" r:id="rId3" imgW="4381200" imgH="9522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7560" y="1040438"/>
                        <a:ext cx="6800386" cy="1478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7228CDF-A53A-4E2D-BAB7-F922F0863B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593"/>
          <a:stretch/>
        </p:blipFill>
        <p:spPr>
          <a:xfrm>
            <a:off x="1030558" y="2565400"/>
            <a:ext cx="9372600" cy="35789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683FBE-1C7B-4E1B-A64C-ED286CAF54EE}"/>
              </a:ext>
            </a:extLst>
          </p:cNvPr>
          <p:cNvSpPr txBox="1"/>
          <p:nvPr/>
        </p:nvSpPr>
        <p:spPr>
          <a:xfrm>
            <a:off x="8471207" y="5682657"/>
            <a:ext cx="646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>
                <a:latin typeface="Symbol" panose="05050102010706020507" pitchFamily="18" charset="2"/>
              </a:rPr>
              <a:t>e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A44E17D-0121-4E1D-9A26-3D937A1338B9}"/>
              </a:ext>
            </a:extLst>
          </p:cNvPr>
          <p:cNvSpPr/>
          <p:nvPr/>
        </p:nvSpPr>
        <p:spPr>
          <a:xfrm rot="1732114">
            <a:off x="5725081" y="3607589"/>
            <a:ext cx="561278" cy="5184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9C9B66-C94B-492C-86E1-191C351A8B68}"/>
              </a:ext>
            </a:extLst>
          </p:cNvPr>
          <p:cNvSpPr txBox="1"/>
          <p:nvPr/>
        </p:nvSpPr>
        <p:spPr>
          <a:xfrm>
            <a:off x="6275951" y="2803939"/>
            <a:ext cx="4885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Placement of discrete levels depends on magnetic field strength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EF369B-4D3C-4C4F-A3AA-E17EE52A436D}"/>
              </a:ext>
            </a:extLst>
          </p:cNvPr>
          <p:cNvSpPr txBox="1"/>
          <p:nvPr/>
        </p:nvSpPr>
        <p:spPr>
          <a:xfrm>
            <a:off x="8149680" y="94105"/>
            <a:ext cx="3484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Note that this is an approximate model of an ideal metal in a magnetic field which results in oscillatory resistivity for example.</a:t>
            </a:r>
          </a:p>
        </p:txBody>
      </p:sp>
    </p:spTree>
    <p:extLst>
      <p:ext uri="{BB962C8B-B14F-4D97-AF65-F5344CB8AC3E}">
        <p14:creationId xmlns:p14="http://schemas.microsoft.com/office/powerpoint/2010/main" val="4002476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BDEAB-0097-4020-87E7-4637B1C8C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A5BE29-165B-4329-8643-5579A77D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8CBC9-9C90-4D6B-B8CE-BB8690DF7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CDD745-CB63-4101-A540-4DF68CEAB4FE}"/>
              </a:ext>
            </a:extLst>
          </p:cNvPr>
          <p:cNvSpPr txBox="1"/>
          <p:nvPr/>
        </p:nvSpPr>
        <p:spPr>
          <a:xfrm>
            <a:off x="423746" y="356839"/>
            <a:ext cx="10749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Effects of </a:t>
            </a:r>
            <a:r>
              <a:rPr lang="en-US" sz="2400" b="1" dirty="0" err="1"/>
              <a:t>magnetostatic</a:t>
            </a:r>
            <a:r>
              <a:rPr lang="en-US" sz="2400" b="1" dirty="0"/>
              <a:t> fields on particles’ intrinsic magnetic moment.   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D19440F-5B76-4915-9F61-4E581172D9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190833"/>
              </p:ext>
            </p:extLst>
          </p:nvPr>
        </p:nvGraphicFramePr>
        <p:xfrm>
          <a:off x="179388" y="1070014"/>
          <a:ext cx="10190162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7" name="Equation" r:id="rId3" imgW="5194080" imgH="2082600" progId="Equation.DSMT4">
                  <p:embed/>
                </p:oleObj>
              </mc:Choice>
              <mc:Fallback>
                <p:oleObj name="Equation" r:id="rId3" imgW="5194080" imgH="20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388" y="1070014"/>
                        <a:ext cx="10190162" cy="408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4006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619945"/>
              </p:ext>
            </p:extLst>
          </p:nvPr>
        </p:nvGraphicFramePr>
        <p:xfrm>
          <a:off x="1438275" y="784202"/>
          <a:ext cx="9182100" cy="430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Equation" r:id="rId3" imgW="6959520" imgH="3263760" progId="Equation.DSMT4">
                  <p:embed/>
                </p:oleObj>
              </mc:Choice>
              <mc:Fallback>
                <p:oleObj name="Equation" r:id="rId3" imgW="6959520" imgH="32637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8275" y="784202"/>
                        <a:ext cx="9182100" cy="430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281449"/>
              </p:ext>
            </p:extLst>
          </p:nvPr>
        </p:nvGraphicFramePr>
        <p:xfrm>
          <a:off x="1736725" y="5386388"/>
          <a:ext cx="5805488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Equation" r:id="rId5" imgW="3632040" imgH="571320" progId="Equation.DSMT4">
                  <p:embed/>
                </p:oleObj>
              </mc:Choice>
              <mc:Fallback>
                <p:oleObj name="Equation" r:id="rId5" imgW="3632040" imgH="5713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6725" y="5386388"/>
                        <a:ext cx="5805488" cy="91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FD46E9F-6324-48A4-B761-E2B99336367C}"/>
              </a:ext>
            </a:extLst>
          </p:cNvPr>
          <p:cNvSpPr txBox="1"/>
          <p:nvPr/>
        </p:nvSpPr>
        <p:spPr>
          <a:xfrm>
            <a:off x="617034" y="29483"/>
            <a:ext cx="11173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Interaction of </a:t>
            </a:r>
            <a:r>
              <a:rPr lang="en-US" sz="2400" b="1" dirty="0" err="1"/>
              <a:t>magnetostatic</a:t>
            </a:r>
            <a:r>
              <a:rPr lang="en-US" sz="2400" b="1" dirty="0"/>
              <a:t> field B with a hydrogen atom (including contribution of intrinsic electron spin, omitting contribution of intrinsic  proton spin).</a:t>
            </a:r>
          </a:p>
        </p:txBody>
      </p:sp>
    </p:spTree>
    <p:extLst>
      <p:ext uri="{BB962C8B-B14F-4D97-AF65-F5344CB8AC3E}">
        <p14:creationId xmlns:p14="http://schemas.microsoft.com/office/powerpoint/2010/main" val="3275010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579501"/>
              </p:ext>
            </p:extLst>
          </p:nvPr>
        </p:nvGraphicFramePr>
        <p:xfrm>
          <a:off x="1122053" y="1453994"/>
          <a:ext cx="8231187" cy="443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name="Equation" r:id="rId3" imgW="5537160" imgH="2984400" progId="Equation.DSMT4">
                  <p:embed/>
                </p:oleObj>
              </mc:Choice>
              <mc:Fallback>
                <p:oleObj name="Equation" r:id="rId3" imgW="5537160" imgH="29844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2053" y="1453994"/>
                        <a:ext cx="8231187" cy="443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3C050E7-0F3C-4215-8DF8-7DA96057AD23}"/>
              </a:ext>
            </a:extLst>
          </p:cNvPr>
          <p:cNvSpPr txBox="1"/>
          <p:nvPr/>
        </p:nvSpPr>
        <p:spPr>
          <a:xfrm>
            <a:off x="200722" y="156117"/>
            <a:ext cx="11731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Analysis of </a:t>
            </a:r>
            <a:r>
              <a:rPr lang="en-US" sz="2400" b="1" dirty="0" err="1"/>
              <a:t>magnetostatic</a:t>
            </a:r>
            <a:r>
              <a:rPr lang="en-US" sz="2400" b="1" dirty="0"/>
              <a:t> effects on atomic structure using perturbation theory, also including the effects of spin-orbit </a:t>
            </a:r>
            <a:r>
              <a:rPr lang="en-US" sz="2400" b="1" dirty="0" err="1"/>
              <a:t>interation</a:t>
            </a:r>
            <a:endParaRPr lang="en-US" sz="2400" b="1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2FCECE2-70C2-4611-97B1-2730866C699D}"/>
              </a:ext>
            </a:extLst>
          </p:cNvPr>
          <p:cNvSpPr/>
          <p:nvPr/>
        </p:nvSpPr>
        <p:spPr>
          <a:xfrm rot="18671801">
            <a:off x="4131819" y="860960"/>
            <a:ext cx="499946" cy="8833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88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634632"/>
              </p:ext>
            </p:extLst>
          </p:nvPr>
        </p:nvGraphicFramePr>
        <p:xfrm>
          <a:off x="1767003" y="784833"/>
          <a:ext cx="8145463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Equation" r:id="rId3" imgW="4660560" imgH="723600" progId="Equation.DSMT4">
                  <p:embed/>
                </p:oleObj>
              </mc:Choice>
              <mc:Fallback>
                <p:oleObj name="Equation" r:id="rId3" imgW="4660560" imgH="723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7003" y="784833"/>
                        <a:ext cx="8145463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792" y="2048483"/>
            <a:ext cx="88392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528204" y="2738005"/>
            <a:ext cx="2743200" cy="467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E/</a:t>
            </a:r>
            <a:r>
              <a:rPr lang="en-US" sz="2400" i="1" dirty="0">
                <a:latin typeface="Symbol" panose="05050102010706020507" pitchFamily="18" charset="2"/>
              </a:rPr>
              <a:t>g</a:t>
            </a:r>
            <a:endParaRPr lang="en-US" sz="2400" i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20200" y="4104410"/>
            <a:ext cx="2743200" cy="467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Symbol" panose="05050102010706020507" pitchFamily="18" charset="2"/>
              </a:rPr>
              <a:t>b</a:t>
            </a:r>
            <a:r>
              <a:rPr lang="en-US" sz="2400" i="1" dirty="0">
                <a:latin typeface="+mj-lt"/>
              </a:rPr>
              <a:t>/</a:t>
            </a:r>
            <a:r>
              <a:rPr lang="en-US" sz="2400" i="1" dirty="0">
                <a:latin typeface="Symbol" panose="05050102010706020507" pitchFamily="18" charset="2"/>
              </a:rPr>
              <a:t>g</a:t>
            </a:r>
            <a:endParaRPr lang="en-US" sz="2400" i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6F06C8-1E75-4E06-94F7-38614E479304}"/>
              </a:ext>
            </a:extLst>
          </p:cNvPr>
          <p:cNvSpPr txBox="1"/>
          <p:nvPr/>
        </p:nvSpPr>
        <p:spPr>
          <a:xfrm>
            <a:off x="2843561" y="5776332"/>
            <a:ext cx="3523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Zeeman effect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2DB5B9-6157-41D4-8A50-E0EA7007CBD0}"/>
              </a:ext>
            </a:extLst>
          </p:cNvPr>
          <p:cNvSpPr txBox="1"/>
          <p:nvPr/>
        </p:nvSpPr>
        <p:spPr>
          <a:xfrm>
            <a:off x="9196031" y="5627651"/>
            <a:ext cx="3523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/>
              <a:t>Paschen</a:t>
            </a:r>
            <a:r>
              <a:rPr lang="en-US" sz="2400" b="1" dirty="0"/>
              <a:t>-Back effect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4B5C6A-21C6-4806-8891-94496CA2F062}"/>
              </a:ext>
            </a:extLst>
          </p:cNvPr>
          <p:cNvSpPr txBox="1"/>
          <p:nvPr/>
        </p:nvSpPr>
        <p:spPr>
          <a:xfrm>
            <a:off x="360947" y="136525"/>
            <a:ext cx="9095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First order perturbation theory analysis for </a:t>
            </a:r>
            <a:r>
              <a:rPr lang="en-US" sz="2400" b="1" i="1" dirty="0"/>
              <a:t>n</a:t>
            </a:r>
            <a:r>
              <a:rPr lang="en-US" sz="2400" b="1" dirty="0"/>
              <a:t>=2 levels of H atom</a:t>
            </a:r>
          </a:p>
        </p:txBody>
      </p:sp>
    </p:spTree>
    <p:extLst>
      <p:ext uri="{BB962C8B-B14F-4D97-AF65-F5344CB8AC3E}">
        <p14:creationId xmlns:p14="http://schemas.microsoft.com/office/powerpoint/2010/main" val="474227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D50A9A-CBBA-4BA9-B4CA-566C9BF7F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5F2E81-05CC-400D-BEA3-350A98780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CE34D-4DAD-4393-AF89-B40C55AEC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62B605-36F9-47F7-9376-04FBA80A394F}"/>
              </a:ext>
            </a:extLst>
          </p:cNvPr>
          <p:cNvSpPr txBox="1"/>
          <p:nvPr/>
        </p:nvSpPr>
        <p:spPr>
          <a:xfrm>
            <a:off x="709862" y="565484"/>
            <a:ext cx="113578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Aharonov</a:t>
            </a:r>
            <a:r>
              <a:rPr lang="en-US" sz="2400" b="1" dirty="0"/>
              <a:t>-Bohm effect – an interference phenomenon concerning a particle interacting with a vector potential</a:t>
            </a:r>
          </a:p>
          <a:p>
            <a:endParaRPr lang="en-US" sz="2400" b="1" dirty="0"/>
          </a:p>
          <a:p>
            <a:r>
              <a:rPr lang="en-US" sz="2400" b="1" dirty="0"/>
              <a:t>Reference:   End of Chap. 9 in Professor Carlson’s text</a:t>
            </a:r>
          </a:p>
          <a:p>
            <a:r>
              <a:rPr lang="en-US" sz="2400" b="1" dirty="0"/>
              <a:t>                      Online sources -- </a:t>
            </a:r>
            <a:r>
              <a:rPr lang="en-US" b="1" dirty="0">
                <a:hlinkClick r:id="rId2"/>
              </a:rPr>
              <a:t>http://mafija.fmf.uni-lj.si/seminar/files/2010_2011/seminar_aharonov.pdf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0320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C47A77-C770-46FD-AA38-59F8D0060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9" t="56558" r="33771" b="7628"/>
          <a:stretch/>
        </p:blipFill>
        <p:spPr bwMode="auto">
          <a:xfrm>
            <a:off x="4051730" y="854067"/>
            <a:ext cx="7404596" cy="586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7E2E1E-3530-4755-AC15-83122B9EB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DB9E5D-8C65-441E-8278-DA9C86D09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4FE3D-FA26-4C39-9335-7F60896A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2C02F-44AB-4A9A-853F-7FBAFC62D116}"/>
              </a:ext>
            </a:extLst>
          </p:cNvPr>
          <p:cNvSpPr txBox="1"/>
          <p:nvPr/>
        </p:nvSpPr>
        <p:spPr>
          <a:xfrm>
            <a:off x="577516" y="312821"/>
            <a:ext cx="10776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Introduction to scattering theory for quantum particles  -- Chap. 14 of textbook; also see Merzbacher’s textbook </a:t>
            </a:r>
          </a:p>
        </p:txBody>
      </p:sp>
      <p:sp>
        <p:nvSpPr>
          <p:cNvPr id="8" name="Can 5">
            <a:extLst>
              <a:ext uri="{FF2B5EF4-FFF2-40B4-BE49-F238E27FC236}">
                <a16:creationId xmlns:a16="http://schemas.microsoft.com/office/drawing/2014/main" id="{1E2D5F4A-B195-46DE-BA61-159BD477F74E}"/>
              </a:ext>
            </a:extLst>
          </p:cNvPr>
          <p:cNvSpPr/>
          <p:nvPr/>
        </p:nvSpPr>
        <p:spPr>
          <a:xfrm rot="13584771">
            <a:off x="9539484" y="855696"/>
            <a:ext cx="615696" cy="846582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069229F5-B8F4-4B23-B808-3BCD535920CC}"/>
              </a:ext>
            </a:extLst>
          </p:cNvPr>
          <p:cNvSpPr txBox="1"/>
          <p:nvPr/>
        </p:nvSpPr>
        <p:spPr>
          <a:xfrm>
            <a:off x="10234349" y="952492"/>
            <a:ext cx="1324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j-lt"/>
              </a:rPr>
              <a:t>detector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E0EDB9-A5BA-4E06-8BB5-CA0121BDD8F6}"/>
              </a:ext>
            </a:extLst>
          </p:cNvPr>
          <p:cNvSpPr txBox="1"/>
          <p:nvPr/>
        </p:nvSpPr>
        <p:spPr>
          <a:xfrm>
            <a:off x="577516" y="2060754"/>
            <a:ext cx="3585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Geometry of ideal scattering measurement</a:t>
            </a:r>
          </a:p>
        </p:txBody>
      </p:sp>
    </p:spTree>
    <p:extLst>
      <p:ext uri="{BB962C8B-B14F-4D97-AF65-F5344CB8AC3E}">
        <p14:creationId xmlns:p14="http://schemas.microsoft.com/office/powerpoint/2010/main" val="1641220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82BB6E-C80F-40C7-8644-D2C18B7F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D8D81F-F35D-46E5-B284-420535EF4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5974C-2C36-476F-9D3B-3D4E6A20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DCCC5E-E62E-4705-BE20-6B04495A0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169" y="565849"/>
            <a:ext cx="7647475" cy="2297666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F9087A8-BE5E-439C-8474-C15537D596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799450"/>
              </p:ext>
            </p:extLst>
          </p:nvPr>
        </p:nvGraphicFramePr>
        <p:xfrm>
          <a:off x="2200442" y="3854617"/>
          <a:ext cx="3987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数式" r:id="rId4" imgW="1993680" imgH="634680" progId="Equation.3">
                  <p:embed/>
                </p:oleObj>
              </mc:Choice>
              <mc:Fallback>
                <p:oleObj name="数式" r:id="rId4" imgW="1993680" imgH="63468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442" y="3854617"/>
                        <a:ext cx="39878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21BE5C7-BBCF-467F-8761-162A32C0F183}"/>
              </a:ext>
            </a:extLst>
          </p:cNvPr>
          <p:cNvSpPr txBox="1"/>
          <p:nvPr/>
        </p:nvSpPr>
        <p:spPr>
          <a:xfrm>
            <a:off x="838200" y="2883068"/>
            <a:ext cx="10700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In classical mechanics, for an isotropic target, it is possible to calculate the cross section in terms of the impact parameter b: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8FCE11-7EA4-4742-B175-92BE9939B7E8}"/>
              </a:ext>
            </a:extLst>
          </p:cNvPr>
          <p:cNvSpPr txBox="1"/>
          <p:nvPr/>
        </p:nvSpPr>
        <p:spPr>
          <a:xfrm>
            <a:off x="838200" y="4945798"/>
            <a:ext cx="10700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In quantum mechanics, the same phenomenon is formulated in terms of the probability amplitudes.   We will specifically focus on free particles scattering from a spherically symmetric target.</a:t>
            </a:r>
          </a:p>
        </p:txBody>
      </p:sp>
    </p:spTree>
    <p:extLst>
      <p:ext uri="{BB962C8B-B14F-4D97-AF65-F5344CB8AC3E}">
        <p14:creationId xmlns:p14="http://schemas.microsoft.com/office/powerpoint/2010/main" val="1290694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53340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Continuum solutions of the time independent Schr</a:t>
            </a:r>
            <a:r>
              <a:rPr lang="en-US" sz="2400" dirty="0"/>
              <a:t>ö</a:t>
            </a:r>
            <a:r>
              <a:rPr lang="en-US" sz="2400" dirty="0">
                <a:latin typeface="+mj-lt"/>
              </a:rPr>
              <a:t>dinger equation.</a:t>
            </a:r>
          </a:p>
        </p:txBody>
      </p:sp>
      <p:sp>
        <p:nvSpPr>
          <p:cNvPr id="6" name="Oval 5"/>
          <p:cNvSpPr/>
          <p:nvPr/>
        </p:nvSpPr>
        <p:spPr>
          <a:xfrm>
            <a:off x="4754088" y="1905000"/>
            <a:ext cx="2819400" cy="2895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96000" y="3429000"/>
            <a:ext cx="35814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942753" y="3244334"/>
            <a:ext cx="306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ö</a:t>
            </a:r>
            <a:endParaRPr lang="en-US" sz="18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096000" y="948899"/>
            <a:ext cx="0" cy="253047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96000" y="3450676"/>
            <a:ext cx="1295400" cy="119752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095154" y="1688584"/>
            <a:ext cx="2134447" cy="17404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24008" y="154906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r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584045"/>
              </p:ext>
            </p:extLst>
          </p:nvPr>
        </p:nvGraphicFramePr>
        <p:xfrm>
          <a:off x="2209801" y="4683615"/>
          <a:ext cx="6774791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Equation" r:id="rId3" imgW="3213000" imgH="672840" progId="Equation.DSMT4">
                  <p:embed/>
                </p:oleObj>
              </mc:Choice>
              <mc:Fallback>
                <p:oleObj name="Equation" r:id="rId3" imgW="3213000" imgH="67284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801" y="4683615"/>
                        <a:ext cx="6774791" cy="141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24008" y="4495801"/>
            <a:ext cx="24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63788" y="907129"/>
            <a:ext cx="24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z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33808" y="3200401"/>
            <a:ext cx="24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C05EF2-EFAA-42C8-B1AA-10555C525CCA}"/>
              </a:ext>
            </a:extLst>
          </p:cNvPr>
          <p:cNvSpPr txBox="1"/>
          <p:nvPr/>
        </p:nvSpPr>
        <p:spPr>
          <a:xfrm>
            <a:off x="156411" y="168442"/>
            <a:ext cx="1052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Representation of a free particle in quantum mechanics --</a:t>
            </a:r>
          </a:p>
        </p:txBody>
      </p:sp>
    </p:spTree>
    <p:extLst>
      <p:ext uri="{BB962C8B-B14F-4D97-AF65-F5344CB8AC3E}">
        <p14:creationId xmlns:p14="http://schemas.microsoft.com/office/powerpoint/2010/main" val="366936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D16CAD-C222-43DA-8CED-556A7D76C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68D1E6-B886-4B66-AB0A-6D622C29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D3A07-4E68-47D0-A9A8-716F184C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D10153-D461-43FF-8E27-39F9AD0AE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659"/>
          <a:stretch/>
        </p:blipFill>
        <p:spPr>
          <a:xfrm>
            <a:off x="1066800" y="435052"/>
            <a:ext cx="10058400" cy="59212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FFF3CE-9ADF-4A2A-903A-BC9CADD2E9CF}"/>
              </a:ext>
            </a:extLst>
          </p:cNvPr>
          <p:cNvSpPr/>
          <p:nvPr/>
        </p:nvSpPr>
        <p:spPr>
          <a:xfrm>
            <a:off x="1226634" y="5218771"/>
            <a:ext cx="9779620" cy="267629"/>
          </a:xfrm>
          <a:prstGeom prst="rect">
            <a:avLst/>
          </a:pr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7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629256"/>
              </p:ext>
            </p:extLst>
          </p:nvPr>
        </p:nvGraphicFramePr>
        <p:xfrm>
          <a:off x="1657026" y="55564"/>
          <a:ext cx="8325174" cy="231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Equation" r:id="rId3" imgW="5333760" imgH="1485720" progId="Equation.DSMT4">
                  <p:embed/>
                </p:oleObj>
              </mc:Choice>
              <mc:Fallback>
                <p:oleObj name="Equation" r:id="rId3" imgW="5333760" imgH="14857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7026" y="55564"/>
                        <a:ext cx="8325174" cy="2319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337135"/>
              </p:ext>
            </p:extLst>
          </p:nvPr>
        </p:nvGraphicFramePr>
        <p:xfrm>
          <a:off x="1676400" y="2133601"/>
          <a:ext cx="7478712" cy="486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Equation" r:id="rId5" imgW="4838400" imgH="3149280" progId="Equation.DSMT4">
                  <p:embed/>
                </p:oleObj>
              </mc:Choice>
              <mc:Fallback>
                <p:oleObj name="Equation" r:id="rId5" imgW="4838400" imgH="31492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6400" y="2133601"/>
                        <a:ext cx="7478712" cy="486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4984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28601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Free particle partial waves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981460"/>
              </p:ext>
            </p:extLst>
          </p:nvPr>
        </p:nvGraphicFramePr>
        <p:xfrm>
          <a:off x="1909722" y="838201"/>
          <a:ext cx="7478713" cy="3746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Equation" r:id="rId3" imgW="4838400" imgH="2425680" progId="Equation.DSMT4">
                  <p:embed/>
                </p:oleObj>
              </mc:Choice>
              <mc:Fallback>
                <p:oleObj name="Equation" r:id="rId3" imgW="4838400" imgH="24256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9722" y="838201"/>
                        <a:ext cx="7478713" cy="3746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793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304801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Properties of spherical Bessel functions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828800"/>
            <a:ext cx="9144000" cy="41639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1066801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http://dlmf.nist.gov/10.47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4248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066800"/>
            <a:ext cx="4914900" cy="44353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228601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Spherical Bessel functions of order </a:t>
            </a:r>
            <a:r>
              <a:rPr lang="en-US" sz="2400" i="1" dirty="0">
                <a:latin typeface="+mj-lt"/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203743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Cylindrical Bessel functions of order </a:t>
            </a:r>
            <a:r>
              <a:rPr lang="en-US" sz="2400" i="1" dirty="0">
                <a:latin typeface="+mj-lt"/>
              </a:rPr>
              <a:t>n+1/2</a:t>
            </a:r>
          </a:p>
          <a:p>
            <a:endParaRPr lang="en-US" sz="2400" i="1" dirty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070639"/>
              </p:ext>
            </p:extLst>
          </p:nvPr>
        </p:nvGraphicFramePr>
        <p:xfrm>
          <a:off x="3355975" y="5410201"/>
          <a:ext cx="3994150" cy="649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Equation" r:id="rId4" imgW="2031840" imgH="330120" progId="Equation.DSMT4">
                  <p:embed/>
                </p:oleObj>
              </mc:Choice>
              <mc:Fallback>
                <p:oleObj name="Equation" r:id="rId4" imgW="2031840" imgH="3301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55975" y="5410201"/>
                        <a:ext cx="3994150" cy="649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6496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18360" y="272088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Forms of spherical Bessel and </a:t>
            </a:r>
            <a:r>
              <a:rPr lang="en-US" sz="2400" dirty="0" err="1">
                <a:latin typeface="+mj-lt"/>
              </a:rPr>
              <a:t>Hankel</a:t>
            </a:r>
            <a:r>
              <a:rPr lang="en-US" sz="2400" dirty="0">
                <a:latin typeface="+mj-lt"/>
              </a:rPr>
              <a:t> functions: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622091"/>
              </p:ext>
            </p:extLst>
          </p:nvPr>
        </p:nvGraphicFramePr>
        <p:xfrm>
          <a:off x="1828801" y="764232"/>
          <a:ext cx="8655051" cy="304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数式" r:id="rId3" imgW="3797280" imgH="1333440" progId="Equation.3">
                  <p:embed/>
                </p:oleObj>
              </mc:Choice>
              <mc:Fallback>
                <p:oleObj name="数式" r:id="rId3" imgW="3797280" imgH="13334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764232"/>
                        <a:ext cx="8655051" cy="304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811694"/>
              </p:ext>
            </p:extLst>
          </p:nvPr>
        </p:nvGraphicFramePr>
        <p:xfrm>
          <a:off x="3352801" y="3810000"/>
          <a:ext cx="4256087" cy="252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name="数式" r:id="rId5" imgW="1866600" imgH="1104840" progId="Equation.3">
                  <p:embed/>
                </p:oleObj>
              </mc:Choice>
              <mc:Fallback>
                <p:oleObj name="数式" r:id="rId5" imgW="1866600" imgH="11048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1" y="3810000"/>
                        <a:ext cx="4256087" cy="2525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684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11621"/>
            <a:ext cx="9144000" cy="563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37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66676"/>
            <a:ext cx="9144000" cy="552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17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268969"/>
              </p:ext>
            </p:extLst>
          </p:nvPr>
        </p:nvGraphicFramePr>
        <p:xfrm>
          <a:off x="1676400" y="1"/>
          <a:ext cx="8534400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Equation" r:id="rId3" imgW="5384520" imgH="1015920" progId="Equation.DSMT4">
                  <p:embed/>
                </p:oleObj>
              </mc:Choice>
              <mc:Fallback>
                <p:oleObj name="Equation" r:id="rId3" imgW="5384520" imgH="10159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6400" y="1"/>
                        <a:ext cx="8534400" cy="160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646391"/>
              </p:ext>
            </p:extLst>
          </p:nvPr>
        </p:nvGraphicFramePr>
        <p:xfrm>
          <a:off x="1676400" y="1654567"/>
          <a:ext cx="7283450" cy="48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Equation" r:id="rId5" imgW="4711680" imgH="3162240" progId="Equation.DSMT4">
                  <p:embed/>
                </p:oleObj>
              </mc:Choice>
              <mc:Fallback>
                <p:oleObj name="Equation" r:id="rId5" imgW="4711680" imgH="31622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6400" y="1654567"/>
                        <a:ext cx="7283450" cy="488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8010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465394"/>
              </p:ext>
            </p:extLst>
          </p:nvPr>
        </p:nvGraphicFramePr>
        <p:xfrm>
          <a:off x="1828801" y="30164"/>
          <a:ext cx="6694487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1" name="Equation" r:id="rId3" imgW="4330440" imgH="1346040" progId="Equation.DSMT4">
                  <p:embed/>
                </p:oleObj>
              </mc:Choice>
              <mc:Fallback>
                <p:oleObj name="Equation" r:id="rId3" imgW="4330440" imgH="1346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1" y="30164"/>
                        <a:ext cx="6694487" cy="207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836843"/>
              </p:ext>
            </p:extLst>
          </p:nvPr>
        </p:nvGraphicFramePr>
        <p:xfrm>
          <a:off x="2016827" y="2109789"/>
          <a:ext cx="5253037" cy="453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Equation" r:id="rId5" imgW="3225600" imgH="2781000" progId="Equation.DSMT4">
                  <p:embed/>
                </p:oleObj>
              </mc:Choice>
              <mc:Fallback>
                <p:oleObj name="Equation" r:id="rId5" imgW="3225600" imgH="27810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827" y="2109789"/>
                        <a:ext cx="5253037" cy="4532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8948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767000"/>
              </p:ext>
            </p:extLst>
          </p:nvPr>
        </p:nvGraphicFramePr>
        <p:xfrm>
          <a:off x="1253288" y="1557632"/>
          <a:ext cx="7650079" cy="4008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Equation" r:id="rId3" imgW="4241520" imgH="2222280" progId="Equation.DSMT4">
                  <p:embed/>
                </p:oleObj>
              </mc:Choice>
              <mc:Fallback>
                <p:oleObj name="Equation" r:id="rId3" imgW="4241520" imgH="22222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3288" y="1557632"/>
                        <a:ext cx="7650079" cy="4008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C7074A1-E661-4392-89B9-8558FDD347A6}"/>
              </a:ext>
            </a:extLst>
          </p:cNvPr>
          <p:cNvSpPr txBox="1"/>
          <p:nvPr/>
        </p:nvSpPr>
        <p:spPr>
          <a:xfrm>
            <a:off x="348916" y="385011"/>
            <a:ext cx="10816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What we will show next time, is that the scattering phase shift  is a measure of the quantum mechanical scattering cross section:</a:t>
            </a:r>
          </a:p>
        </p:txBody>
      </p:sp>
    </p:spTree>
    <p:extLst>
      <p:ext uri="{BB962C8B-B14F-4D97-AF65-F5344CB8AC3E}">
        <p14:creationId xmlns:p14="http://schemas.microsoft.com/office/powerpoint/2010/main" val="162224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2C4B6D-627C-481C-AA3A-C4C9E4573499}"/>
              </a:ext>
            </a:extLst>
          </p:cNvPr>
          <p:cNvSpPr/>
          <p:nvPr/>
        </p:nvSpPr>
        <p:spPr>
          <a:xfrm>
            <a:off x="3581400" y="5620215"/>
            <a:ext cx="3477322" cy="5575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A53541-BB06-4174-AA93-5437320B6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DB85B6-AD92-4599-B398-124F1338D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C4751-BEBB-498B-8E20-E5D5B96A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E5A632-0AB5-406F-B355-E914A8B53EF5}"/>
              </a:ext>
            </a:extLst>
          </p:cNvPr>
          <p:cNvSpPr txBox="1"/>
          <p:nvPr/>
        </p:nvSpPr>
        <p:spPr>
          <a:xfrm>
            <a:off x="245327" y="178420"/>
            <a:ext cx="11563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Summary of results for the quantum mechanical treatment of interaction of particle of mass </a:t>
            </a:r>
            <a:r>
              <a:rPr lang="en-US" sz="2400" b="1" i="1" dirty="0"/>
              <a:t>m</a:t>
            </a:r>
            <a:r>
              <a:rPr lang="en-US" sz="2400" b="1" dirty="0"/>
              <a:t> and charge </a:t>
            </a:r>
            <a:r>
              <a:rPr lang="en-US" sz="2400" b="1" i="1" dirty="0"/>
              <a:t>q</a:t>
            </a:r>
            <a:r>
              <a:rPr lang="en-US" sz="2400" b="1" dirty="0"/>
              <a:t> with classical electromagnetic fields in terms of scalar and vector potentials </a:t>
            </a:r>
            <a:r>
              <a:rPr lang="en-US" sz="2400" b="1" i="1" dirty="0"/>
              <a:t>U</a:t>
            </a:r>
            <a:r>
              <a:rPr lang="en-US" sz="2400" b="1" dirty="0"/>
              <a:t>(</a:t>
            </a:r>
            <a:r>
              <a:rPr lang="en-US" sz="2400" b="1" dirty="0" err="1"/>
              <a:t>r,</a:t>
            </a:r>
            <a:r>
              <a:rPr lang="en-US" sz="2400" b="1" i="1" dirty="0" err="1"/>
              <a:t>t</a:t>
            </a:r>
            <a:r>
              <a:rPr lang="en-US" sz="2400" b="1" dirty="0"/>
              <a:t>) and A(</a:t>
            </a:r>
            <a:r>
              <a:rPr lang="en-US" sz="2400" b="1" dirty="0" err="1"/>
              <a:t>r,</a:t>
            </a:r>
            <a:r>
              <a:rPr lang="en-US" sz="2400" b="1" i="1" dirty="0" err="1"/>
              <a:t>t</a:t>
            </a:r>
            <a:r>
              <a:rPr lang="en-US" sz="2400" b="1" dirty="0"/>
              <a:t>):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A141518-440D-4327-8587-5386A53759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290705"/>
              </p:ext>
            </p:extLst>
          </p:nvPr>
        </p:nvGraphicFramePr>
        <p:xfrm>
          <a:off x="278662" y="1333847"/>
          <a:ext cx="7874738" cy="2306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0" name="Equation" r:id="rId3" imgW="3555720" imgH="1041120" progId="Equation.DSMT4">
                  <p:embed/>
                </p:oleObj>
              </mc:Choice>
              <mc:Fallback>
                <p:oleObj name="Equation" r:id="rId3" imgW="3555720" imgH="10411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A141518-440D-4327-8587-5386A53759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662" y="1333847"/>
                        <a:ext cx="7874738" cy="2306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584E669-CC45-41E0-9DE3-635766387E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177303"/>
              </p:ext>
            </p:extLst>
          </p:nvPr>
        </p:nvGraphicFramePr>
        <p:xfrm>
          <a:off x="504825" y="3614738"/>
          <a:ext cx="10848975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1" name="Equation" r:id="rId5" imgW="5651280" imgH="634680" progId="Equation.DSMT4">
                  <p:embed/>
                </p:oleObj>
              </mc:Choice>
              <mc:Fallback>
                <p:oleObj name="Equation" r:id="rId5" imgW="5651280" imgH="6346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584E669-CC45-41E0-9DE3-635766387E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4825" y="3614738"/>
                        <a:ext cx="10848975" cy="1220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B3466EE-4EEF-457C-9019-204F762D00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949483"/>
              </p:ext>
            </p:extLst>
          </p:nvPr>
        </p:nvGraphicFramePr>
        <p:xfrm>
          <a:off x="504825" y="4835525"/>
          <a:ext cx="11593360" cy="1363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2" name="Equation" r:id="rId7" imgW="5397480" imgH="634680" progId="Equation.DSMT4">
                  <p:embed/>
                </p:oleObj>
              </mc:Choice>
              <mc:Fallback>
                <p:oleObj name="Equation" r:id="rId7" imgW="5397480" imgH="6346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B3466EE-4EEF-457C-9019-204F762D00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4825" y="4835525"/>
                        <a:ext cx="11593360" cy="1363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804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75CFBF-1FAC-4616-9931-77FB78BA9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B25E1C-79B3-47AD-8563-28F67FC2F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29E04-A78F-4BCA-9482-929F85988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F3C0FF-EBCD-42F6-A4E9-4EB3BED06B98}"/>
              </a:ext>
            </a:extLst>
          </p:cNvPr>
          <p:cNvSpPr txBox="1"/>
          <p:nvPr/>
        </p:nvSpPr>
        <p:spPr>
          <a:xfrm>
            <a:off x="132347" y="256478"/>
            <a:ext cx="12059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Summary – continued -- Effects of the electromagnetic field on the particle current operator.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7F22336-0BA2-4035-99D5-D1BA96AD58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736484"/>
              </p:ext>
            </p:extLst>
          </p:nvPr>
        </p:nvGraphicFramePr>
        <p:xfrm>
          <a:off x="454726" y="1087475"/>
          <a:ext cx="9974262" cy="335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1" name="Equation" r:id="rId3" imgW="4686120" imgH="1574640" progId="Equation.DSMT4">
                  <p:embed/>
                </p:oleObj>
              </mc:Choice>
              <mc:Fallback>
                <p:oleObj name="Equation" r:id="rId3" imgW="4686120" imgH="1574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7F22336-0BA2-4035-99D5-D1BA96AD58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4726" y="1087475"/>
                        <a:ext cx="9974262" cy="335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D6EA515-19CF-4838-9EB0-35A72C2492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364318"/>
              </p:ext>
            </p:extLst>
          </p:nvPr>
        </p:nvGraphicFramePr>
        <p:xfrm>
          <a:off x="508009" y="4510668"/>
          <a:ext cx="10710118" cy="2028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2" name="Equation" r:id="rId5" imgW="5499000" imgH="1041120" progId="Equation.DSMT4">
                  <p:embed/>
                </p:oleObj>
              </mc:Choice>
              <mc:Fallback>
                <p:oleObj name="Equation" r:id="rId5" imgW="5499000" imgH="104112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D6EA515-19CF-4838-9EB0-35A72C2492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8009" y="4510668"/>
                        <a:ext cx="10710118" cy="2028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257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24604"/>
              </p:ext>
            </p:extLst>
          </p:nvPr>
        </p:nvGraphicFramePr>
        <p:xfrm>
          <a:off x="673100" y="660080"/>
          <a:ext cx="496570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name="Equation" r:id="rId3" imgW="3504960" imgH="1054080" progId="Equation.DSMT4">
                  <p:embed/>
                </p:oleObj>
              </mc:Choice>
              <mc:Fallback>
                <p:oleObj name="Equation" r:id="rId3" imgW="3504960" imgH="10540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3100" y="660080"/>
                        <a:ext cx="4965700" cy="149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2743200" y="1949108"/>
            <a:ext cx="0" cy="2514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76501" y="3399592"/>
            <a:ext cx="5257800" cy="317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1782721" y="2522941"/>
            <a:ext cx="1315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Energy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48600" y="3163844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x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103776" y="2201112"/>
            <a:ext cx="4135225" cy="1957796"/>
          </a:xfrm>
          <a:prstGeom prst="line">
            <a:avLst/>
          </a:prstGeom>
          <a:ln w="38100">
            <a:solidFill>
              <a:srgbClr val="DA32A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95800" y="3396909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a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743201" y="2641600"/>
            <a:ext cx="4991101" cy="2"/>
          </a:xfrm>
          <a:prstGeom prst="line">
            <a:avLst/>
          </a:prstGeom>
          <a:ln w="381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48601" y="2330108"/>
            <a:ext cx="78242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8362" y="1830633"/>
            <a:ext cx="78242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U(x)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993311"/>
              </p:ext>
            </p:extLst>
          </p:nvPr>
        </p:nvGraphicFramePr>
        <p:xfrm>
          <a:off x="3429000" y="4309531"/>
          <a:ext cx="6234718" cy="2046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0" name="Equation" r:id="rId5" imgW="5333760" imgH="1752480" progId="Equation.DSMT4">
                  <p:embed/>
                </p:oleObj>
              </mc:Choice>
              <mc:Fallback>
                <p:oleObj name="Equation" r:id="rId5" imgW="5333760" imgH="175248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9000" y="4309531"/>
                        <a:ext cx="6234718" cy="2046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6930E99-2B0B-4F85-9469-56EED307C7E6}"/>
              </a:ext>
            </a:extLst>
          </p:cNvPr>
          <p:cNvSpPr txBox="1"/>
          <p:nvPr/>
        </p:nvSpPr>
        <p:spPr>
          <a:xfrm>
            <a:off x="240632" y="168442"/>
            <a:ext cx="11285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Example – A(</a:t>
            </a:r>
            <a:r>
              <a:rPr lang="en-US" sz="2400" b="1" dirty="0" err="1"/>
              <a:t>r,</a:t>
            </a:r>
            <a:r>
              <a:rPr lang="en-US" sz="2400" b="1" i="1" dirty="0" err="1"/>
              <a:t>t</a:t>
            </a:r>
            <a:r>
              <a:rPr lang="en-US" sz="2400" b="1" dirty="0"/>
              <a:t>)=0 and </a:t>
            </a:r>
            <a:r>
              <a:rPr lang="en-US" sz="2400" b="1" i="1" dirty="0"/>
              <a:t>U</a:t>
            </a:r>
            <a:r>
              <a:rPr lang="en-US" sz="2400" b="1" dirty="0"/>
              <a:t>(</a:t>
            </a:r>
            <a:r>
              <a:rPr lang="en-US" sz="2400" b="1" dirty="0" err="1"/>
              <a:t>r,</a:t>
            </a:r>
            <a:r>
              <a:rPr lang="en-US" sz="2400" b="1" i="1" dirty="0" err="1"/>
              <a:t>t</a:t>
            </a:r>
            <a:r>
              <a:rPr lang="en-US" sz="2400" b="1" dirty="0"/>
              <a:t>)=</a:t>
            </a:r>
            <a:r>
              <a:rPr lang="en-US" sz="2400" b="1" i="1" dirty="0"/>
              <a:t>F(x-a)</a:t>
            </a:r>
          </a:p>
        </p:txBody>
      </p:sp>
    </p:spTree>
    <p:extLst>
      <p:ext uri="{BB962C8B-B14F-4D97-AF65-F5344CB8AC3E}">
        <p14:creationId xmlns:p14="http://schemas.microsoft.com/office/powerpoint/2010/main" val="6795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853" y="2290466"/>
            <a:ext cx="8738616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9110" t="25060" r="36652" b="55755"/>
          <a:stretch/>
        </p:blipFill>
        <p:spPr>
          <a:xfrm>
            <a:off x="2490536" y="1052217"/>
            <a:ext cx="1981200" cy="12382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37161" y="3198167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+mj-lt"/>
              </a:rPr>
              <a:t>Ai(z)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53400" y="2736502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latin typeface="+mj-lt"/>
              </a:rPr>
              <a:t>Bi(z)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228DCF-E883-407A-A061-EAD0B442F4F9}"/>
              </a:ext>
            </a:extLst>
          </p:cNvPr>
          <p:cNvSpPr txBox="1"/>
          <p:nvPr/>
        </p:nvSpPr>
        <p:spPr>
          <a:xfrm>
            <a:off x="721895" y="136525"/>
            <a:ext cx="6182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Airy functions --</a:t>
            </a:r>
          </a:p>
        </p:txBody>
      </p:sp>
    </p:spTree>
    <p:extLst>
      <p:ext uri="{BB962C8B-B14F-4D97-AF65-F5344CB8AC3E}">
        <p14:creationId xmlns:p14="http://schemas.microsoft.com/office/powerpoint/2010/main" val="3025128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507074"/>
              </p:ext>
            </p:extLst>
          </p:nvPr>
        </p:nvGraphicFramePr>
        <p:xfrm>
          <a:off x="932984" y="547688"/>
          <a:ext cx="6234113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5" name="Equation" r:id="rId3" imgW="5333760" imgH="2120760" progId="Equation.DSMT4">
                  <p:embed/>
                </p:oleObj>
              </mc:Choice>
              <mc:Fallback>
                <p:oleObj name="Equation" r:id="rId3" imgW="5333760" imgH="21207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2984" y="547688"/>
                        <a:ext cx="6234113" cy="24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5783" y="152401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Summary of results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709" y="3144942"/>
            <a:ext cx="8143875" cy="3090655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853130"/>
              </p:ext>
            </p:extLst>
          </p:nvPr>
        </p:nvGraphicFramePr>
        <p:xfrm>
          <a:off x="4209584" y="3128098"/>
          <a:ext cx="1275699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6" name="Equation" r:id="rId6" imgW="901440" imgH="279360" progId="Equation.DSMT4">
                  <p:embed/>
                </p:oleObj>
              </mc:Choice>
              <mc:Fallback>
                <p:oleObj name="Equation" r:id="rId6" imgW="901440" imgH="2793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09584" y="3128098"/>
                        <a:ext cx="1275699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144860"/>
              </p:ext>
            </p:extLst>
          </p:nvPr>
        </p:nvGraphicFramePr>
        <p:xfrm>
          <a:off x="4504859" y="5624514"/>
          <a:ext cx="98901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7" name="Equation" r:id="rId8" imgW="698400" imgH="279360" progId="Equation.DSMT4">
                  <p:embed/>
                </p:oleObj>
              </mc:Choice>
              <mc:Fallback>
                <p:oleObj name="Equation" r:id="rId8" imgW="698400" imgH="27936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04859" y="5624514"/>
                        <a:ext cx="989013" cy="39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794752"/>
              </p:ext>
            </p:extLst>
          </p:nvPr>
        </p:nvGraphicFramePr>
        <p:xfrm>
          <a:off x="6644809" y="4689475"/>
          <a:ext cx="10445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8" name="Equation" r:id="rId10" imgW="736560" imgH="279360" progId="Equation.DSMT4">
                  <p:embed/>
                </p:oleObj>
              </mc:Choice>
              <mc:Fallback>
                <p:oleObj name="Equation" r:id="rId10" imgW="736560" imgH="27936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44809" y="4689475"/>
                        <a:ext cx="1044575" cy="39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89EA3D-F6BE-471F-AE91-A6A683A23AD3}"/>
              </a:ext>
            </a:extLst>
          </p:cNvPr>
          <p:cNvSpPr txBox="1"/>
          <p:nvPr/>
        </p:nvSpPr>
        <p:spPr>
          <a:xfrm>
            <a:off x="7404410" y="196901"/>
            <a:ext cx="46054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Note that in this case, physical solutions exist for all energies </a:t>
            </a:r>
            <a:r>
              <a:rPr lang="en-US" sz="2400" b="1" i="1" dirty="0"/>
              <a:t>E</a:t>
            </a:r>
            <a:r>
              <a:rPr lang="en-US" sz="2400" b="1" dirty="0"/>
              <a:t>;  the wavefunction oscillates for</a:t>
            </a:r>
          </a:p>
          <a:p>
            <a:r>
              <a:rPr lang="en-US" sz="2400" b="1" i="1" dirty="0"/>
              <a:t>x&lt;</a:t>
            </a:r>
            <a:r>
              <a:rPr lang="en-US" sz="2400" b="1" i="1" dirty="0" err="1"/>
              <a:t>a+E</a:t>
            </a:r>
            <a:r>
              <a:rPr lang="en-US" sz="2400" b="1" i="1" dirty="0"/>
              <a:t>/</a:t>
            </a:r>
            <a:r>
              <a:rPr lang="en-US" sz="2400" b="1" i="1" dirty="0" err="1"/>
              <a:t>qF</a:t>
            </a:r>
            <a:r>
              <a:rPr lang="en-US" sz="2400" b="1" i="1" dirty="0"/>
              <a:t>  </a:t>
            </a:r>
            <a:r>
              <a:rPr lang="en-US" sz="2400" b="1" dirty="0"/>
              <a:t>and decays for  </a:t>
            </a:r>
            <a:r>
              <a:rPr lang="en-US" sz="2400" b="1" i="1" dirty="0"/>
              <a:t>x&gt;</a:t>
            </a:r>
            <a:r>
              <a:rPr lang="en-US" sz="2400" b="1" i="1" dirty="0" err="1"/>
              <a:t>a+E</a:t>
            </a:r>
            <a:r>
              <a:rPr lang="en-US" sz="2400" b="1" i="1" dirty="0"/>
              <a:t>/</a:t>
            </a:r>
            <a:r>
              <a:rPr lang="en-US" sz="2400" b="1" i="1" dirty="0" err="1"/>
              <a:t>qF</a:t>
            </a:r>
            <a:r>
              <a:rPr lang="en-US" sz="2400" b="1" i="1" dirty="0"/>
              <a:t> .   </a:t>
            </a:r>
          </a:p>
          <a:p>
            <a:pPr algn="l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6622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410478"/>
              </p:ext>
            </p:extLst>
          </p:nvPr>
        </p:nvGraphicFramePr>
        <p:xfrm>
          <a:off x="309936" y="798549"/>
          <a:ext cx="9770869" cy="2513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0" name="Equation" r:id="rId3" imgW="6172200" imgH="1587240" progId="Equation.DSMT4">
                  <p:embed/>
                </p:oleObj>
              </mc:Choice>
              <mc:Fallback>
                <p:oleObj name="Equation" r:id="rId3" imgW="6172200" imgH="15872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936" y="798549"/>
                        <a:ext cx="9770869" cy="2513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713792"/>
              </p:ext>
            </p:extLst>
          </p:nvPr>
        </p:nvGraphicFramePr>
        <p:xfrm>
          <a:off x="564425" y="3374922"/>
          <a:ext cx="7697788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1" name="Equation" r:id="rId5" imgW="4114800" imgH="698400" progId="Equation.DSMT4">
                  <p:embed/>
                </p:oleObj>
              </mc:Choice>
              <mc:Fallback>
                <p:oleObj name="Equation" r:id="rId5" imgW="4114800" imgH="6984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4425" y="3374922"/>
                        <a:ext cx="7697788" cy="1306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7796870-757F-4DEE-8466-AC2A7DEFE5AE}"/>
              </a:ext>
            </a:extLst>
          </p:cNvPr>
          <p:cNvSpPr txBox="1"/>
          <p:nvPr/>
        </p:nvSpPr>
        <p:spPr>
          <a:xfrm>
            <a:off x="300789" y="336884"/>
            <a:ext cx="10680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Example – Particle in a </a:t>
            </a:r>
            <a:r>
              <a:rPr lang="en-US" sz="2400" b="1" dirty="0" err="1"/>
              <a:t>magnetostatic</a:t>
            </a:r>
            <a:r>
              <a:rPr lang="en-US" sz="2400" b="1" dirty="0"/>
              <a:t> field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E12F74D-08A4-43DB-907A-AB8144F0E5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574824"/>
              </p:ext>
            </p:extLst>
          </p:nvPr>
        </p:nvGraphicFramePr>
        <p:xfrm>
          <a:off x="774032" y="5166600"/>
          <a:ext cx="6518355" cy="727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2" name="Equation" r:id="rId7" imgW="2844720" imgH="317160" progId="Equation.DSMT4">
                  <p:embed/>
                </p:oleObj>
              </mc:Choice>
              <mc:Fallback>
                <p:oleObj name="Equation" r:id="rId7" imgW="28447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4032" y="5166600"/>
                        <a:ext cx="6518355" cy="727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1016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1/22/2020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273461"/>
              </p:ext>
            </p:extLst>
          </p:nvPr>
        </p:nvGraphicFramePr>
        <p:xfrm>
          <a:off x="267619" y="610840"/>
          <a:ext cx="11656762" cy="563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9" name="Equation" r:id="rId3" imgW="6642000" imgH="3213000" progId="Equation.DSMT4">
                  <p:embed/>
                </p:oleObj>
              </mc:Choice>
              <mc:Fallback>
                <p:oleObj name="Equation" r:id="rId3" imgW="6642000" imgH="32130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619" y="610840"/>
                        <a:ext cx="11656762" cy="5636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6735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734</Words>
  <Application>Microsoft Office PowerPoint</Application>
  <PresentationFormat>Widescreen</PresentationFormat>
  <Paragraphs>146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Office Theme</vt:lpstr>
      <vt:lpstr>Equation</vt:lpstr>
      <vt:lpstr>MathType 7.0 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Holzwarth, Natalie</dc:creator>
  <cp:lastModifiedBy>Holzwarth, Natalie</cp:lastModifiedBy>
  <cp:revision>110</cp:revision>
  <cp:lastPrinted>2020-01-22T06:42:06Z</cp:lastPrinted>
  <dcterms:created xsi:type="dcterms:W3CDTF">2020-01-06T21:28:26Z</dcterms:created>
  <dcterms:modified xsi:type="dcterms:W3CDTF">2020-01-22T06:43:19Z</dcterms:modified>
</cp:coreProperties>
</file>