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307" r:id="rId4"/>
    <p:sldId id="320" r:id="rId5"/>
    <p:sldId id="335" r:id="rId6"/>
    <p:sldId id="309" r:id="rId7"/>
    <p:sldId id="310" r:id="rId8"/>
    <p:sldId id="317" r:id="rId9"/>
    <p:sldId id="318" r:id="rId10"/>
    <p:sldId id="319" r:id="rId11"/>
    <p:sldId id="321" r:id="rId12"/>
    <p:sldId id="337" r:id="rId13"/>
    <p:sldId id="339" r:id="rId14"/>
    <p:sldId id="340" r:id="rId15"/>
    <p:sldId id="341" r:id="rId16"/>
    <p:sldId id="342" r:id="rId17"/>
    <p:sldId id="343" r:id="rId18"/>
    <p:sldId id="344" r:id="rId19"/>
    <p:sldId id="345" r:id="rId2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e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1/24/2020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9.bin"/><Relationship Id="rId4" Type="http://schemas.openxmlformats.org/officeDocument/2006/relationships/image" Target="../media/image39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356838" y="1590910"/>
            <a:ext cx="1169762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5</a:t>
            </a:r>
          </a:p>
          <a:p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Continue reading Chapter 14 – Analysis of scattering phenomena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Notion of scattering phase shifts 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Relationship of scattering phase shifts and differential and total scattering cross sections 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3200" b="1" dirty="0"/>
              <a:t>Examples    </a:t>
            </a:r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67000"/>
              </p:ext>
            </p:extLst>
          </p:nvPr>
        </p:nvGraphicFramePr>
        <p:xfrm>
          <a:off x="1253288" y="1557632"/>
          <a:ext cx="7650079" cy="4008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3" imgW="4241520" imgH="2222280" progId="Equation.DSMT4">
                  <p:embed/>
                </p:oleObj>
              </mc:Choice>
              <mc:Fallback>
                <p:oleObj name="Equation" r:id="rId3" imgW="4241520" imgH="22222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3288" y="1557632"/>
                        <a:ext cx="7650079" cy="40082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C7074A1-E661-4392-89B9-8558FDD347A6}"/>
              </a:ext>
            </a:extLst>
          </p:cNvPr>
          <p:cNvSpPr txBox="1"/>
          <p:nvPr/>
        </p:nvSpPr>
        <p:spPr>
          <a:xfrm>
            <a:off x="348916" y="385011"/>
            <a:ext cx="108163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we want to show, is that the scattering phase shift  is a measure of the quantum mechanical scattering cross section:</a:t>
            </a:r>
          </a:p>
        </p:txBody>
      </p:sp>
    </p:spTree>
    <p:extLst>
      <p:ext uri="{BB962C8B-B14F-4D97-AF65-F5344CB8AC3E}">
        <p14:creationId xmlns:p14="http://schemas.microsoft.com/office/powerpoint/2010/main" val="1622247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491773"/>
              </p:ext>
            </p:extLst>
          </p:nvPr>
        </p:nvGraphicFramePr>
        <p:xfrm>
          <a:off x="1051197" y="871654"/>
          <a:ext cx="7866063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0" name="Equation" r:id="rId3" imgW="4991040" imgH="507960" progId="Equation.DSMT4">
                  <p:embed/>
                </p:oleObj>
              </mc:Choice>
              <mc:Fallback>
                <p:oleObj name="Equation" r:id="rId3" imgW="4991040" imgH="507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1197" y="871654"/>
                        <a:ext cx="7866063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9961" y="250903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Some details:</a:t>
            </a:r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A79FEF2-4CF1-4312-AF1B-98AB8F455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233344"/>
              </p:ext>
            </p:extLst>
          </p:nvPr>
        </p:nvGraphicFramePr>
        <p:xfrm>
          <a:off x="1572166" y="1830840"/>
          <a:ext cx="8058253" cy="29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1" name="Equation" r:id="rId5" imgW="4457520" imgH="1650960" progId="Equation.DSMT4">
                  <p:embed/>
                </p:oleObj>
              </mc:Choice>
              <mc:Fallback>
                <p:oleObj name="Equation" r:id="rId5" imgW="4457520" imgH="1650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2166" y="1830840"/>
                        <a:ext cx="8058253" cy="2984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16935117-0C6D-434C-8A0C-301BF83FB4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664885"/>
              </p:ext>
            </p:extLst>
          </p:nvPr>
        </p:nvGraphicFramePr>
        <p:xfrm>
          <a:off x="1679876" y="4983756"/>
          <a:ext cx="5430885" cy="1212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2" name="Equation" r:id="rId7" imgW="2958840" imgH="660240" progId="Equation.DSMT4">
                  <p:embed/>
                </p:oleObj>
              </mc:Choice>
              <mc:Fallback>
                <p:oleObj name="Equation" r:id="rId7" imgW="2958840" imgH="660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79876" y="4983756"/>
                        <a:ext cx="5430885" cy="1212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022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37836"/>
              </p:ext>
            </p:extLst>
          </p:nvPr>
        </p:nvGraphicFramePr>
        <p:xfrm>
          <a:off x="639165" y="110813"/>
          <a:ext cx="11088688" cy="265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5" name="Equation" r:id="rId3" imgW="7035480" imgH="1688760" progId="Equation.DSMT4">
                  <p:embed/>
                </p:oleObj>
              </mc:Choice>
              <mc:Fallback>
                <p:oleObj name="Equation" r:id="rId3" imgW="7035480" imgH="16887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9165" y="110813"/>
                        <a:ext cx="11088688" cy="2659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029899"/>
              </p:ext>
            </p:extLst>
          </p:nvPr>
        </p:nvGraphicFramePr>
        <p:xfrm>
          <a:off x="427292" y="2769876"/>
          <a:ext cx="10099675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6" name="Equation" r:id="rId5" imgW="7010280" imgH="1574640" progId="Equation.DSMT4">
                  <p:embed/>
                </p:oleObj>
              </mc:Choice>
              <mc:Fallback>
                <p:oleObj name="Equation" r:id="rId5" imgW="7010280" imgH="1574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7292" y="2769876"/>
                        <a:ext cx="10099675" cy="226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705940"/>
              </p:ext>
            </p:extLst>
          </p:nvPr>
        </p:nvGraphicFramePr>
        <p:xfrm>
          <a:off x="574116" y="5315262"/>
          <a:ext cx="9169400" cy="143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87" name="Equation" r:id="rId7" imgW="5930640" imgH="927000" progId="Equation.DSMT4">
                  <p:embed/>
                </p:oleObj>
              </mc:Choice>
              <mc:Fallback>
                <p:oleObj name="Equation" r:id="rId7" imgW="5930640" imgH="9270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4116" y="5315262"/>
                        <a:ext cx="9169400" cy="1431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2789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062855"/>
              </p:ext>
            </p:extLst>
          </p:nvPr>
        </p:nvGraphicFramePr>
        <p:xfrm>
          <a:off x="559419" y="526248"/>
          <a:ext cx="8415338" cy="1151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4" name="Equation" r:id="rId3" imgW="5841720" imgH="799920" progId="Equation.DSMT4">
                  <p:embed/>
                </p:oleObj>
              </mc:Choice>
              <mc:Fallback>
                <p:oleObj name="Equation" r:id="rId3" imgW="5841720" imgH="7999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9419" y="526248"/>
                        <a:ext cx="8415338" cy="11517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076567"/>
              </p:ext>
            </p:extLst>
          </p:nvPr>
        </p:nvGraphicFramePr>
        <p:xfrm>
          <a:off x="704118" y="1751014"/>
          <a:ext cx="7262813" cy="162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5" name="Equation" r:id="rId5" imgW="4698720" imgH="1054080" progId="Equation.DSMT4">
                  <p:embed/>
                </p:oleObj>
              </mc:Choice>
              <mc:Fallback>
                <p:oleObj name="Equation" r:id="rId5" imgW="4698720" imgH="10540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4118" y="1751014"/>
                        <a:ext cx="7262813" cy="162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030705"/>
              </p:ext>
            </p:extLst>
          </p:nvPr>
        </p:nvGraphicFramePr>
        <p:xfrm>
          <a:off x="704118" y="3100251"/>
          <a:ext cx="859472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6" name="Equation" r:id="rId7" imgW="5422680" imgH="672840" progId="Equation.DSMT4">
                  <p:embed/>
                </p:oleObj>
              </mc:Choice>
              <mc:Fallback>
                <p:oleObj name="Equation" r:id="rId7" imgW="5422680" imgH="6728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4118" y="3100251"/>
                        <a:ext cx="8594725" cy="1065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88AACE8C-2DE6-48EC-B9CF-F6EDF062F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8237557"/>
              </p:ext>
            </p:extLst>
          </p:nvPr>
        </p:nvGraphicFramePr>
        <p:xfrm>
          <a:off x="856518" y="4525381"/>
          <a:ext cx="6958012" cy="167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7" name="Equation" r:id="rId9" imgW="3581280" imgH="863280" progId="Equation.DSMT4">
                  <p:embed/>
                </p:oleObj>
              </mc:Choice>
              <mc:Fallback>
                <p:oleObj name="Equation" r:id="rId9" imgW="35812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6518" y="4525381"/>
                        <a:ext cx="6958012" cy="1677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290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132C6-EC34-4772-98D7-F8415377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1A67F3-68D4-4989-AC9A-015BE8E3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2D4896-5CD7-427B-A730-1C1F7F93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ABFF04-68CE-4601-9056-55B69FDBBACC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46B1FC1-67DD-4514-809C-E870C9853C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019259"/>
              </p:ext>
            </p:extLst>
          </p:nvPr>
        </p:nvGraphicFramePr>
        <p:xfrm>
          <a:off x="626327" y="795337"/>
          <a:ext cx="8594725" cy="263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7" name="Equation" r:id="rId3" imgW="5422680" imgH="1663560" progId="Equation.DSMT4">
                  <p:embed/>
                </p:oleObj>
              </mc:Choice>
              <mc:Fallback>
                <p:oleObj name="Equation" r:id="rId3" imgW="5422680" imgH="16635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6327" y="795337"/>
                        <a:ext cx="8594725" cy="2633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AD85EE-5425-4CFE-8AC6-7F5C87162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281315"/>
              </p:ext>
            </p:extLst>
          </p:nvPr>
        </p:nvGraphicFramePr>
        <p:xfrm>
          <a:off x="994742" y="3525786"/>
          <a:ext cx="8796338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8" name="Equation" r:id="rId5" imgW="4838400" imgH="571320" progId="Equation.DSMT4">
                  <p:embed/>
                </p:oleObj>
              </mc:Choice>
              <mc:Fallback>
                <p:oleObj name="Equation" r:id="rId5" imgW="48384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4742" y="3525786"/>
                        <a:ext cx="8796338" cy="1039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8FD3013-7431-415F-9155-81924EB93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5829912"/>
              </p:ext>
            </p:extLst>
          </p:nvPr>
        </p:nvGraphicFramePr>
        <p:xfrm>
          <a:off x="1117600" y="4414888"/>
          <a:ext cx="88646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9" name="Equation" r:id="rId7" imgW="5663880" imgH="1028520" progId="Equation.DSMT4">
                  <p:embed/>
                </p:oleObj>
              </mc:Choice>
              <mc:Fallback>
                <p:oleObj name="Equation" r:id="rId7" imgW="566388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7600" y="4414888"/>
                        <a:ext cx="8864600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61928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248338-A7BE-4006-A996-087DBED24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5C522-530C-448A-9AAA-48722DC2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F0DDF5-DCB7-4376-A2B1-B6D33A2E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49FB21-DED9-427C-9209-C5A65F984AA3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details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EEC0000-A6F7-4C60-BDB1-D61CCA32AC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197325"/>
              </p:ext>
            </p:extLst>
          </p:nvPr>
        </p:nvGraphicFramePr>
        <p:xfrm>
          <a:off x="1018827" y="420687"/>
          <a:ext cx="9475787" cy="593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6" name="Equation" r:id="rId3" imgW="5537160" imgH="3466800" progId="Equation.DSMT4">
                  <p:embed/>
                </p:oleObj>
              </mc:Choice>
              <mc:Fallback>
                <p:oleObj name="Equation" r:id="rId3" imgW="5537160" imgH="346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8827" y="420687"/>
                        <a:ext cx="9475787" cy="593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4521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C2FCCA-F79A-4B0C-82B2-3467F28B4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A4720A-633E-44A5-86FF-19895DBC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290F37-A7A7-48AF-B8BC-9B275FB2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B38FF6-EC48-4375-A23C-9B506AE5C899}"/>
              </a:ext>
            </a:extLst>
          </p:cNvPr>
          <p:cNvSpPr txBox="1"/>
          <p:nvPr/>
        </p:nvSpPr>
        <p:spPr>
          <a:xfrm>
            <a:off x="85493" y="-8441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When the dust clears: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C5DD819-D7A1-4A9A-AB6C-A4DC34735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542180"/>
              </p:ext>
            </p:extLst>
          </p:nvPr>
        </p:nvGraphicFramePr>
        <p:xfrm>
          <a:off x="1135451" y="580332"/>
          <a:ext cx="7191375" cy="1100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0" name="Equation" r:id="rId3" imgW="3987720" imgH="609480" progId="Equation.DSMT4">
                  <p:embed/>
                </p:oleObj>
              </mc:Choice>
              <mc:Fallback>
                <p:oleObj name="Equation" r:id="rId3" imgW="3987720" imgH="609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5451" y="580332"/>
                        <a:ext cx="7191375" cy="1100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9B3B657-012F-431C-9BE2-E356F6FED8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02878"/>
              </p:ext>
            </p:extLst>
          </p:nvPr>
        </p:nvGraphicFramePr>
        <p:xfrm>
          <a:off x="4454525" y="4185097"/>
          <a:ext cx="139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1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54525" y="4185097"/>
                        <a:ext cx="139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A868C0C-8EAB-4824-AF16-7A6A12021E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168952"/>
              </p:ext>
            </p:extLst>
          </p:nvPr>
        </p:nvGraphicFramePr>
        <p:xfrm>
          <a:off x="715265" y="1804651"/>
          <a:ext cx="10333038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2" name="Equation" r:id="rId7" imgW="5841720" imgH="1206360" progId="Equation.DSMT4">
                  <p:embed/>
                </p:oleObj>
              </mc:Choice>
              <mc:Fallback>
                <p:oleObj name="Equation" r:id="rId7" imgW="5841720" imgH="12063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5265" y="1804651"/>
                        <a:ext cx="10333038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5D6305-0FE5-4475-982B-909662101E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476932"/>
              </p:ext>
            </p:extLst>
          </p:nvPr>
        </p:nvGraphicFramePr>
        <p:xfrm>
          <a:off x="885907" y="703538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3" name="Equation" r:id="rId9" imgW="2234880" imgH="901440" progId="Equation.DSMT4">
                  <p:embed/>
                </p:oleObj>
              </mc:Choice>
              <mc:Fallback>
                <p:oleObj name="Equation" r:id="rId9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85907" y="703538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B887EC1-D261-4326-B5B1-21B80410B7F7}"/>
              </a:ext>
            </a:extLst>
          </p:cNvPr>
          <p:cNvSpPr txBox="1"/>
          <p:nvPr/>
        </p:nvSpPr>
        <p:spPr>
          <a:xfrm>
            <a:off x="5794375" y="7021530"/>
            <a:ext cx="368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Imaginary part of forward scattering is proportional to the total scattering cross section.</a:t>
            </a: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BDDB470F-D216-4F1C-989B-DBD048863C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925018"/>
              </p:ext>
            </p:extLst>
          </p:nvPr>
        </p:nvGraphicFramePr>
        <p:xfrm>
          <a:off x="1202281" y="4459704"/>
          <a:ext cx="4114800" cy="16599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94" name="Equation" r:id="rId11" imgW="2234880" imgH="901440" progId="Equation.DSMT4">
                  <p:embed/>
                </p:oleObj>
              </mc:Choice>
              <mc:Fallback>
                <p:oleObj name="Equation" r:id="rId11" imgW="2234880" imgH="9014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202281" y="4459704"/>
                        <a:ext cx="4114800" cy="16599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358EA5-15CA-4422-9440-1E00E5A5BB37}"/>
              </a:ext>
            </a:extLst>
          </p:cNvPr>
          <p:cNvSpPr txBox="1"/>
          <p:nvPr/>
        </p:nvSpPr>
        <p:spPr>
          <a:xfrm>
            <a:off x="6110749" y="4445850"/>
            <a:ext cx="3685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Imaginary part of forward scattering is proportional to the total scattering cross section.</a:t>
            </a:r>
          </a:p>
        </p:txBody>
      </p:sp>
    </p:spTree>
    <p:extLst>
      <p:ext uri="{BB962C8B-B14F-4D97-AF65-F5344CB8AC3E}">
        <p14:creationId xmlns:p14="http://schemas.microsoft.com/office/powerpoint/2010/main" val="2849716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C830D1-4E34-4FF2-AA13-67F6629B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939665-60B1-46DD-AAA5-49C04A7B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D4F60-30AC-407C-8729-5E41DE46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9BB700-998C-4116-8CFD-E42BA433B919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3E91845-C1CD-42D7-A934-5F070E82F4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299833"/>
              </p:ext>
            </p:extLst>
          </p:nvPr>
        </p:nvGraphicFramePr>
        <p:xfrm>
          <a:off x="838200" y="1030267"/>
          <a:ext cx="7349428" cy="5036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7" name="Equation" r:id="rId3" imgW="3187440" imgH="2184120" progId="Equation.DSMT4">
                  <p:embed/>
                </p:oleObj>
              </mc:Choice>
              <mc:Fallback>
                <p:oleObj name="Equation" r:id="rId3" imgW="3187440" imgH="218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030267"/>
                        <a:ext cx="7349428" cy="50362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C90C268-E15D-47E6-ADAE-B163B0ADE9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82912"/>
              </p:ext>
            </p:extLst>
          </p:nvPr>
        </p:nvGraphicFramePr>
        <p:xfrm>
          <a:off x="5457825" y="5449888"/>
          <a:ext cx="5972175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8" name="Equation" r:id="rId5" imgW="2628720" imgH="228600" progId="Equation.DSMT4">
                  <p:embed/>
                </p:oleObj>
              </mc:Choice>
              <mc:Fallback>
                <p:oleObj name="Equation" r:id="rId5" imgW="26287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57825" y="5449888"/>
                        <a:ext cx="5972175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090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7FED3-B795-4B10-ACB9-A46761B7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1BDB9-E461-4FA4-A75D-220A7311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8524D-7D8C-4239-A723-40B6EA1D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56F6B-629D-412C-81BD-ED7AE2771CD0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F197C3-A1DB-49AE-838A-464BBE85B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5853807"/>
              </p:ext>
            </p:extLst>
          </p:nvPr>
        </p:nvGraphicFramePr>
        <p:xfrm>
          <a:off x="654669" y="2120048"/>
          <a:ext cx="10325100" cy="212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3" imgW="10324882" imgH="2126229" progId="Equation.DSMT4">
                  <p:embed/>
                </p:oleObj>
              </mc:Choice>
              <mc:Fallback>
                <p:oleObj name="Equation" r:id="rId3" imgW="10324882" imgH="212622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4669" y="2120048"/>
                        <a:ext cx="10325100" cy="2125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64FCED3-05AF-459C-AB04-C3FC0DDB5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489718"/>
              </p:ext>
            </p:extLst>
          </p:nvPr>
        </p:nvGraphicFramePr>
        <p:xfrm>
          <a:off x="654669" y="1147438"/>
          <a:ext cx="2245010" cy="8387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Equation" r:id="rId5" imgW="1155600" imgH="431640" progId="Equation.DSMT4">
                  <p:embed/>
                </p:oleObj>
              </mc:Choice>
              <mc:Fallback>
                <p:oleObj name="Equation" r:id="rId5" imgW="1155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4669" y="1147438"/>
                        <a:ext cx="2245010" cy="8387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0282C04-4505-4978-B79C-62D054B1DC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6016470"/>
              </p:ext>
            </p:extLst>
          </p:nvPr>
        </p:nvGraphicFramePr>
        <p:xfrm>
          <a:off x="919743" y="4583914"/>
          <a:ext cx="5972175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6" name="Equation" r:id="rId7" imgW="2628720" imgH="457200" progId="Equation.DSMT4">
                  <p:embed/>
                </p:oleObj>
              </mc:Choice>
              <mc:Fallback>
                <p:oleObj name="Equation" r:id="rId7" imgW="262872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C90C268-E15D-47E6-ADAE-B163B0ADE9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9743" y="4583914"/>
                        <a:ext cx="5972175" cy="10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807604B-0866-4FA5-9A9E-4B1822869A76}"/>
              </a:ext>
            </a:extLst>
          </p:cNvPr>
          <p:cNvSpPr txBox="1"/>
          <p:nvPr/>
        </p:nvSpPr>
        <p:spPr>
          <a:xfrm>
            <a:off x="6612673" y="5218771"/>
            <a:ext cx="4527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</a:rPr>
              <a:t>Different from classical case!</a:t>
            </a:r>
          </a:p>
        </p:txBody>
      </p:sp>
    </p:spTree>
    <p:extLst>
      <p:ext uri="{BB962C8B-B14F-4D97-AF65-F5344CB8AC3E}">
        <p14:creationId xmlns:p14="http://schemas.microsoft.com/office/powerpoint/2010/main" val="3825613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7FED3-B795-4B10-ACB9-A46761B7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11BDB9-E461-4FA4-A75D-220A7311B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8524D-7D8C-4239-A723-40B6EA1D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A56F6B-629D-412C-81BD-ED7AE2771CD0}"/>
              </a:ext>
            </a:extLst>
          </p:cNvPr>
          <p:cNvSpPr txBox="1"/>
          <p:nvPr/>
        </p:nvSpPr>
        <p:spPr>
          <a:xfrm>
            <a:off x="367990" y="278780"/>
            <a:ext cx="1077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scattering from an impenetrable spherical hard wall of radius </a:t>
            </a:r>
            <a:r>
              <a:rPr lang="en-US" sz="2400" b="1" i="1" dirty="0"/>
              <a:t>a</a:t>
            </a:r>
            <a:endParaRPr lang="en-US" sz="2400" b="1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8F197C3-A1DB-49AE-838A-464BBE85B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546664"/>
              </p:ext>
            </p:extLst>
          </p:nvPr>
        </p:nvGraphicFramePr>
        <p:xfrm>
          <a:off x="4098900" y="904457"/>
          <a:ext cx="4718532" cy="94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1" name="Equation" r:id="rId3" imgW="3035160" imgH="609480" progId="Equation.DSMT4">
                  <p:embed/>
                </p:oleObj>
              </mc:Choice>
              <mc:Fallback>
                <p:oleObj name="Equation" r:id="rId3" imgW="3035160" imgH="609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8F197C3-A1DB-49AE-838A-464BBE85BE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98900" y="904457"/>
                        <a:ext cx="4718532" cy="94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64FCED3-05AF-459C-AB04-C3FC0DDB5A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981013"/>
              </p:ext>
            </p:extLst>
          </p:nvPr>
        </p:nvGraphicFramePr>
        <p:xfrm>
          <a:off x="838199" y="892296"/>
          <a:ext cx="2536371" cy="94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2" name="Equation" r:id="rId5" imgW="1155600" imgH="431640" progId="Equation.DSMT4">
                  <p:embed/>
                </p:oleObj>
              </mc:Choice>
              <mc:Fallback>
                <p:oleObj name="Equation" r:id="rId5" imgW="1155600" imgH="43164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64FCED3-05AF-459C-AB04-C3FC0DDB5A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199" y="892296"/>
                        <a:ext cx="2536371" cy="94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141DAAC-360C-4469-8C72-4C7B9F1ED99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5170"/>
          <a:stretch/>
        </p:blipFill>
        <p:spPr>
          <a:xfrm>
            <a:off x="1432932" y="1991802"/>
            <a:ext cx="8991600" cy="35949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D269043-120D-42DF-AFBF-13FCDCC8A9F4}"/>
              </a:ext>
            </a:extLst>
          </p:cNvPr>
          <p:cNvSpPr txBox="1"/>
          <p:nvPr/>
        </p:nvSpPr>
        <p:spPr>
          <a:xfrm>
            <a:off x="7471317" y="5352585"/>
            <a:ext cx="41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E6D9BB-A049-4947-920C-AFF0F7A8C20C}"/>
              </a:ext>
            </a:extLst>
          </p:cNvPr>
          <p:cNvSpPr txBox="1"/>
          <p:nvPr/>
        </p:nvSpPr>
        <p:spPr>
          <a:xfrm>
            <a:off x="3430866" y="2416100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AB743CB-CEA3-4E45-92CC-39BCEBBF3397}"/>
              </a:ext>
            </a:extLst>
          </p:cNvPr>
          <p:cNvSpPr txBox="1"/>
          <p:nvPr/>
        </p:nvSpPr>
        <p:spPr>
          <a:xfrm>
            <a:off x="9553820" y="3789280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938822-2F25-4C72-9670-45563DE50823}"/>
              </a:ext>
            </a:extLst>
          </p:cNvPr>
          <p:cNvSpPr txBox="1"/>
          <p:nvPr/>
        </p:nvSpPr>
        <p:spPr>
          <a:xfrm>
            <a:off x="7471317" y="3558448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B9CF74-44A4-4F3A-81D6-2D6812DEDB02}"/>
              </a:ext>
            </a:extLst>
          </p:cNvPr>
          <p:cNvSpPr txBox="1"/>
          <p:nvPr/>
        </p:nvSpPr>
        <p:spPr>
          <a:xfrm>
            <a:off x="5203910" y="3252439"/>
            <a:ext cx="1564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l=1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918C39-53B1-4DDF-AF07-82415A67D41A}"/>
              </a:ext>
            </a:extLst>
          </p:cNvPr>
          <p:cNvSpPr txBox="1"/>
          <p:nvPr/>
        </p:nvSpPr>
        <p:spPr>
          <a:xfrm>
            <a:off x="4895384" y="1991802"/>
            <a:ext cx="5529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Partial wave contributions to cross section</a:t>
            </a:r>
          </a:p>
        </p:txBody>
      </p:sp>
    </p:spTree>
    <p:extLst>
      <p:ext uri="{BB962C8B-B14F-4D97-AF65-F5344CB8AC3E}">
        <p14:creationId xmlns:p14="http://schemas.microsoft.com/office/powerpoint/2010/main" val="594720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2D10153-D461-43FF-8E27-39F9AD0AEC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3659"/>
          <a:stretch/>
        </p:blipFill>
        <p:spPr>
          <a:xfrm>
            <a:off x="1066800" y="435052"/>
            <a:ext cx="10058400" cy="592129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226634" y="5218771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FC47A77-C770-46FD-AA38-59F8D00603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59" t="56558" r="33771" b="7628"/>
          <a:stretch/>
        </p:blipFill>
        <p:spPr bwMode="auto">
          <a:xfrm>
            <a:off x="4051730" y="854067"/>
            <a:ext cx="7404596" cy="58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7E2E1E-3530-4755-AC15-83122B9E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B9E5D-8C65-441E-8278-DA9C86D0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E4FE3D-FA26-4C39-9335-7F60896A0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02C02F-44AB-4A9A-853F-7FBAFC62D116}"/>
              </a:ext>
            </a:extLst>
          </p:cNvPr>
          <p:cNvSpPr txBox="1"/>
          <p:nvPr/>
        </p:nvSpPr>
        <p:spPr>
          <a:xfrm>
            <a:off x="577516" y="312821"/>
            <a:ext cx="10776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Introduction to scattering theory for quantum particles  -- Chap. 14 of textbook; also see Merzbacher’s textbook </a:t>
            </a:r>
          </a:p>
        </p:txBody>
      </p:sp>
      <p:sp>
        <p:nvSpPr>
          <p:cNvPr id="8" name="Can 5">
            <a:extLst>
              <a:ext uri="{FF2B5EF4-FFF2-40B4-BE49-F238E27FC236}">
                <a16:creationId xmlns:a16="http://schemas.microsoft.com/office/drawing/2014/main" id="{1E2D5F4A-B195-46DE-BA61-159BD477F74E}"/>
              </a:ext>
            </a:extLst>
          </p:cNvPr>
          <p:cNvSpPr/>
          <p:nvPr/>
        </p:nvSpPr>
        <p:spPr>
          <a:xfrm rot="13584771">
            <a:off x="9539484" y="855696"/>
            <a:ext cx="615696" cy="846582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6">
            <a:extLst>
              <a:ext uri="{FF2B5EF4-FFF2-40B4-BE49-F238E27FC236}">
                <a16:creationId xmlns:a16="http://schemas.microsoft.com/office/drawing/2014/main" id="{069229F5-B8F4-4B23-B808-3BCD535920CC}"/>
              </a:ext>
            </a:extLst>
          </p:cNvPr>
          <p:cNvSpPr txBox="1"/>
          <p:nvPr/>
        </p:nvSpPr>
        <p:spPr>
          <a:xfrm>
            <a:off x="10234349" y="952492"/>
            <a:ext cx="1324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+mj-lt"/>
              </a:rPr>
              <a:t>detector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E0EDB9-A5BA-4E06-8BB5-CA0121BDD8F6}"/>
              </a:ext>
            </a:extLst>
          </p:cNvPr>
          <p:cNvSpPr txBox="1"/>
          <p:nvPr/>
        </p:nvSpPr>
        <p:spPr>
          <a:xfrm>
            <a:off x="577516" y="2060754"/>
            <a:ext cx="3585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Geometry of ideal scattering measurement</a:t>
            </a:r>
          </a:p>
        </p:txBody>
      </p:sp>
    </p:spTree>
    <p:extLst>
      <p:ext uri="{BB962C8B-B14F-4D97-AF65-F5344CB8AC3E}">
        <p14:creationId xmlns:p14="http://schemas.microsoft.com/office/powerpoint/2010/main" val="16412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506033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1470103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9964680"/>
                </p:ext>
              </p:extLst>
            </p:nvPr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85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22817010"/>
                </p:ext>
              </p:extLst>
            </p:nvPr>
          </p:nvGraphicFramePr>
          <p:xfrm>
            <a:off x="5378449" y="2028747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186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747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C923B031-0E23-469B-83A6-ABC41F0E701F}"/>
              </a:ext>
            </a:extLst>
          </p:cNvPr>
          <p:cNvSpPr txBox="1"/>
          <p:nvPr/>
        </p:nvSpPr>
        <p:spPr>
          <a:xfrm>
            <a:off x="367990" y="234176"/>
            <a:ext cx="10281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scattering in terms of probability amplitude</a:t>
            </a: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9D54BFC-A421-47FE-B90C-3AC75AFC26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736169"/>
              </p:ext>
            </p:extLst>
          </p:nvPr>
        </p:nvGraphicFramePr>
        <p:xfrm>
          <a:off x="1074738" y="4078288"/>
          <a:ext cx="4122737" cy="119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7" name="Equation" r:id="rId7" imgW="2184120" imgH="634680" progId="Equation.DSMT4">
                  <p:embed/>
                </p:oleObj>
              </mc:Choice>
              <mc:Fallback>
                <p:oleObj name="Equation" r:id="rId7" imgW="218412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4738" y="4078288"/>
                        <a:ext cx="4122737" cy="1198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9A81EB0F-C6DC-4C31-A393-5183170E43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024177"/>
              </p:ext>
            </p:extLst>
          </p:nvPr>
        </p:nvGraphicFramePr>
        <p:xfrm>
          <a:off x="7153276" y="4172388"/>
          <a:ext cx="3974501" cy="960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8" name="Equation" r:id="rId9" imgW="1892160" imgH="457200" progId="Equation.DSMT4">
                  <p:embed/>
                </p:oleObj>
              </mc:Choice>
              <mc:Fallback>
                <p:oleObj name="Equation" r:id="rId9" imgW="18921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3276" y="4172388"/>
                        <a:ext cx="3974501" cy="960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6F913C41-2D27-404A-BC43-1356E50787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7016550"/>
              </p:ext>
            </p:extLst>
          </p:nvPr>
        </p:nvGraphicFramePr>
        <p:xfrm>
          <a:off x="7133836" y="1653404"/>
          <a:ext cx="304026" cy="4729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9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133836" y="1653404"/>
                        <a:ext cx="304026" cy="4729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52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1213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Scattering geometry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2438401" y="76200"/>
            <a:ext cx="7178674" cy="2298700"/>
            <a:chOff x="914400" y="1295400"/>
            <a:chExt cx="7178674" cy="229870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914400" y="22098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914400" y="23622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914400" y="25146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914400" y="2667000"/>
              <a:ext cx="13716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/>
            <p:cNvSpPr/>
            <p:nvPr/>
          </p:nvSpPr>
          <p:spPr>
            <a:xfrm>
              <a:off x="3429000" y="2209800"/>
              <a:ext cx="533400" cy="533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4114800" y="1295400"/>
              <a:ext cx="914400" cy="762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4229100" y="1984802"/>
              <a:ext cx="1257300" cy="429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267200" y="2674203"/>
              <a:ext cx="1295400" cy="3089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191000" y="2857500"/>
              <a:ext cx="990600" cy="6477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1066800" y="2857500"/>
            <a:ext cx="970973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42" name="Equation" r:id="rId3" imgW="368280" imgH="279360" progId="Equation.DSMT4">
                    <p:embed/>
                  </p:oleObj>
                </mc:Choice>
                <mc:Fallback>
                  <p:oleObj name="Equation" r:id="rId3" imgW="368280" imgH="2793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066800" y="2857500"/>
                          <a:ext cx="970973" cy="736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1806636"/>
                </p:ext>
              </p:extLst>
            </p:nvPr>
          </p:nvGraphicFramePr>
          <p:xfrm>
            <a:off x="5378449" y="2028825"/>
            <a:ext cx="2714625" cy="1539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43" name="Equation" r:id="rId5" imgW="1028520" imgH="583920" progId="Equation.DSMT4">
                    <p:embed/>
                  </p:oleObj>
                </mc:Choice>
                <mc:Fallback>
                  <p:oleObj name="Equation" r:id="rId5" imgW="1028520" imgH="58392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378449" y="2028825"/>
                          <a:ext cx="2714625" cy="1539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186939"/>
              </p:ext>
            </p:extLst>
          </p:nvPr>
        </p:nvGraphicFramePr>
        <p:xfrm>
          <a:off x="2219325" y="2867025"/>
          <a:ext cx="6989763" cy="367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44" name="Equation" r:id="rId7" imgW="4228920" imgH="2222280" progId="Equation.DSMT4">
                  <p:embed/>
                </p:oleObj>
              </mc:Choice>
              <mc:Fallback>
                <p:oleObj name="Equation" r:id="rId7" imgW="4228920" imgH="22222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19325" y="2867025"/>
                        <a:ext cx="6989763" cy="367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row: Left 12">
            <a:extLst>
              <a:ext uri="{FF2B5EF4-FFF2-40B4-BE49-F238E27FC236}">
                <a16:creationId xmlns:a16="http://schemas.microsoft.com/office/drawing/2014/main" id="{30C3C996-CB7F-4532-B8E2-0490ECBEB0D3}"/>
              </a:ext>
            </a:extLst>
          </p:cNvPr>
          <p:cNvSpPr/>
          <p:nvPr/>
        </p:nvSpPr>
        <p:spPr>
          <a:xfrm>
            <a:off x="9450426" y="5649281"/>
            <a:ext cx="557561" cy="46166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3AB82F-5803-4FD7-99FB-83012B906FAD}"/>
              </a:ext>
            </a:extLst>
          </p:cNvPr>
          <p:cNvSpPr txBox="1"/>
          <p:nvPr/>
        </p:nvSpPr>
        <p:spPr>
          <a:xfrm>
            <a:off x="10169913" y="5129561"/>
            <a:ext cx="20220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we will show for spherical target</a:t>
            </a:r>
          </a:p>
        </p:txBody>
      </p:sp>
    </p:spTree>
    <p:extLst>
      <p:ext uri="{BB962C8B-B14F-4D97-AF65-F5344CB8AC3E}">
        <p14:creationId xmlns:p14="http://schemas.microsoft.com/office/powerpoint/2010/main" val="231674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4376" y="589454"/>
            <a:ext cx="980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Continuum solutions of the time independent Schrödinger equation.</a:t>
            </a:r>
          </a:p>
        </p:txBody>
      </p:sp>
      <p:sp>
        <p:nvSpPr>
          <p:cNvPr id="6" name="Oval 5"/>
          <p:cNvSpPr/>
          <p:nvPr/>
        </p:nvSpPr>
        <p:spPr>
          <a:xfrm>
            <a:off x="4754088" y="1905000"/>
            <a:ext cx="281940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096000" y="3429000"/>
            <a:ext cx="35814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latin typeface="Calibri" panose="020F0502020204030204" pitchFamily="34" charset="0"/>
              </a:rPr>
              <a:t>ö</a:t>
            </a:r>
            <a:endParaRPr lang="en-US" sz="1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96000" y="948899"/>
            <a:ext cx="0" cy="2530477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96000" y="3450676"/>
            <a:ext cx="1295400" cy="1197524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095154" y="1688584"/>
            <a:ext cx="2134447" cy="174041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24008" y="154906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r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584045"/>
              </p:ext>
            </p:extLst>
          </p:nvPr>
        </p:nvGraphicFramePr>
        <p:xfrm>
          <a:off x="2209801" y="4683615"/>
          <a:ext cx="6774791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8" name="Equation" r:id="rId3" imgW="3213000" imgH="672840" progId="Equation.DSMT4">
                  <p:embed/>
                </p:oleObj>
              </mc:Choice>
              <mc:Fallback>
                <p:oleObj name="Equation" r:id="rId3" imgW="321300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1" y="4683615"/>
                        <a:ext cx="6774791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24008" y="44958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63788" y="907129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733808" y="3200401"/>
            <a:ext cx="24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C05EF2-EFAA-42C8-B1AA-10555C525CCA}"/>
              </a:ext>
            </a:extLst>
          </p:cNvPr>
          <p:cNvSpPr txBox="1"/>
          <p:nvPr/>
        </p:nvSpPr>
        <p:spPr>
          <a:xfrm>
            <a:off x="156411" y="168442"/>
            <a:ext cx="10527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Representation of a free particle in quantum mechanics --</a:t>
            </a:r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id="{95DAFF04-6776-4580-9C1D-111F976712AD}"/>
              </a:ext>
            </a:extLst>
          </p:cNvPr>
          <p:cNvSpPr/>
          <p:nvPr/>
        </p:nvSpPr>
        <p:spPr>
          <a:xfrm rot="2718298">
            <a:off x="4794346" y="5597769"/>
            <a:ext cx="691376" cy="6021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CEEB07-CD47-4064-AA23-9A4281233CA4}"/>
              </a:ext>
            </a:extLst>
          </p:cNvPr>
          <p:cNvSpPr txBox="1"/>
          <p:nvPr/>
        </p:nvSpPr>
        <p:spPr>
          <a:xfrm>
            <a:off x="5709424" y="5654481"/>
            <a:ext cx="5397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Potential interaction due to spherical target for 0 </a:t>
            </a:r>
            <a:r>
              <a:rPr lang="en-US" sz="2400" b="1" dirty="0">
                <a:latin typeface="Symbol" panose="05050102010706020507" pitchFamily="18" charset="2"/>
              </a:rPr>
              <a:t>£</a:t>
            </a:r>
            <a:r>
              <a:rPr lang="en-US" sz="2400" b="1" dirty="0"/>
              <a:t> </a:t>
            </a:r>
            <a:r>
              <a:rPr lang="en-US" sz="2400" b="1" i="1" dirty="0"/>
              <a:t>r</a:t>
            </a:r>
            <a:r>
              <a:rPr lang="en-US" sz="2400" b="1" dirty="0"/>
              <a:t> </a:t>
            </a:r>
            <a:r>
              <a:rPr lang="en-US" sz="2400" b="1" dirty="0">
                <a:latin typeface="Symbol" panose="05050102010706020507" pitchFamily="18" charset="2"/>
              </a:rPr>
              <a:t>£ </a:t>
            </a:r>
            <a:r>
              <a:rPr lang="en-US" sz="2400" b="1" i="1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66936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629256"/>
              </p:ext>
            </p:extLst>
          </p:nvPr>
        </p:nvGraphicFramePr>
        <p:xfrm>
          <a:off x="1657026" y="55564"/>
          <a:ext cx="8325174" cy="2319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3" name="Equation" r:id="rId3" imgW="5333760" imgH="1485720" progId="Equation.DSMT4">
                  <p:embed/>
                </p:oleObj>
              </mc:Choice>
              <mc:Fallback>
                <p:oleObj name="Equation" r:id="rId3" imgW="5333760" imgH="14857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7026" y="55564"/>
                        <a:ext cx="8325174" cy="2319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534108"/>
              </p:ext>
            </p:extLst>
          </p:nvPr>
        </p:nvGraphicFramePr>
        <p:xfrm>
          <a:off x="1799063" y="2245113"/>
          <a:ext cx="7478712" cy="486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4" name="Equation" r:id="rId5" imgW="4838400" imgH="3149280" progId="Equation.DSMT4">
                  <p:embed/>
                </p:oleObj>
              </mc:Choice>
              <mc:Fallback>
                <p:oleObj name="Equation" r:id="rId5" imgW="4838400" imgH="3149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99063" y="2245113"/>
                        <a:ext cx="7478712" cy="4867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984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268969"/>
              </p:ext>
            </p:extLst>
          </p:nvPr>
        </p:nvGraphicFramePr>
        <p:xfrm>
          <a:off x="1676400" y="1"/>
          <a:ext cx="8534400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9" name="Equation" r:id="rId3" imgW="5384520" imgH="1015920" progId="Equation.DSMT4">
                  <p:embed/>
                </p:oleObj>
              </mc:Choice>
              <mc:Fallback>
                <p:oleObj name="Equation" r:id="rId3" imgW="5384520" imgH="101592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"/>
                        <a:ext cx="8534400" cy="160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8646391"/>
              </p:ext>
            </p:extLst>
          </p:nvPr>
        </p:nvGraphicFramePr>
        <p:xfrm>
          <a:off x="1676400" y="1654567"/>
          <a:ext cx="7283450" cy="488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0" name="Equation" r:id="rId5" imgW="4711680" imgH="3162240" progId="Equation.DSMT4">
                  <p:embed/>
                </p:oleObj>
              </mc:Choice>
              <mc:Fallback>
                <p:oleObj name="Equation" r:id="rId5" imgW="4711680" imgH="31622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1654567"/>
                        <a:ext cx="7283450" cy="4886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C5B74C1-A8F4-484E-BA62-7D59821816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34417"/>
              </p:ext>
            </p:extLst>
          </p:nvPr>
        </p:nvGraphicFramePr>
        <p:xfrm>
          <a:off x="7526848" y="4378513"/>
          <a:ext cx="4342961" cy="824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1" name="Equation" r:id="rId7" imgW="2273040" imgH="431640" progId="Equation.DSMT4">
                  <p:embed/>
                </p:oleObj>
              </mc:Choice>
              <mc:Fallback>
                <p:oleObj name="Equation" r:id="rId7" imgW="227304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526848" y="4378513"/>
                        <a:ext cx="4342961" cy="824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01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1/24/2020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65394"/>
              </p:ext>
            </p:extLst>
          </p:nvPr>
        </p:nvGraphicFramePr>
        <p:xfrm>
          <a:off x="1828801" y="30164"/>
          <a:ext cx="6694487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1" name="Equation" r:id="rId3" imgW="4330440" imgH="1346040" progId="Equation.DSMT4">
                  <p:embed/>
                </p:oleObj>
              </mc:Choice>
              <mc:Fallback>
                <p:oleObj name="Equation" r:id="rId3" imgW="4330440" imgH="1346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1" y="30164"/>
                        <a:ext cx="6694487" cy="207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1836843"/>
              </p:ext>
            </p:extLst>
          </p:nvPr>
        </p:nvGraphicFramePr>
        <p:xfrm>
          <a:off x="2016827" y="2109789"/>
          <a:ext cx="5253037" cy="453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2" name="Equation" r:id="rId5" imgW="3225600" imgH="2781000" progId="Equation.DSMT4">
                  <p:embed/>
                </p:oleObj>
              </mc:Choice>
              <mc:Fallback>
                <p:oleObj name="Equation" r:id="rId5" imgW="3225600" imgH="2781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16827" y="2109789"/>
                        <a:ext cx="5253037" cy="453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948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383</Words>
  <Application>Microsoft Office PowerPoint</Application>
  <PresentationFormat>Widescreen</PresentationFormat>
  <Paragraphs>99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Symbol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147</cp:revision>
  <cp:lastPrinted>2020-01-24T15:37:52Z</cp:lastPrinted>
  <dcterms:created xsi:type="dcterms:W3CDTF">2020-01-06T21:28:26Z</dcterms:created>
  <dcterms:modified xsi:type="dcterms:W3CDTF">2020-01-24T15:38:05Z</dcterms:modified>
</cp:coreProperties>
</file>